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4.xml" ContentType="application/vnd.openxmlformats-officedocument.drawingml.chartshape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1611" r:id="rId2"/>
    <p:sldId id="279" r:id="rId3"/>
    <p:sldId id="1593" r:id="rId4"/>
    <p:sldId id="1596" r:id="rId5"/>
    <p:sldId id="1624" r:id="rId6"/>
    <p:sldId id="1609" r:id="rId7"/>
    <p:sldId id="563" r:id="rId8"/>
    <p:sldId id="1607" r:id="rId9"/>
    <p:sldId id="280" r:id="rId10"/>
    <p:sldId id="281" r:id="rId11"/>
    <p:sldId id="297" r:id="rId12"/>
    <p:sldId id="1582" r:id="rId13"/>
    <p:sldId id="1583" r:id="rId14"/>
    <p:sldId id="475" r:id="rId15"/>
    <p:sldId id="1621" r:id="rId16"/>
    <p:sldId id="1622" r:id="rId17"/>
    <p:sldId id="1612" r:id="rId18"/>
    <p:sldId id="1610" r:id="rId19"/>
    <p:sldId id="1597" r:id="rId20"/>
    <p:sldId id="159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p:restoredTop sz="91837"/>
  </p:normalViewPr>
  <p:slideViewPr>
    <p:cSldViewPr snapToGrid="0" snapToObjects="1">
      <p:cViewPr varScale="1">
        <p:scale>
          <a:sx n="86" d="100"/>
          <a:sy n="86" d="100"/>
        </p:scale>
        <p:origin x="979" y="7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ecade%20of%20viewing%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ecade%20of%20viewing%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ata%20for%20DMX.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ata%20for%20DMX.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ata%20for%20DMX.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ata%20for%20DMX.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ata%20for%20DMX.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jillmcgrath1\Documents\TAM%20Ireland%20-%20Daily%20updates\Communications%20Group\Presentations\Data%20for%20DMX.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Adults Total TV</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Sheet2!$A$4</c:f>
              <c:strCache>
                <c:ptCount val="1"/>
                <c:pt idx="0">
                  <c:v>Adults</c:v>
                </c:pt>
              </c:strCache>
            </c:strRef>
          </c:tx>
          <c:spPr>
            <a:solidFill>
              <a:schemeClr val="accent1"/>
            </a:solidFill>
            <a:ln>
              <a:noFill/>
            </a:ln>
            <a:effectLst/>
          </c:spPr>
          <c:invertIfNegative val="0"/>
          <c:cat>
            <c:numRef>
              <c:f>Sheet2!$B$3:$L$3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Sheet2!$B$4:$L$4</c:f>
              <c:numCache>
                <c:formatCode>General</c:formatCode>
                <c:ptCount val="11"/>
                <c:pt idx="0">
                  <c:v>195</c:v>
                </c:pt>
                <c:pt idx="1">
                  <c:v>196</c:v>
                </c:pt>
                <c:pt idx="2">
                  <c:v>207</c:v>
                </c:pt>
                <c:pt idx="3">
                  <c:v>217</c:v>
                </c:pt>
                <c:pt idx="4">
                  <c:v>215</c:v>
                </c:pt>
                <c:pt idx="5">
                  <c:v>208</c:v>
                </c:pt>
                <c:pt idx="6">
                  <c:v>208</c:v>
                </c:pt>
                <c:pt idx="7">
                  <c:v>210</c:v>
                </c:pt>
                <c:pt idx="8">
                  <c:v>201</c:v>
                </c:pt>
                <c:pt idx="9">
                  <c:v>193</c:v>
                </c:pt>
                <c:pt idx="10">
                  <c:v>184</c:v>
                </c:pt>
              </c:numCache>
            </c:numRef>
          </c:val>
          <c:extLst>
            <c:ext xmlns:c16="http://schemas.microsoft.com/office/drawing/2014/chart" uri="{C3380CC4-5D6E-409C-BE32-E72D297353CC}">
              <c16:uniqueId val="{00000000-51B9-0748-B3D2-DBD5E279B8BD}"/>
            </c:ext>
          </c:extLst>
        </c:ser>
        <c:dLbls>
          <c:showLegendKey val="0"/>
          <c:showVal val="0"/>
          <c:showCatName val="0"/>
          <c:showSerName val="0"/>
          <c:showPercent val="0"/>
          <c:showBubbleSize val="0"/>
        </c:dLbls>
        <c:gapWidth val="219"/>
        <c:overlap val="-27"/>
        <c:axId val="114833808"/>
        <c:axId val="157837360"/>
      </c:barChart>
      <c:catAx>
        <c:axId val="11483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57837360"/>
        <c:crosses val="autoZero"/>
        <c:auto val="1"/>
        <c:lblAlgn val="ctr"/>
        <c:lblOffset val="100"/>
        <c:noMultiLvlLbl val="0"/>
      </c:catAx>
      <c:valAx>
        <c:axId val="15783736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4833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Adults Total Broadcaster Content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Sheet2!$A$12</c:f>
              <c:strCache>
                <c:ptCount val="1"/>
                <c:pt idx="0">
                  <c:v>Adults</c:v>
                </c:pt>
              </c:strCache>
            </c:strRef>
          </c:tx>
          <c:spPr>
            <a:solidFill>
              <a:srgbClr val="FF0000"/>
            </a:solidFill>
            <a:ln>
              <a:noFill/>
            </a:ln>
            <a:effectLst/>
          </c:spPr>
          <c:invertIfNegative val="0"/>
          <c:cat>
            <c:numRef>
              <c:f>Sheet2!$B$11:$L$11</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Sheet2!$B$12:$L$12</c:f>
              <c:numCache>
                <c:formatCode>General</c:formatCode>
                <c:ptCount val="11"/>
                <c:pt idx="0">
                  <c:v>195</c:v>
                </c:pt>
                <c:pt idx="1">
                  <c:v>196</c:v>
                </c:pt>
                <c:pt idx="2">
                  <c:v>207</c:v>
                </c:pt>
                <c:pt idx="3">
                  <c:v>217</c:v>
                </c:pt>
                <c:pt idx="4">
                  <c:v>215</c:v>
                </c:pt>
                <c:pt idx="5">
                  <c:v>208</c:v>
                </c:pt>
                <c:pt idx="6">
                  <c:v>208</c:v>
                </c:pt>
                <c:pt idx="7">
                  <c:v>210</c:v>
                </c:pt>
                <c:pt idx="8">
                  <c:v>201</c:v>
                </c:pt>
                <c:pt idx="9" formatCode="0">
                  <c:v>213.48885976408911</c:v>
                </c:pt>
                <c:pt idx="10" formatCode="0">
                  <c:v>200.55280312907433</c:v>
                </c:pt>
              </c:numCache>
            </c:numRef>
          </c:val>
          <c:extLst>
            <c:ext xmlns:c16="http://schemas.microsoft.com/office/drawing/2014/chart" uri="{C3380CC4-5D6E-409C-BE32-E72D297353CC}">
              <c16:uniqueId val="{00000000-0AA9-6841-8768-B8A9F54EDC0A}"/>
            </c:ext>
          </c:extLst>
        </c:ser>
        <c:dLbls>
          <c:showLegendKey val="0"/>
          <c:showVal val="0"/>
          <c:showCatName val="0"/>
          <c:showSerName val="0"/>
          <c:showPercent val="0"/>
          <c:showBubbleSize val="0"/>
        </c:dLbls>
        <c:gapWidth val="219"/>
        <c:overlap val="-27"/>
        <c:axId val="196268176"/>
        <c:axId val="181268672"/>
      </c:barChart>
      <c:catAx>
        <c:axId val="1962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268672"/>
        <c:crosses val="autoZero"/>
        <c:auto val="1"/>
        <c:lblAlgn val="ctr"/>
        <c:lblOffset val="100"/>
        <c:noMultiLvlLbl val="0"/>
      </c:catAx>
      <c:valAx>
        <c:axId val="1812686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6268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15-24</a:t>
            </a:r>
            <a:r>
              <a:rPr lang="en-US" sz="2400" baseline="0"/>
              <a:t> yrs</a:t>
            </a:r>
            <a:endParaRPr lang="en-US"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71508818407045E-2"/>
          <c:y val="0.197312278835026"/>
          <c:w val="0.88258321681752405"/>
          <c:h val="0.61908590707449196"/>
        </c:manualLayout>
      </c:layout>
      <c:doughnutChart>
        <c:varyColors val="1"/>
        <c:ser>
          <c:idx val="0"/>
          <c:order val="0"/>
          <c:dPt>
            <c:idx val="0"/>
            <c:bubble3D val="0"/>
            <c:spPr>
              <a:solidFill>
                <a:srgbClr val="FF0000"/>
              </a:solidFill>
              <a:ln w="19050">
                <a:solidFill>
                  <a:schemeClr val="lt1"/>
                </a:solidFill>
              </a:ln>
              <a:effectLst/>
            </c:spPr>
            <c:extLst>
              <c:ext xmlns:c16="http://schemas.microsoft.com/office/drawing/2014/chart" uri="{C3380CC4-5D6E-409C-BE32-E72D297353CC}">
                <c16:uniqueId val="{00000001-4AD2-4B4F-8E9F-16E0A5BCA81A}"/>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4AD2-4B4F-8E9F-16E0A5BCA81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AD2-4B4F-8E9F-16E0A5BCA81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AD2-4B4F-8E9F-16E0A5BCA81A}"/>
              </c:ext>
            </c:extLst>
          </c:dPt>
          <c:dPt>
            <c:idx val="4"/>
            <c:bubble3D val="0"/>
            <c:spPr>
              <a:solidFill>
                <a:srgbClr val="FFFF00"/>
              </a:solidFill>
              <a:ln w="19050">
                <a:solidFill>
                  <a:schemeClr val="lt1"/>
                </a:solidFill>
              </a:ln>
              <a:effectLst/>
            </c:spPr>
            <c:extLst>
              <c:ext xmlns:c16="http://schemas.microsoft.com/office/drawing/2014/chart" uri="{C3380CC4-5D6E-409C-BE32-E72D297353CC}">
                <c16:uniqueId val="{00000009-4AD2-4B4F-8E9F-16E0A5BCA81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AD2-4B4F-8E9F-16E0A5BCA81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4AD2-4B4F-8E9F-16E0A5BCA81A}"/>
              </c:ext>
            </c:extLst>
          </c:dPt>
          <c:cat>
            <c:strRef>
              <c:f>'Viewing Data'!$A$3:$A$9</c:f>
              <c:strCache>
                <c:ptCount val="7"/>
                <c:pt idx="0">
                  <c:v>Live TV</c:v>
                </c:pt>
                <c:pt idx="1">
                  <c:v>Recorded TV</c:v>
                </c:pt>
                <c:pt idx="2">
                  <c:v>BVOD</c:v>
                </c:pt>
                <c:pt idx="3">
                  <c:v>PPV</c:v>
                </c:pt>
                <c:pt idx="4">
                  <c:v>Shortform</c:v>
                </c:pt>
                <c:pt idx="5">
                  <c:v>Stand Alone</c:v>
                </c:pt>
                <c:pt idx="6">
                  <c:v>Other</c:v>
                </c:pt>
              </c:strCache>
            </c:strRef>
          </c:cat>
          <c:val>
            <c:numRef>
              <c:f>'Viewing Data'!$B$3:$B$9</c:f>
              <c:numCache>
                <c:formatCode>General</c:formatCode>
                <c:ptCount val="7"/>
                <c:pt idx="0">
                  <c:v>37.6</c:v>
                </c:pt>
                <c:pt idx="1">
                  <c:v>8.6</c:v>
                </c:pt>
                <c:pt idx="2">
                  <c:v>7.5</c:v>
                </c:pt>
                <c:pt idx="3">
                  <c:v>3.5</c:v>
                </c:pt>
                <c:pt idx="4">
                  <c:v>16.3</c:v>
                </c:pt>
                <c:pt idx="5">
                  <c:v>23</c:v>
                </c:pt>
                <c:pt idx="6">
                  <c:v>3.5</c:v>
                </c:pt>
              </c:numCache>
            </c:numRef>
          </c:val>
          <c:extLst>
            <c:ext xmlns:c16="http://schemas.microsoft.com/office/drawing/2014/chart" uri="{C3380CC4-5D6E-409C-BE32-E72D297353CC}">
              <c16:uniqueId val="{0000000E-4AD2-4B4F-8E9F-16E0A5BCA81A}"/>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05"/>
          <c:y val="0.85167962355454496"/>
          <c:w val="0.94984423676012397"/>
          <c:h val="0.148320376445455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25-44 yrs</a:t>
            </a:r>
            <a:r>
              <a:rPr lang="en-US" sz="2400" baseline="0"/>
              <a:t> </a:t>
            </a:r>
            <a:endParaRPr lang="en-US"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0747663551402E-2"/>
          <c:y val="0.16430932690615899"/>
          <c:w val="0.88161993769470404"/>
          <c:h val="0.59267005933626404"/>
        </c:manualLayout>
      </c:layout>
      <c:doughnutChart>
        <c:varyColors val="1"/>
        <c:ser>
          <c:idx val="0"/>
          <c:order val="0"/>
          <c:dPt>
            <c:idx val="0"/>
            <c:bubble3D val="0"/>
            <c:spPr>
              <a:solidFill>
                <a:srgbClr val="FF0000"/>
              </a:solidFill>
              <a:ln w="19050">
                <a:solidFill>
                  <a:schemeClr val="lt1"/>
                </a:solidFill>
              </a:ln>
              <a:effectLst/>
            </c:spPr>
            <c:extLst>
              <c:ext xmlns:c16="http://schemas.microsoft.com/office/drawing/2014/chart" uri="{C3380CC4-5D6E-409C-BE32-E72D297353CC}">
                <c16:uniqueId val="{00000001-ECBE-644B-8622-B4CBFE753156}"/>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ECBE-644B-8622-B4CBFE75315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CBE-644B-8622-B4CBFE75315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CBE-644B-8622-B4CBFE753156}"/>
              </c:ext>
            </c:extLst>
          </c:dPt>
          <c:dPt>
            <c:idx val="4"/>
            <c:bubble3D val="0"/>
            <c:spPr>
              <a:solidFill>
                <a:srgbClr val="FFFF00"/>
              </a:solidFill>
              <a:ln w="19050">
                <a:solidFill>
                  <a:schemeClr val="lt1"/>
                </a:solidFill>
              </a:ln>
              <a:effectLst/>
            </c:spPr>
            <c:extLst>
              <c:ext xmlns:c16="http://schemas.microsoft.com/office/drawing/2014/chart" uri="{C3380CC4-5D6E-409C-BE32-E72D297353CC}">
                <c16:uniqueId val="{00000009-ECBE-644B-8622-B4CBFE75315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CBE-644B-8622-B4CBFE75315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CBE-644B-8622-B4CBFE753156}"/>
              </c:ext>
            </c:extLst>
          </c:dPt>
          <c:val>
            <c:numRef>
              <c:f>'Viewing Data'!$C$3:$C$9</c:f>
              <c:numCache>
                <c:formatCode>General</c:formatCode>
                <c:ptCount val="7"/>
                <c:pt idx="0">
                  <c:v>51.9</c:v>
                </c:pt>
                <c:pt idx="1">
                  <c:v>17.2</c:v>
                </c:pt>
                <c:pt idx="2">
                  <c:v>3.6</c:v>
                </c:pt>
                <c:pt idx="3">
                  <c:v>1.8</c:v>
                </c:pt>
                <c:pt idx="4">
                  <c:v>8</c:v>
                </c:pt>
                <c:pt idx="5">
                  <c:v>15.2</c:v>
                </c:pt>
                <c:pt idx="6">
                  <c:v>2.2999999999999998</c:v>
                </c:pt>
              </c:numCache>
            </c:numRef>
          </c:val>
          <c:extLst>
            <c:ext xmlns:c16="http://schemas.microsoft.com/office/drawing/2014/chart" uri="{C3380CC4-5D6E-409C-BE32-E72D297353CC}">
              <c16:uniqueId val="{0000000E-ECBE-644B-8622-B4CBFE75315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45+ yrs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9504604895341897E-2"/>
          <c:y val="0.18679598433404401"/>
          <c:w val="0.91504807733961302"/>
          <c:h val="0.61786391843681798"/>
        </c:manualLayout>
      </c:layout>
      <c:doughnutChart>
        <c:varyColors val="1"/>
        <c:ser>
          <c:idx val="0"/>
          <c:order val="0"/>
          <c:dPt>
            <c:idx val="0"/>
            <c:bubble3D val="0"/>
            <c:spPr>
              <a:solidFill>
                <a:srgbClr val="FF0000"/>
              </a:solidFill>
              <a:ln w="19050">
                <a:solidFill>
                  <a:schemeClr val="lt1"/>
                </a:solidFill>
              </a:ln>
              <a:effectLst/>
            </c:spPr>
            <c:extLst>
              <c:ext xmlns:c16="http://schemas.microsoft.com/office/drawing/2014/chart" uri="{C3380CC4-5D6E-409C-BE32-E72D297353CC}">
                <c16:uniqueId val="{00000001-966E-E441-988F-DC61423E10E2}"/>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966E-E441-988F-DC61423E10E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66E-E441-988F-DC61423E10E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66E-E441-988F-DC61423E10E2}"/>
              </c:ext>
            </c:extLst>
          </c:dPt>
          <c:dPt>
            <c:idx val="4"/>
            <c:bubble3D val="0"/>
            <c:spPr>
              <a:solidFill>
                <a:srgbClr val="FFFF00"/>
              </a:solidFill>
              <a:ln w="19050">
                <a:solidFill>
                  <a:schemeClr val="lt1"/>
                </a:solidFill>
              </a:ln>
              <a:effectLst/>
            </c:spPr>
            <c:extLst>
              <c:ext xmlns:c16="http://schemas.microsoft.com/office/drawing/2014/chart" uri="{C3380CC4-5D6E-409C-BE32-E72D297353CC}">
                <c16:uniqueId val="{00000009-966E-E441-988F-DC61423E10E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66E-E441-988F-DC61423E10E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66E-E441-988F-DC61423E10E2}"/>
              </c:ext>
            </c:extLst>
          </c:dPt>
          <c:val>
            <c:numRef>
              <c:f>'Viewing Data'!$D$3:$D$9</c:f>
              <c:numCache>
                <c:formatCode>General</c:formatCode>
                <c:ptCount val="7"/>
                <c:pt idx="0">
                  <c:v>77.7</c:v>
                </c:pt>
                <c:pt idx="1">
                  <c:v>11.6</c:v>
                </c:pt>
                <c:pt idx="2">
                  <c:v>1.8</c:v>
                </c:pt>
                <c:pt idx="3">
                  <c:v>2</c:v>
                </c:pt>
                <c:pt idx="4">
                  <c:v>1.9</c:v>
                </c:pt>
                <c:pt idx="5">
                  <c:v>4.5</c:v>
                </c:pt>
                <c:pt idx="6">
                  <c:v>0.5</c:v>
                </c:pt>
              </c:numCache>
            </c:numRef>
          </c:val>
          <c:extLst>
            <c:ext xmlns:c16="http://schemas.microsoft.com/office/drawing/2014/chart" uri="{C3380CC4-5D6E-409C-BE32-E72D297353CC}">
              <c16:uniqueId val="{0000000E-966E-E441-988F-DC61423E10E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2400" dirty="0"/>
              <a:t>25-44 </a:t>
            </a:r>
            <a:r>
              <a:rPr lang="en-US" sz="2400" dirty="0" err="1"/>
              <a:t>yrs</a:t>
            </a:r>
            <a:endParaRPr lang="en-US" sz="2400" dirty="0"/>
          </a:p>
        </c:rich>
      </c:tx>
      <c:layout>
        <c:manualLayout>
          <c:xMode val="edge"/>
          <c:yMode val="edge"/>
          <c:x val="0.41627830872285998"/>
          <c:y val="5.4466240280349305E-4"/>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3016569493698802E-2"/>
          <c:y val="8.7538141378577405E-2"/>
          <c:w val="0.87287825663013496"/>
          <c:h val="0.59873631460661103"/>
        </c:manualLayout>
      </c:layout>
      <c:barChart>
        <c:barDir val="col"/>
        <c:grouping val="stacked"/>
        <c:varyColors val="0"/>
        <c:ser>
          <c:idx val="0"/>
          <c:order val="0"/>
          <c:spPr>
            <a:solidFill>
              <a:srgbClr val="FF0000"/>
            </a:solidFill>
            <a:ln>
              <a:noFill/>
            </a:ln>
            <a:effectLst/>
          </c:spPr>
          <c:invertIfNegative val="0"/>
          <c:val>
            <c:numRef>
              <c:f>'Viewing Data'!$C$13</c:f>
              <c:numCache>
                <c:formatCode>General</c:formatCode>
                <c:ptCount val="1"/>
                <c:pt idx="0">
                  <c:v>86.8</c:v>
                </c:pt>
              </c:numCache>
            </c:numRef>
          </c:val>
          <c:extLst>
            <c:ext xmlns:c16="http://schemas.microsoft.com/office/drawing/2014/chart" uri="{C3380CC4-5D6E-409C-BE32-E72D297353CC}">
              <c16:uniqueId val="{00000000-7921-CB49-B239-D716B491CA12}"/>
            </c:ext>
          </c:extLst>
        </c:ser>
        <c:ser>
          <c:idx val="1"/>
          <c:order val="1"/>
          <c:spPr>
            <a:solidFill>
              <a:srgbClr val="00B0F0"/>
            </a:solidFill>
            <a:ln>
              <a:noFill/>
            </a:ln>
            <a:effectLst/>
          </c:spPr>
          <c:invertIfNegative val="0"/>
          <c:val>
            <c:numRef>
              <c:f>'Viewing Data'!$C$14</c:f>
              <c:numCache>
                <c:formatCode>General</c:formatCode>
                <c:ptCount val="1"/>
                <c:pt idx="0">
                  <c:v>0.5</c:v>
                </c:pt>
              </c:numCache>
            </c:numRef>
          </c:val>
          <c:extLst>
            <c:ext xmlns:c16="http://schemas.microsoft.com/office/drawing/2014/chart" uri="{C3380CC4-5D6E-409C-BE32-E72D297353CC}">
              <c16:uniqueId val="{00000001-7921-CB49-B239-D716B491CA12}"/>
            </c:ext>
          </c:extLst>
        </c:ser>
        <c:ser>
          <c:idx val="2"/>
          <c:order val="2"/>
          <c:spPr>
            <a:solidFill>
              <a:schemeClr val="accent3"/>
            </a:solidFill>
            <a:ln>
              <a:noFill/>
            </a:ln>
            <a:effectLst/>
          </c:spPr>
          <c:invertIfNegative val="0"/>
          <c:val>
            <c:numRef>
              <c:f>'Viewing Data'!$C$15</c:f>
              <c:numCache>
                <c:formatCode>General</c:formatCode>
                <c:ptCount val="1"/>
                <c:pt idx="0">
                  <c:v>1.7</c:v>
                </c:pt>
              </c:numCache>
            </c:numRef>
          </c:val>
          <c:extLst>
            <c:ext xmlns:c16="http://schemas.microsoft.com/office/drawing/2014/chart" uri="{C3380CC4-5D6E-409C-BE32-E72D297353CC}">
              <c16:uniqueId val="{00000002-7921-CB49-B239-D716B491CA12}"/>
            </c:ext>
          </c:extLst>
        </c:ser>
        <c:ser>
          <c:idx val="3"/>
          <c:order val="3"/>
          <c:spPr>
            <a:solidFill>
              <a:schemeClr val="accent4"/>
            </a:solidFill>
            <a:ln>
              <a:noFill/>
            </a:ln>
            <a:effectLst/>
          </c:spPr>
          <c:invertIfNegative val="0"/>
          <c:val>
            <c:numRef>
              <c:f>'Viewing Data'!$C$16</c:f>
              <c:numCache>
                <c:formatCode>General</c:formatCode>
                <c:ptCount val="1"/>
                <c:pt idx="0">
                  <c:v>1</c:v>
                </c:pt>
              </c:numCache>
            </c:numRef>
          </c:val>
          <c:extLst>
            <c:ext xmlns:c16="http://schemas.microsoft.com/office/drawing/2014/chart" uri="{C3380CC4-5D6E-409C-BE32-E72D297353CC}">
              <c16:uniqueId val="{00000003-7921-CB49-B239-D716B491CA12}"/>
            </c:ext>
          </c:extLst>
        </c:ser>
        <c:ser>
          <c:idx val="4"/>
          <c:order val="4"/>
          <c:spPr>
            <a:solidFill>
              <a:srgbClr val="FFFF00"/>
            </a:solidFill>
            <a:ln>
              <a:noFill/>
            </a:ln>
            <a:effectLst/>
          </c:spPr>
          <c:invertIfNegative val="0"/>
          <c:val>
            <c:numRef>
              <c:f>'Viewing Data'!$C$17</c:f>
              <c:numCache>
                <c:formatCode>General</c:formatCode>
                <c:ptCount val="1"/>
                <c:pt idx="0">
                  <c:v>3.5</c:v>
                </c:pt>
              </c:numCache>
            </c:numRef>
          </c:val>
          <c:extLst>
            <c:ext xmlns:c16="http://schemas.microsoft.com/office/drawing/2014/chart" uri="{C3380CC4-5D6E-409C-BE32-E72D297353CC}">
              <c16:uniqueId val="{00000004-7921-CB49-B239-D716B491CA12}"/>
            </c:ext>
          </c:extLst>
        </c:ser>
        <c:ser>
          <c:idx val="5"/>
          <c:order val="5"/>
          <c:spPr>
            <a:solidFill>
              <a:schemeClr val="accent6"/>
            </a:solidFill>
            <a:ln>
              <a:noFill/>
            </a:ln>
            <a:effectLst/>
          </c:spPr>
          <c:invertIfNegative val="0"/>
          <c:val>
            <c:numRef>
              <c:f>'Viewing Data'!$C$18</c:f>
              <c:numCache>
                <c:formatCode>General</c:formatCode>
                <c:ptCount val="1"/>
                <c:pt idx="0">
                  <c:v>1.5</c:v>
                </c:pt>
              </c:numCache>
            </c:numRef>
          </c:val>
          <c:extLst>
            <c:ext xmlns:c16="http://schemas.microsoft.com/office/drawing/2014/chart" uri="{C3380CC4-5D6E-409C-BE32-E72D297353CC}">
              <c16:uniqueId val="{00000005-7921-CB49-B239-D716B491CA12}"/>
            </c:ext>
          </c:extLst>
        </c:ser>
        <c:dLbls>
          <c:showLegendKey val="0"/>
          <c:showVal val="0"/>
          <c:showCatName val="0"/>
          <c:showSerName val="0"/>
          <c:showPercent val="0"/>
          <c:showBubbleSize val="0"/>
        </c:dLbls>
        <c:gapWidth val="150"/>
        <c:overlap val="100"/>
        <c:axId val="-2011727696"/>
        <c:axId val="-2011542448"/>
      </c:barChart>
      <c:catAx>
        <c:axId val="-2011727696"/>
        <c:scaling>
          <c:orientation val="minMax"/>
        </c:scaling>
        <c:delete val="1"/>
        <c:axPos val="b"/>
        <c:majorTickMark val="none"/>
        <c:minorTickMark val="none"/>
        <c:tickLblPos val="nextTo"/>
        <c:crossAx val="-2011542448"/>
        <c:crosses val="autoZero"/>
        <c:auto val="1"/>
        <c:lblAlgn val="ctr"/>
        <c:lblOffset val="100"/>
        <c:noMultiLvlLbl val="0"/>
      </c:catAx>
      <c:valAx>
        <c:axId val="-20115424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11727696"/>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t>45+ </a:t>
            </a:r>
            <a:r>
              <a:rPr lang="en-US" sz="2400" dirty="0" err="1"/>
              <a:t>yrs</a:t>
            </a:r>
            <a:r>
              <a:rPr lang="en-US" sz="2400" dirty="0"/>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4522028335025506E-2"/>
          <c:y val="0.100163501649169"/>
          <c:w val="0.87057297524295896"/>
          <c:h val="0.59046825355844701"/>
        </c:manualLayout>
      </c:layout>
      <c:barChart>
        <c:barDir val="col"/>
        <c:grouping val="stacked"/>
        <c:varyColors val="0"/>
        <c:ser>
          <c:idx val="0"/>
          <c:order val="0"/>
          <c:spPr>
            <a:solidFill>
              <a:srgbClr val="FF0000"/>
            </a:solidFill>
            <a:ln>
              <a:noFill/>
            </a:ln>
            <a:effectLst/>
          </c:spPr>
          <c:invertIfNegative val="0"/>
          <c:val>
            <c:numRef>
              <c:f>'Viewing Data'!$D$13</c:f>
              <c:numCache>
                <c:formatCode>General</c:formatCode>
                <c:ptCount val="1"/>
                <c:pt idx="0">
                  <c:v>93.6</c:v>
                </c:pt>
              </c:numCache>
            </c:numRef>
          </c:val>
          <c:extLst>
            <c:ext xmlns:c16="http://schemas.microsoft.com/office/drawing/2014/chart" uri="{C3380CC4-5D6E-409C-BE32-E72D297353CC}">
              <c16:uniqueId val="{00000000-5D49-E14E-AFAD-74CB2E534BC8}"/>
            </c:ext>
          </c:extLst>
        </c:ser>
        <c:ser>
          <c:idx val="1"/>
          <c:order val="1"/>
          <c:spPr>
            <a:solidFill>
              <a:srgbClr val="00B0F0"/>
            </a:solidFill>
            <a:ln>
              <a:noFill/>
            </a:ln>
            <a:effectLst/>
          </c:spPr>
          <c:invertIfNegative val="0"/>
          <c:val>
            <c:numRef>
              <c:f>'Viewing Data'!$D$14</c:f>
              <c:numCache>
                <c:formatCode>General</c:formatCode>
                <c:ptCount val="1"/>
                <c:pt idx="0">
                  <c:v>0</c:v>
                </c:pt>
              </c:numCache>
            </c:numRef>
          </c:val>
          <c:extLst>
            <c:ext xmlns:c16="http://schemas.microsoft.com/office/drawing/2014/chart" uri="{C3380CC4-5D6E-409C-BE32-E72D297353CC}">
              <c16:uniqueId val="{00000001-5D49-E14E-AFAD-74CB2E534BC8}"/>
            </c:ext>
          </c:extLst>
        </c:ser>
        <c:ser>
          <c:idx val="2"/>
          <c:order val="2"/>
          <c:spPr>
            <a:solidFill>
              <a:schemeClr val="accent3"/>
            </a:solidFill>
            <a:ln>
              <a:noFill/>
            </a:ln>
            <a:effectLst/>
          </c:spPr>
          <c:invertIfNegative val="0"/>
          <c:val>
            <c:numRef>
              <c:f>'Viewing Data'!$D$15</c:f>
              <c:numCache>
                <c:formatCode>General</c:formatCode>
                <c:ptCount val="1"/>
                <c:pt idx="0">
                  <c:v>1.2</c:v>
                </c:pt>
              </c:numCache>
            </c:numRef>
          </c:val>
          <c:extLst>
            <c:ext xmlns:c16="http://schemas.microsoft.com/office/drawing/2014/chart" uri="{C3380CC4-5D6E-409C-BE32-E72D297353CC}">
              <c16:uniqueId val="{00000002-5D49-E14E-AFAD-74CB2E534BC8}"/>
            </c:ext>
          </c:extLst>
        </c:ser>
        <c:ser>
          <c:idx val="3"/>
          <c:order val="3"/>
          <c:spPr>
            <a:solidFill>
              <a:schemeClr val="accent4"/>
            </a:solidFill>
            <a:ln>
              <a:noFill/>
            </a:ln>
            <a:effectLst/>
          </c:spPr>
          <c:invertIfNegative val="0"/>
          <c:val>
            <c:numRef>
              <c:f>'Viewing Data'!$D$16</c:f>
              <c:numCache>
                <c:formatCode>General</c:formatCode>
                <c:ptCount val="1"/>
                <c:pt idx="0">
                  <c:v>0.3</c:v>
                </c:pt>
              </c:numCache>
            </c:numRef>
          </c:val>
          <c:extLst>
            <c:ext xmlns:c16="http://schemas.microsoft.com/office/drawing/2014/chart" uri="{C3380CC4-5D6E-409C-BE32-E72D297353CC}">
              <c16:uniqueId val="{00000003-5D49-E14E-AFAD-74CB2E534BC8}"/>
            </c:ext>
          </c:extLst>
        </c:ser>
        <c:ser>
          <c:idx val="4"/>
          <c:order val="4"/>
          <c:spPr>
            <a:solidFill>
              <a:srgbClr val="FFFF00"/>
            </a:solidFill>
            <a:ln>
              <a:noFill/>
            </a:ln>
            <a:effectLst/>
          </c:spPr>
          <c:invertIfNegative val="0"/>
          <c:val>
            <c:numRef>
              <c:f>'Viewing Data'!$D$17</c:f>
              <c:numCache>
                <c:formatCode>General</c:formatCode>
                <c:ptCount val="1"/>
                <c:pt idx="0">
                  <c:v>0.8</c:v>
                </c:pt>
              </c:numCache>
            </c:numRef>
          </c:val>
          <c:extLst>
            <c:ext xmlns:c16="http://schemas.microsoft.com/office/drawing/2014/chart" uri="{C3380CC4-5D6E-409C-BE32-E72D297353CC}">
              <c16:uniqueId val="{00000004-5D49-E14E-AFAD-74CB2E534BC8}"/>
            </c:ext>
          </c:extLst>
        </c:ser>
        <c:ser>
          <c:idx val="5"/>
          <c:order val="5"/>
          <c:spPr>
            <a:solidFill>
              <a:schemeClr val="accent6"/>
            </a:solidFill>
            <a:ln>
              <a:noFill/>
            </a:ln>
            <a:effectLst/>
          </c:spPr>
          <c:invertIfNegative val="0"/>
          <c:val>
            <c:numRef>
              <c:f>'Viewing Data'!$D$18</c:f>
              <c:numCache>
                <c:formatCode>General</c:formatCode>
                <c:ptCount val="1"/>
                <c:pt idx="0">
                  <c:v>0.3</c:v>
                </c:pt>
              </c:numCache>
            </c:numRef>
          </c:val>
          <c:extLst>
            <c:ext xmlns:c16="http://schemas.microsoft.com/office/drawing/2014/chart" uri="{C3380CC4-5D6E-409C-BE32-E72D297353CC}">
              <c16:uniqueId val="{00000005-5D49-E14E-AFAD-74CB2E534BC8}"/>
            </c:ext>
          </c:extLst>
        </c:ser>
        <c:ser>
          <c:idx val="6"/>
          <c:order val="6"/>
          <c:spPr>
            <a:solidFill>
              <a:schemeClr val="accent1">
                <a:lumMod val="60000"/>
              </a:schemeClr>
            </a:solidFill>
            <a:ln>
              <a:noFill/>
            </a:ln>
            <a:effectLst/>
          </c:spPr>
          <c:invertIfNegative val="0"/>
          <c:val>
            <c:numRef>
              <c:f>'Viewing Data'!$D$19</c:f>
              <c:numCache>
                <c:formatCode>General</c:formatCode>
                <c:ptCount val="1"/>
                <c:pt idx="0">
                  <c:v>0.1</c:v>
                </c:pt>
              </c:numCache>
            </c:numRef>
          </c:val>
          <c:extLst>
            <c:ext xmlns:c16="http://schemas.microsoft.com/office/drawing/2014/chart" uri="{C3380CC4-5D6E-409C-BE32-E72D297353CC}">
              <c16:uniqueId val="{00000006-5D49-E14E-AFAD-74CB2E534BC8}"/>
            </c:ext>
          </c:extLst>
        </c:ser>
        <c:dLbls>
          <c:showLegendKey val="0"/>
          <c:showVal val="0"/>
          <c:showCatName val="0"/>
          <c:showSerName val="0"/>
          <c:showPercent val="0"/>
          <c:showBubbleSize val="0"/>
        </c:dLbls>
        <c:gapWidth val="150"/>
        <c:overlap val="100"/>
        <c:axId val="-2012740704"/>
        <c:axId val="-2012736224"/>
      </c:barChart>
      <c:catAx>
        <c:axId val="-2012740704"/>
        <c:scaling>
          <c:orientation val="minMax"/>
        </c:scaling>
        <c:delete val="1"/>
        <c:axPos val="b"/>
        <c:majorTickMark val="none"/>
        <c:minorTickMark val="none"/>
        <c:tickLblPos val="nextTo"/>
        <c:crossAx val="-2012736224"/>
        <c:crosses val="autoZero"/>
        <c:auto val="1"/>
        <c:lblAlgn val="ctr"/>
        <c:lblOffset val="100"/>
        <c:noMultiLvlLbl val="0"/>
      </c:catAx>
      <c:valAx>
        <c:axId val="-2012736224"/>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12740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303607982016607E-2"/>
          <c:y val="8.7629247670849203E-2"/>
          <c:w val="0.87550128303340102"/>
          <c:h val="0.59451370563842998"/>
        </c:manualLayout>
      </c:layout>
      <c:barChart>
        <c:barDir val="col"/>
        <c:grouping val="stacked"/>
        <c:varyColors val="0"/>
        <c:ser>
          <c:idx val="0"/>
          <c:order val="0"/>
          <c:tx>
            <c:strRef>
              <c:f>'Viewing Data'!$A$13</c:f>
              <c:strCache>
                <c:ptCount val="1"/>
                <c:pt idx="0">
                  <c:v>Live TV</c:v>
                </c:pt>
              </c:strCache>
            </c:strRef>
          </c:tx>
          <c:spPr>
            <a:solidFill>
              <a:srgbClr val="FF0000"/>
            </a:solidFill>
            <a:ln>
              <a:noFill/>
            </a:ln>
            <a:effectLst/>
          </c:spPr>
          <c:invertIfNegative val="0"/>
          <c:val>
            <c:numRef>
              <c:f>'Viewing Data'!$B$13</c:f>
              <c:numCache>
                <c:formatCode>General</c:formatCode>
                <c:ptCount val="1"/>
                <c:pt idx="0">
                  <c:v>75.599999999999994</c:v>
                </c:pt>
              </c:numCache>
            </c:numRef>
          </c:val>
          <c:extLst>
            <c:ext xmlns:c16="http://schemas.microsoft.com/office/drawing/2014/chart" uri="{C3380CC4-5D6E-409C-BE32-E72D297353CC}">
              <c16:uniqueId val="{00000000-98FF-FE49-9019-41449A05D0C7}"/>
            </c:ext>
          </c:extLst>
        </c:ser>
        <c:ser>
          <c:idx val="1"/>
          <c:order val="1"/>
          <c:tx>
            <c:strRef>
              <c:f>'Viewing Data'!$A$14</c:f>
              <c:strCache>
                <c:ptCount val="1"/>
                <c:pt idx="0">
                  <c:v>Recorded TV</c:v>
                </c:pt>
              </c:strCache>
            </c:strRef>
          </c:tx>
          <c:spPr>
            <a:solidFill>
              <a:srgbClr val="00B0F0"/>
            </a:solidFill>
            <a:ln>
              <a:noFill/>
            </a:ln>
            <a:effectLst/>
          </c:spPr>
          <c:invertIfNegative val="0"/>
          <c:val>
            <c:numRef>
              <c:f>'Viewing Data'!$B$14</c:f>
              <c:numCache>
                <c:formatCode>General</c:formatCode>
                <c:ptCount val="1"/>
                <c:pt idx="0">
                  <c:v>0.7</c:v>
                </c:pt>
              </c:numCache>
            </c:numRef>
          </c:val>
          <c:extLst>
            <c:ext xmlns:c16="http://schemas.microsoft.com/office/drawing/2014/chart" uri="{C3380CC4-5D6E-409C-BE32-E72D297353CC}">
              <c16:uniqueId val="{00000001-98FF-FE49-9019-41449A05D0C7}"/>
            </c:ext>
          </c:extLst>
        </c:ser>
        <c:ser>
          <c:idx val="2"/>
          <c:order val="2"/>
          <c:tx>
            <c:strRef>
              <c:f>'Viewing Data'!$A$15</c:f>
              <c:strCache>
                <c:ptCount val="1"/>
                <c:pt idx="0">
                  <c:v>BVOD</c:v>
                </c:pt>
              </c:strCache>
            </c:strRef>
          </c:tx>
          <c:spPr>
            <a:solidFill>
              <a:schemeClr val="accent3"/>
            </a:solidFill>
            <a:ln>
              <a:noFill/>
            </a:ln>
            <a:effectLst/>
          </c:spPr>
          <c:invertIfNegative val="0"/>
          <c:val>
            <c:numRef>
              <c:f>'Viewing Data'!$B$15</c:f>
              <c:numCache>
                <c:formatCode>General</c:formatCode>
                <c:ptCount val="1"/>
                <c:pt idx="0">
                  <c:v>3.8</c:v>
                </c:pt>
              </c:numCache>
            </c:numRef>
          </c:val>
          <c:extLst>
            <c:ext xmlns:c16="http://schemas.microsoft.com/office/drawing/2014/chart" uri="{C3380CC4-5D6E-409C-BE32-E72D297353CC}">
              <c16:uniqueId val="{00000002-98FF-FE49-9019-41449A05D0C7}"/>
            </c:ext>
          </c:extLst>
        </c:ser>
        <c:ser>
          <c:idx val="3"/>
          <c:order val="3"/>
          <c:tx>
            <c:strRef>
              <c:f>'Viewing Data'!$A$16</c:f>
              <c:strCache>
                <c:ptCount val="1"/>
                <c:pt idx="0">
                  <c:v>PPV</c:v>
                </c:pt>
              </c:strCache>
            </c:strRef>
          </c:tx>
          <c:spPr>
            <a:solidFill>
              <a:schemeClr val="accent4"/>
            </a:solidFill>
            <a:ln>
              <a:noFill/>
            </a:ln>
            <a:effectLst/>
          </c:spPr>
          <c:invertIfNegative val="0"/>
          <c:val>
            <c:numRef>
              <c:f>'Viewing Data'!$B$16</c:f>
              <c:numCache>
                <c:formatCode>General</c:formatCode>
                <c:ptCount val="1"/>
                <c:pt idx="0">
                  <c:v>1.3</c:v>
                </c:pt>
              </c:numCache>
            </c:numRef>
          </c:val>
          <c:extLst>
            <c:ext xmlns:c16="http://schemas.microsoft.com/office/drawing/2014/chart" uri="{C3380CC4-5D6E-409C-BE32-E72D297353CC}">
              <c16:uniqueId val="{00000003-98FF-FE49-9019-41449A05D0C7}"/>
            </c:ext>
          </c:extLst>
        </c:ser>
        <c:ser>
          <c:idx val="4"/>
          <c:order val="4"/>
          <c:tx>
            <c:strRef>
              <c:f>'Viewing Data'!$A$17</c:f>
              <c:strCache>
                <c:ptCount val="1"/>
                <c:pt idx="0">
                  <c:v>Shortform</c:v>
                </c:pt>
              </c:strCache>
            </c:strRef>
          </c:tx>
          <c:spPr>
            <a:solidFill>
              <a:srgbClr val="FFFF00"/>
            </a:solidFill>
            <a:ln>
              <a:noFill/>
            </a:ln>
            <a:effectLst/>
          </c:spPr>
          <c:invertIfNegative val="0"/>
          <c:val>
            <c:numRef>
              <c:f>'Viewing Data'!$B$17</c:f>
              <c:numCache>
                <c:formatCode>General</c:formatCode>
                <c:ptCount val="1"/>
                <c:pt idx="0">
                  <c:v>6.5</c:v>
                </c:pt>
              </c:numCache>
            </c:numRef>
          </c:val>
          <c:extLst>
            <c:ext xmlns:c16="http://schemas.microsoft.com/office/drawing/2014/chart" uri="{C3380CC4-5D6E-409C-BE32-E72D297353CC}">
              <c16:uniqueId val="{00000004-98FF-FE49-9019-41449A05D0C7}"/>
            </c:ext>
          </c:extLst>
        </c:ser>
        <c:ser>
          <c:idx val="5"/>
          <c:order val="5"/>
          <c:tx>
            <c:strRef>
              <c:f>'Viewing Data'!$A$18</c:f>
              <c:strCache>
                <c:ptCount val="1"/>
                <c:pt idx="0">
                  <c:v>Stand Alone</c:v>
                </c:pt>
              </c:strCache>
            </c:strRef>
          </c:tx>
          <c:spPr>
            <a:solidFill>
              <a:schemeClr val="accent6"/>
            </a:solidFill>
            <a:ln>
              <a:noFill/>
            </a:ln>
            <a:effectLst/>
          </c:spPr>
          <c:invertIfNegative val="0"/>
          <c:val>
            <c:numRef>
              <c:f>'Viewing Data'!$B$18</c:f>
              <c:numCache>
                <c:formatCode>General</c:formatCode>
                <c:ptCount val="1"/>
                <c:pt idx="0">
                  <c:v>5.5</c:v>
                </c:pt>
              </c:numCache>
            </c:numRef>
          </c:val>
          <c:extLst>
            <c:ext xmlns:c16="http://schemas.microsoft.com/office/drawing/2014/chart" uri="{C3380CC4-5D6E-409C-BE32-E72D297353CC}">
              <c16:uniqueId val="{00000005-98FF-FE49-9019-41449A05D0C7}"/>
            </c:ext>
          </c:extLst>
        </c:ser>
        <c:ser>
          <c:idx val="6"/>
          <c:order val="6"/>
          <c:tx>
            <c:strRef>
              <c:f>'Viewing Data'!$A$19</c:f>
              <c:strCache>
                <c:ptCount val="1"/>
                <c:pt idx="0">
                  <c:v>Other</c:v>
                </c:pt>
              </c:strCache>
            </c:strRef>
          </c:tx>
          <c:spPr>
            <a:solidFill>
              <a:schemeClr val="accent1">
                <a:lumMod val="60000"/>
              </a:schemeClr>
            </a:solidFill>
            <a:ln>
              <a:noFill/>
            </a:ln>
            <a:effectLst/>
          </c:spPr>
          <c:invertIfNegative val="0"/>
          <c:val>
            <c:numRef>
              <c:f>'Viewing Data'!$B$19</c:f>
              <c:numCache>
                <c:formatCode>General</c:formatCode>
                <c:ptCount val="1"/>
                <c:pt idx="0">
                  <c:v>0.7</c:v>
                </c:pt>
              </c:numCache>
            </c:numRef>
          </c:val>
          <c:extLst>
            <c:ext xmlns:c16="http://schemas.microsoft.com/office/drawing/2014/chart" uri="{C3380CC4-5D6E-409C-BE32-E72D297353CC}">
              <c16:uniqueId val="{00000006-98FF-FE49-9019-41449A05D0C7}"/>
            </c:ext>
          </c:extLst>
        </c:ser>
        <c:dLbls>
          <c:showLegendKey val="0"/>
          <c:showVal val="0"/>
          <c:showCatName val="0"/>
          <c:showSerName val="0"/>
          <c:showPercent val="0"/>
          <c:showBubbleSize val="0"/>
        </c:dLbls>
        <c:gapWidth val="150"/>
        <c:overlap val="100"/>
        <c:axId val="-1945639840"/>
        <c:axId val="-1945249632"/>
      </c:barChart>
      <c:catAx>
        <c:axId val="-1945639840"/>
        <c:scaling>
          <c:orientation val="minMax"/>
        </c:scaling>
        <c:delete val="1"/>
        <c:axPos val="b"/>
        <c:numFmt formatCode="General" sourceLinked="1"/>
        <c:majorTickMark val="out"/>
        <c:minorTickMark val="none"/>
        <c:tickLblPos val="nextTo"/>
        <c:crossAx val="-1945249632"/>
        <c:crosses val="autoZero"/>
        <c:auto val="1"/>
        <c:lblAlgn val="ctr"/>
        <c:lblOffset val="100"/>
        <c:noMultiLvlLbl val="0"/>
      </c:catAx>
      <c:valAx>
        <c:axId val="-194524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45639840"/>
        <c:crosses val="autoZero"/>
        <c:crossBetween val="between"/>
      </c:valAx>
      <c:spPr>
        <a:noFill/>
        <a:ln>
          <a:noFill/>
        </a:ln>
        <a:effectLst/>
      </c:spPr>
    </c:plotArea>
    <c:legend>
      <c:legendPos val="b"/>
      <c:layout>
        <c:manualLayout>
          <c:xMode val="edge"/>
          <c:yMode val="edge"/>
          <c:x val="0"/>
          <c:y val="0.714016155805831"/>
          <c:w val="1"/>
          <c:h val="0.267683921428489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9.emf"/></Relationships>
</file>

<file path=ppt/drawings/_rels/drawing3.xml.rels><?xml version="1.0" encoding="UTF-8" standalone="yes"?>
<Relationships xmlns="http://schemas.openxmlformats.org/package/2006/relationships"><Relationship Id="rId1" Type="http://schemas.openxmlformats.org/officeDocument/2006/relationships/image" Target="../media/image29.emf"/></Relationships>
</file>

<file path=ppt/drawings/drawing1.xml><?xml version="1.0" encoding="utf-8"?>
<c:userShapes xmlns:c="http://schemas.openxmlformats.org/drawingml/2006/chart">
  <cdr:relSizeAnchor xmlns:cdr="http://schemas.openxmlformats.org/drawingml/2006/chartDrawing">
    <cdr:from>
      <cdr:x>0.17835</cdr:x>
      <cdr:y>0.39951</cdr:y>
    </cdr:from>
    <cdr:to>
      <cdr:x>0.80763</cdr:x>
      <cdr:y>0.54722</cdr:y>
    </cdr:to>
    <cdr:sp macro="" textlink="">
      <cdr:nvSpPr>
        <cdr:cNvPr id="2" name="TextBox 1"/>
        <cdr:cNvSpPr txBox="1"/>
      </cdr:nvSpPr>
      <cdr:spPr>
        <a:xfrm xmlns:a="http://schemas.openxmlformats.org/drawingml/2006/main">
          <a:off x="727076" y="2422747"/>
          <a:ext cx="2565400" cy="8957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dirty="0"/>
            <a:t>3 </a:t>
          </a:r>
          <a:r>
            <a:rPr lang="en-US" sz="2400" dirty="0" err="1"/>
            <a:t>hr</a:t>
          </a:r>
          <a:r>
            <a:rPr lang="en-US" sz="2400" dirty="0"/>
            <a:t> 40 mins</a:t>
          </a:r>
        </a:p>
        <a:p xmlns:a="http://schemas.openxmlformats.org/drawingml/2006/main">
          <a:pPr algn="ctr"/>
          <a:r>
            <a:rPr lang="en-US" sz="2400" dirty="0"/>
            <a:t> per day</a:t>
          </a:r>
        </a:p>
      </cdr:txBody>
    </cdr:sp>
  </cdr:relSizeAnchor>
  <cdr:relSizeAnchor xmlns:cdr="http://schemas.openxmlformats.org/drawingml/2006/chartDrawing">
    <cdr:from>
      <cdr:x>0.06088</cdr:x>
      <cdr:y>0.91388</cdr:y>
    </cdr:from>
    <cdr:to>
      <cdr:x>0.67147</cdr:x>
      <cdr:y>0.96623</cdr:y>
    </cdr:to>
    <cdr:pic>
      <cdr:nvPicPr>
        <cdr:cNvPr id="3" name="chart">
          <a:extLst xmlns:a="http://schemas.openxmlformats.org/drawingml/2006/main">
            <a:ext uri="{FF2B5EF4-FFF2-40B4-BE49-F238E27FC236}">
              <a16:creationId xmlns:a16="http://schemas.microsoft.com/office/drawing/2014/main" id="{7BDB2825-5EE8-C746-9278-360CEEA61882}"/>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48194" y="5541977"/>
          <a:ext cx="2489200" cy="317500"/>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0.16913</cdr:x>
      <cdr:y>0.42078</cdr:y>
    </cdr:from>
    <cdr:to>
      <cdr:x>0.83087</cdr:x>
      <cdr:y>0.56707</cdr:y>
    </cdr:to>
    <cdr:sp macro="" textlink="">
      <cdr:nvSpPr>
        <cdr:cNvPr id="2" name="TextBox 1"/>
        <cdr:cNvSpPr txBox="1"/>
      </cdr:nvSpPr>
      <cdr:spPr>
        <a:xfrm xmlns:a="http://schemas.openxmlformats.org/drawingml/2006/main">
          <a:off x="663703" y="2445479"/>
          <a:ext cx="2596896" cy="85026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dirty="0"/>
            <a:t>4 </a:t>
          </a:r>
          <a:r>
            <a:rPr lang="en-US" sz="2400" dirty="0" err="1"/>
            <a:t>hr</a:t>
          </a:r>
          <a:r>
            <a:rPr lang="en-US" sz="2400" dirty="0"/>
            <a:t> 38 mins</a:t>
          </a:r>
        </a:p>
        <a:p xmlns:a="http://schemas.openxmlformats.org/drawingml/2006/main">
          <a:pPr algn="ctr"/>
          <a:r>
            <a:rPr lang="en-US" sz="2400" dirty="0"/>
            <a:t> per day</a:t>
          </a:r>
        </a:p>
      </cdr:txBody>
    </cdr:sp>
  </cdr:relSizeAnchor>
</c:userShapes>
</file>

<file path=ppt/drawings/drawing3.xml><?xml version="1.0" encoding="utf-8"?>
<c:userShapes xmlns:c="http://schemas.openxmlformats.org/drawingml/2006/chart">
  <cdr:relSizeAnchor xmlns:cdr="http://schemas.openxmlformats.org/drawingml/2006/chartDrawing">
    <cdr:from>
      <cdr:x>0.07795</cdr:x>
      <cdr:y>0.94553</cdr:y>
    </cdr:from>
    <cdr:to>
      <cdr:x>0.74292</cdr:x>
      <cdr:y>1</cdr:y>
    </cdr:to>
    <cdr:pic>
      <cdr:nvPicPr>
        <cdr:cNvPr id="2" name="chart">
          <a:extLst xmlns:a="http://schemas.openxmlformats.org/drawingml/2006/main">
            <a:ext uri="{FF2B5EF4-FFF2-40B4-BE49-F238E27FC236}">
              <a16:creationId xmlns:a16="http://schemas.microsoft.com/office/drawing/2014/main" id="{DCABF456-5DAA-FA4F-8DC3-E987421C7EB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91785" y="5511799"/>
          <a:ext cx="2489200" cy="317500"/>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0.374</cdr:x>
      <cdr:y>0</cdr:y>
    </cdr:from>
    <cdr:to>
      <cdr:x>0.80702</cdr:x>
      <cdr:y>0.07053</cdr:y>
    </cdr:to>
    <cdr:sp macro="" textlink="">
      <cdr:nvSpPr>
        <cdr:cNvPr id="2" name="TextBox 1"/>
        <cdr:cNvSpPr txBox="1"/>
      </cdr:nvSpPr>
      <cdr:spPr>
        <a:xfrm xmlns:a="http://schemas.openxmlformats.org/drawingml/2006/main">
          <a:off x="1429512" y="0"/>
          <a:ext cx="1655064" cy="4191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400" dirty="0"/>
            <a:t>15-24 </a:t>
          </a:r>
          <a:r>
            <a:rPr lang="en-US" sz="2400" dirty="0" err="1"/>
            <a:t>yrs</a:t>
          </a:r>
          <a:endParaRPr lang="en-US" sz="2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FA39-0C85-6D4D-9AEE-D9D74301A384}" type="datetimeFigureOut">
              <a:rPr lang="en-US" smtClean="0"/>
              <a:t>1/31/2019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85319A-CFA5-234A-83C7-D5C597DB9C56}" type="slidenum">
              <a:rPr lang="en-US" smtClean="0"/>
              <a:t>‹#›</a:t>
            </a:fld>
            <a:endParaRPr lang="en-US"/>
          </a:p>
        </p:txBody>
      </p:sp>
    </p:spTree>
    <p:extLst>
      <p:ext uri="{BB962C8B-B14F-4D97-AF65-F5344CB8AC3E}">
        <p14:creationId xmlns:p14="http://schemas.microsoft.com/office/powerpoint/2010/main" val="252161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accent5"/>
                </a:solidFill>
              </a:rPr>
              <a:t>TV</a:t>
            </a:r>
            <a:r>
              <a:rPr lang="en-GB" sz="1200" b="0" baseline="0" dirty="0">
                <a:solidFill>
                  <a:schemeClr val="accent5"/>
                </a:solidFill>
              </a:rPr>
              <a:t> has the greatest reach of all media. </a:t>
            </a:r>
            <a:r>
              <a:rPr lang="en-GB" sz="1200" b="0" dirty="0">
                <a:solidFill>
                  <a:schemeClr val="accent5"/>
                </a:solidFill>
              </a:rPr>
              <a:t>No</a:t>
            </a:r>
            <a:r>
              <a:rPr lang="en-GB" sz="1200" b="0" baseline="0" dirty="0">
                <a:solidFill>
                  <a:schemeClr val="accent5"/>
                </a:solidFill>
              </a:rPr>
              <a:t> other form of advertising can build scale as quickly and powerfully as TV. </a:t>
            </a:r>
            <a:endParaRPr lang="en-GB" b="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554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FDC56BA-90F9-4DBB-B682-C6856E8590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BVOD viewing TV on other devices adds an additional 9.22 mins per day bringing the total to 3.04 </a:t>
            </a:r>
            <a:r>
              <a:rPr lang="en-US" sz="1200" kern="1200" dirty="0" err="1">
                <a:solidFill>
                  <a:schemeClr val="tx1"/>
                </a:solidFill>
                <a:effectLst/>
                <a:latin typeface="+mn-lt"/>
                <a:ea typeface="+mn-ea"/>
                <a:cs typeface="+mn-cs"/>
              </a:rPr>
              <a:t>hrs</a:t>
            </a:r>
            <a:r>
              <a:rPr lang="en-US" sz="1200" kern="1200" dirty="0">
                <a:solidFill>
                  <a:schemeClr val="tx1"/>
                </a:solidFill>
                <a:effectLst/>
                <a:latin typeface="+mn-lt"/>
                <a:ea typeface="+mn-ea"/>
                <a:cs typeface="+mn-cs"/>
              </a:rPr>
              <a:t> per day </a:t>
            </a:r>
            <a:endParaRPr lang="en-IE" sz="1200" kern="1200" dirty="0">
              <a:solidFill>
                <a:schemeClr val="tx1"/>
              </a:solidFill>
              <a:effectLst/>
              <a:latin typeface="+mn-lt"/>
              <a:ea typeface="+mn-ea"/>
              <a:cs typeface="+mn-cs"/>
            </a:endParaRPr>
          </a:p>
          <a:p>
            <a:endParaRPr lang="en-IE" dirty="0"/>
          </a:p>
        </p:txBody>
      </p:sp>
    </p:spTree>
    <p:extLst>
      <p:ext uri="{BB962C8B-B14F-4D97-AF65-F5344CB8AC3E}">
        <p14:creationId xmlns:p14="http://schemas.microsoft.com/office/powerpoint/2010/main" val="366235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FDC56BA-90F9-4DBB-B682-C6856E8590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BVOD viewing TV on other devices adds an additional 9.22 mins per day bringing the total to 3.04 </a:t>
            </a:r>
            <a:r>
              <a:rPr lang="en-US" sz="1200" kern="1200" dirty="0" err="1">
                <a:solidFill>
                  <a:schemeClr val="tx1"/>
                </a:solidFill>
                <a:effectLst/>
                <a:latin typeface="+mn-lt"/>
                <a:ea typeface="+mn-ea"/>
                <a:cs typeface="+mn-cs"/>
              </a:rPr>
              <a:t>hrs</a:t>
            </a:r>
            <a:r>
              <a:rPr lang="en-US" sz="1200" kern="1200" dirty="0">
                <a:solidFill>
                  <a:schemeClr val="tx1"/>
                </a:solidFill>
                <a:effectLst/>
                <a:latin typeface="+mn-lt"/>
                <a:ea typeface="+mn-ea"/>
                <a:cs typeface="+mn-cs"/>
              </a:rPr>
              <a:t> per day </a:t>
            </a:r>
            <a:endParaRPr lang="en-IE" sz="1200" kern="1200" dirty="0">
              <a:solidFill>
                <a:schemeClr val="tx1"/>
              </a:solidFill>
              <a:effectLst/>
              <a:latin typeface="+mn-lt"/>
              <a:ea typeface="+mn-ea"/>
              <a:cs typeface="+mn-cs"/>
            </a:endParaRPr>
          </a:p>
          <a:p>
            <a:endParaRPr lang="en-IE" dirty="0"/>
          </a:p>
        </p:txBody>
      </p:sp>
    </p:spTree>
    <p:extLst>
      <p:ext uri="{BB962C8B-B14F-4D97-AF65-F5344CB8AC3E}">
        <p14:creationId xmlns:p14="http://schemas.microsoft.com/office/powerpoint/2010/main" val="2580325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9F8198-5FDE-3C47-B029-CA156B06EC27}" type="slidenum">
              <a:rPr lang="en-US" smtClean="0"/>
              <a:t>9</a:t>
            </a:fld>
            <a:endParaRPr lang="en-US"/>
          </a:p>
        </p:txBody>
      </p:sp>
    </p:spTree>
    <p:extLst>
      <p:ext uri="{BB962C8B-B14F-4D97-AF65-F5344CB8AC3E}">
        <p14:creationId xmlns:p14="http://schemas.microsoft.com/office/powerpoint/2010/main" val="1884953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9F8198-5FDE-3C47-B029-CA156B06EC27}" type="slidenum">
              <a:rPr lang="en-US" smtClean="0"/>
              <a:t>10</a:t>
            </a:fld>
            <a:endParaRPr lang="en-US"/>
          </a:p>
        </p:txBody>
      </p:sp>
    </p:spTree>
    <p:extLst>
      <p:ext uri="{BB962C8B-B14F-4D97-AF65-F5344CB8AC3E}">
        <p14:creationId xmlns:p14="http://schemas.microsoft.com/office/powerpoint/2010/main" val="2996816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Device ownership is mainstream </a:t>
            </a:r>
          </a:p>
        </p:txBody>
      </p:sp>
      <p:sp>
        <p:nvSpPr>
          <p:cNvPr id="4" name="Slide Number Placeholder 3"/>
          <p:cNvSpPr>
            <a:spLocks noGrp="1"/>
          </p:cNvSpPr>
          <p:nvPr>
            <p:ph type="sldNum" sz="quarter" idx="10"/>
          </p:nvPr>
        </p:nvSpPr>
        <p:spPr/>
        <p:txBody>
          <a:bodyPr/>
          <a:lstStyle/>
          <a:p>
            <a:fld id="{58BD13A2-D920-4735-8201-3F799BD60F9A}" type="slidenum">
              <a:rPr lang="en-GB" smtClean="0"/>
              <a:t>11</a:t>
            </a:fld>
            <a:endParaRPr lang="en-GB"/>
          </a:p>
        </p:txBody>
      </p:sp>
    </p:spTree>
    <p:extLst>
      <p:ext uri="{BB962C8B-B14F-4D97-AF65-F5344CB8AC3E}">
        <p14:creationId xmlns:p14="http://schemas.microsoft.com/office/powerpoint/2010/main" val="4140495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accent5"/>
                </a:solidFill>
              </a:rPr>
              <a:t>. </a:t>
            </a:r>
            <a:endParaRPr lang="en-GB" b="0" dirty="0"/>
          </a:p>
          <a:p>
            <a:r>
              <a:rPr lang="en-IE" sz="1200" b="0" i="0" kern="1200" dirty="0">
                <a:solidFill>
                  <a:schemeClr val="tx1"/>
                </a:solidFill>
                <a:effectLst/>
                <a:latin typeface="+mn-lt"/>
                <a:ea typeface="+mn-ea"/>
                <a:cs typeface="+mn-cs"/>
              </a:rPr>
              <a:t>There is no doubt that in Ireland, watching TV has always been a social experience. Even before the arrival of the internet people would gather around to tune in with their friends and families, discussing what they were viewing.  While “watercooler moments” (where those significant moments in TV broadcasting are discussed the next day in the workplace or home) still exist, they have altered slightly. The conversations still happen; however, many of them have moved online. In many ways, social media has become the digital water cooler. Engager analyse social engagement in terms of likes, comments, shares, and retweets across Facebook and Twitter.</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989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647E1-981A-2248-8766-93A08CD459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6A377F-E7C5-6D44-90C5-701576BA04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817203-6A00-E843-BA7E-0333D5F34F67}"/>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5" name="Footer Placeholder 4">
            <a:extLst>
              <a:ext uri="{FF2B5EF4-FFF2-40B4-BE49-F238E27FC236}">
                <a16:creationId xmlns:a16="http://schemas.microsoft.com/office/drawing/2014/main" id="{51897571-E6B2-5E4F-A9AF-0AAC17FAA7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C9F13-5A37-AE46-9B31-3256E818E41E}"/>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900922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9D339-7A23-A64E-8B26-9323C42648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56155-77AF-4A40-A511-69E214B41E5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73BE1-34C0-9A49-B1A0-3751E87040EF}"/>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5" name="Footer Placeholder 4">
            <a:extLst>
              <a:ext uri="{FF2B5EF4-FFF2-40B4-BE49-F238E27FC236}">
                <a16:creationId xmlns:a16="http://schemas.microsoft.com/office/drawing/2014/main" id="{5B34D688-131B-D54D-B682-B0C92FBD3A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BE783E-7641-3241-917D-874F8465946B}"/>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1447375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D9D65-EC27-3E4D-9280-B828190C73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38CD6A-423A-3C4A-84ED-16730F1442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B9B04E-F258-CF44-A58D-CF137A0543D2}"/>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5" name="Footer Placeholder 4">
            <a:extLst>
              <a:ext uri="{FF2B5EF4-FFF2-40B4-BE49-F238E27FC236}">
                <a16:creationId xmlns:a16="http://schemas.microsoft.com/office/drawing/2014/main" id="{5F705828-766B-B645-9469-7267B2D04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2FE24D-676F-2349-99CC-E45C19D4B8A3}"/>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52874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5E29-DB7B-3A48-83DD-EAB962993E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1B9357-8C79-D041-9117-6E651ADBD47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E77C6C-B74F-2F4A-AEE8-D1785A496F7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069E2F-549C-1849-A6DB-3413C0BE7F42}"/>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6" name="Footer Placeholder 5">
            <a:extLst>
              <a:ext uri="{FF2B5EF4-FFF2-40B4-BE49-F238E27FC236}">
                <a16:creationId xmlns:a16="http://schemas.microsoft.com/office/drawing/2014/main" id="{41C1EFBA-D39A-BF43-9958-30903B8FB7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84CF58-9DCE-864A-B0DE-318CD9073CB1}"/>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2918829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02A6F-798A-9F4A-B645-94C6A0B799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D5F68A-BD6D-A44F-A0D9-DDC11B41DE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519ED02-E4E6-614A-9B38-87736C85E13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CC3A9A-88DC-D544-A91A-92534EB523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D8EA65B-3578-CA47-BEAA-F3895BB299F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CF9803-8051-3D47-BF1D-845FECCD1EF2}"/>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8" name="Footer Placeholder 7">
            <a:extLst>
              <a:ext uri="{FF2B5EF4-FFF2-40B4-BE49-F238E27FC236}">
                <a16:creationId xmlns:a16="http://schemas.microsoft.com/office/drawing/2014/main" id="{96A5687E-B22E-8943-B56F-5CAA47552B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7625ED-AAFD-1E4C-A544-E103B81E1A0B}"/>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1066590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5DC8-2E4F-2B49-B3D7-D812B29B71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785BDB-B13B-A942-A8DE-945300B5CA7E}"/>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4" name="Footer Placeholder 3">
            <a:extLst>
              <a:ext uri="{FF2B5EF4-FFF2-40B4-BE49-F238E27FC236}">
                <a16:creationId xmlns:a16="http://schemas.microsoft.com/office/drawing/2014/main" id="{CA5641D0-3F86-594D-81C5-78168ABF8D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A38696-B06D-F04F-B84A-760B6C1896CB}"/>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923962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C4937-85BF-8743-AECF-220D4BE4A379}"/>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3" name="Footer Placeholder 2">
            <a:extLst>
              <a:ext uri="{FF2B5EF4-FFF2-40B4-BE49-F238E27FC236}">
                <a16:creationId xmlns:a16="http://schemas.microsoft.com/office/drawing/2014/main" id="{5F5E03E4-BA53-9D45-8223-1B46BB4A8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A5AEB6-6E91-E14A-A82E-BC71BF652335}"/>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2182100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A30E4-4EAC-214E-B0A5-5A2494D37B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4706F4-489F-A340-9E2E-1F961A2C5E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EDA607-A833-404B-B698-F8F8335E0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2AA42C-F0F5-BF44-AF7A-D1A85E6C3DF6}"/>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6" name="Footer Placeholder 5">
            <a:extLst>
              <a:ext uri="{FF2B5EF4-FFF2-40B4-BE49-F238E27FC236}">
                <a16:creationId xmlns:a16="http://schemas.microsoft.com/office/drawing/2014/main" id="{2DE566FC-CE5C-4A4F-972A-807C64D57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153497-AD70-9D45-84C4-B27F625A56CE}"/>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178668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2BD16-8B26-9644-9FEB-16EDA2A64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369C9F-A820-6C45-BE01-3B2348EB07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FE613B-9BD2-A440-87EB-E473E0CD28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96431D-D9F9-9E43-AE50-2D4C0DC2A764}"/>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6" name="Footer Placeholder 5">
            <a:extLst>
              <a:ext uri="{FF2B5EF4-FFF2-40B4-BE49-F238E27FC236}">
                <a16:creationId xmlns:a16="http://schemas.microsoft.com/office/drawing/2014/main" id="{A789F9F5-601F-2447-89AA-469CD6102B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9FC6C-03D9-CA43-AE9F-F7286B2BC562}"/>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1379160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19C6-EDE6-6E47-AE1B-BA2BC99477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05D4F0-392B-D749-A2BE-341CA553C6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A652-BAA0-4D4A-B08D-132C1ED60E2C}"/>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5" name="Footer Placeholder 4">
            <a:extLst>
              <a:ext uri="{FF2B5EF4-FFF2-40B4-BE49-F238E27FC236}">
                <a16:creationId xmlns:a16="http://schemas.microsoft.com/office/drawing/2014/main" id="{D5D5058A-D62B-324B-9E00-DEC201A3C9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8DEA28-56F2-EF4E-AD4E-604D04CD47EF}"/>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70507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27FF0-15F7-2A42-86A4-3AE66FA74E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129B5-4F33-9742-B838-662254C486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B4D62-A85F-3F40-AE03-D105D1DD5708}"/>
              </a:ext>
            </a:extLst>
          </p:cNvPr>
          <p:cNvSpPr>
            <a:spLocks noGrp="1"/>
          </p:cNvSpPr>
          <p:nvPr>
            <p:ph type="dt" sz="half" idx="10"/>
          </p:nvPr>
        </p:nvSpPr>
        <p:spPr/>
        <p:txBody>
          <a:bodyPr/>
          <a:lstStyle/>
          <a:p>
            <a:fld id="{3DDEABBE-1F5B-4644-BFED-180218C8D6E3}" type="datetimeFigureOut">
              <a:rPr lang="en-US" smtClean="0"/>
              <a:t>1/31/2019</a:t>
            </a:fld>
            <a:endParaRPr lang="en-US"/>
          </a:p>
        </p:txBody>
      </p:sp>
      <p:sp>
        <p:nvSpPr>
          <p:cNvPr id="5" name="Footer Placeholder 4">
            <a:extLst>
              <a:ext uri="{FF2B5EF4-FFF2-40B4-BE49-F238E27FC236}">
                <a16:creationId xmlns:a16="http://schemas.microsoft.com/office/drawing/2014/main" id="{5C142DC3-F8EA-CD41-B17A-EC20AC3EAE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2B668B-3964-5642-BA2E-49F768A0D621}"/>
              </a:ext>
            </a:extLst>
          </p:cNvPr>
          <p:cNvSpPr>
            <a:spLocks noGrp="1"/>
          </p:cNvSpPr>
          <p:nvPr>
            <p:ph type="sldNum" sz="quarter" idx="12"/>
          </p:nvPr>
        </p:nvSpPr>
        <p:spPr/>
        <p:txBody>
          <a:bodyPr/>
          <a:lstStyle/>
          <a:p>
            <a:fld id="{3D8671CD-645C-2D45-9223-D356D93F7C90}" type="slidenum">
              <a:rPr lang="en-US" smtClean="0"/>
              <a:t>‹#›</a:t>
            </a:fld>
            <a:endParaRPr lang="en-US"/>
          </a:p>
        </p:txBody>
      </p:sp>
    </p:spTree>
    <p:extLst>
      <p:ext uri="{BB962C8B-B14F-4D97-AF65-F5344CB8AC3E}">
        <p14:creationId xmlns:p14="http://schemas.microsoft.com/office/powerpoint/2010/main" val="1624666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683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929ED135-D672-4698-B798-B4FEBCE862EC}"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734B1A-8E15-41E3-ABA4-33316A57FD9A}"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pic>
        <p:nvPicPr>
          <p:cNvPr id="7" name="Picture 1">
            <a:extLst>
              <a:ext uri="{FF2B5EF4-FFF2-40B4-BE49-F238E27FC236}">
                <a16:creationId xmlns:a16="http://schemas.microsoft.com/office/drawing/2014/main" id="{716CFC36-EE81-44A6-80C2-7402A11184E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08EAAE45-E7CC-4E53-8DD0-24ABCFC0539B}"/>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92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65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E39C0F-6D4B-734B-BE19-2D205D676A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3CBD72-4EC9-E645-893D-9EECCADE96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1FA74C-9321-7148-B0B4-400A686538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EABBE-1F5B-4644-BFED-180218C8D6E3}" type="datetimeFigureOut">
              <a:rPr lang="en-US" smtClean="0"/>
              <a:t>1/31/2019</a:t>
            </a:fld>
            <a:endParaRPr lang="en-US"/>
          </a:p>
        </p:txBody>
      </p:sp>
      <p:sp>
        <p:nvSpPr>
          <p:cNvPr id="5" name="Footer Placeholder 4">
            <a:extLst>
              <a:ext uri="{FF2B5EF4-FFF2-40B4-BE49-F238E27FC236}">
                <a16:creationId xmlns:a16="http://schemas.microsoft.com/office/drawing/2014/main" id="{692F3E30-23DF-4D43-B57D-F22D33214A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5735AD-DCE1-2242-A44B-C583064640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671CD-645C-2D45-9223-D356D93F7C90}" type="slidenum">
              <a:rPr lang="en-US" smtClean="0"/>
              <a:t>‹#›</a:t>
            </a:fld>
            <a:endParaRPr lang="en-US"/>
          </a:p>
        </p:txBody>
      </p:sp>
    </p:spTree>
    <p:extLst>
      <p:ext uri="{BB962C8B-B14F-4D97-AF65-F5344CB8AC3E}">
        <p14:creationId xmlns:p14="http://schemas.microsoft.com/office/powerpoint/2010/main" val="262678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8" Type="http://schemas.openxmlformats.org/officeDocument/2006/relationships/hyperlink" Target="http://www.google.co.uk/url?sa=i&amp;rct=j&amp;q=sky+go&amp;source=images&amp;cd=&amp;cad=rja&amp;docid=dogIsZJlNKTZ-M&amp;tbnid=xpjBgQx46qvgyM:&amp;ved=0CAUQjRw&amp;url=http://helpforum.sky.com/t5/Sky-Go/Sky-Go-on-Android-Frequently-Asked-Questions/ta-p/853052&amp;ei=hC_lUcDAC5Pu0gWKoIDAAg&amp;bvm=bv.48705608,d.d2k&amp;psig=AFQjCNE6vFTEVwU4wmNIMr6AHAovX2QS-g&amp;ust=1374060799634901" TargetMode="External"/><Relationship Id="rId13" Type="http://schemas.openxmlformats.org/officeDocument/2006/relationships/image" Target="../media/image17.jpeg"/><Relationship Id="rId18" Type="http://schemas.openxmlformats.org/officeDocument/2006/relationships/image" Target="../media/image22.png"/><Relationship Id="rId3" Type="http://schemas.openxmlformats.org/officeDocument/2006/relationships/notesSlide" Target="../notesSlides/notesSlide2.xml"/><Relationship Id="rId21" Type="http://schemas.openxmlformats.org/officeDocument/2006/relationships/image" Target="../media/image25.png"/><Relationship Id="rId7" Type="http://schemas.openxmlformats.org/officeDocument/2006/relationships/image" Target="../media/image12.jpe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chart" Target="../charts/chart1.xml"/><Relationship Id="rId2" Type="http://schemas.openxmlformats.org/officeDocument/2006/relationships/slideLayout" Target="../slideLayouts/slideLayout13.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tags" Target="../tags/tag3.xml"/><Relationship Id="rId6" Type="http://schemas.openxmlformats.org/officeDocument/2006/relationships/image" Target="../media/image11.jpeg"/><Relationship Id="rId11" Type="http://schemas.openxmlformats.org/officeDocument/2006/relationships/image" Target="../media/image15.jpg"/><Relationship Id="rId24" Type="http://schemas.openxmlformats.org/officeDocument/2006/relationships/image" Target="../media/image28.png"/><Relationship Id="rId5" Type="http://schemas.openxmlformats.org/officeDocument/2006/relationships/image" Target="../media/image10.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18.png"/><Relationship Id="rId22"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hyperlink" Target="http://www.google.co.uk/url?sa=i&amp;rct=j&amp;q=sky+go&amp;source=images&amp;cd=&amp;cad=rja&amp;docid=dogIsZJlNKTZ-M&amp;tbnid=xpjBgQx46qvgyM:&amp;ved=0CAUQjRw&amp;url=http://helpforum.sky.com/t5/Sky-Go/Sky-Go-on-Android-Frequently-Asked-Questions/ta-p/853052&amp;ei=hC_lUcDAC5Pu0gWKoIDAAg&amp;bvm=bv.48705608,d.d2k&amp;psig=AFQjCNE6vFTEVwU4wmNIMr6AHAovX2QS-g&amp;ust=1374060799634901" TargetMode="External"/><Relationship Id="rId13" Type="http://schemas.openxmlformats.org/officeDocument/2006/relationships/image" Target="../media/image17.jpeg"/><Relationship Id="rId18" Type="http://schemas.openxmlformats.org/officeDocument/2006/relationships/image" Target="../media/image22.png"/><Relationship Id="rId3" Type="http://schemas.openxmlformats.org/officeDocument/2006/relationships/notesSlide" Target="../notesSlides/notesSlide3.xml"/><Relationship Id="rId21" Type="http://schemas.openxmlformats.org/officeDocument/2006/relationships/image" Target="../media/image25.png"/><Relationship Id="rId7" Type="http://schemas.openxmlformats.org/officeDocument/2006/relationships/image" Target="../media/image12.jpe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chart" Target="../charts/chart2.xml"/><Relationship Id="rId2" Type="http://schemas.openxmlformats.org/officeDocument/2006/relationships/slideLayout" Target="../slideLayouts/slideLayout13.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tags" Target="../tags/tag4.xml"/><Relationship Id="rId6" Type="http://schemas.openxmlformats.org/officeDocument/2006/relationships/image" Target="../media/image11.jpeg"/><Relationship Id="rId11" Type="http://schemas.openxmlformats.org/officeDocument/2006/relationships/image" Target="../media/image15.jpg"/><Relationship Id="rId24" Type="http://schemas.openxmlformats.org/officeDocument/2006/relationships/image" Target="../media/image28.png"/><Relationship Id="rId5" Type="http://schemas.openxmlformats.org/officeDocument/2006/relationships/image" Target="../media/image10.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18.png"/><Relationship Id="rId22"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chart" Target="../charts/chart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8.xml"/><Relationship Id="rId4" Type="http://schemas.openxmlformats.org/officeDocument/2006/relationships/chart" Target="../charts/char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5.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87EA84-DCD9-B24D-A90C-82413A75E25E}"/>
              </a:ext>
            </a:extLst>
          </p:cNvPr>
          <p:cNvPicPr>
            <a:picLocks noChangeAspect="1"/>
          </p:cNvPicPr>
          <p:nvPr/>
        </p:nvPicPr>
        <p:blipFill>
          <a:blip r:embed="rId2"/>
          <a:stretch>
            <a:fillRect/>
          </a:stretch>
        </p:blipFill>
        <p:spPr>
          <a:xfrm>
            <a:off x="643467" y="2588463"/>
            <a:ext cx="5294716" cy="1681071"/>
          </a:xfrm>
          <a:prstGeom prst="rect">
            <a:avLst/>
          </a:prstGeom>
        </p:spPr>
      </p:pic>
      <p:pic>
        <p:nvPicPr>
          <p:cNvPr id="4" name="Picture 2" descr="https://files.constantcontact.com/a5c25648201/ac651388-cc92-47a7-a605-c583c6ad8969.jpg">
            <a:extLst>
              <a:ext uri="{FF2B5EF4-FFF2-40B4-BE49-F238E27FC236}">
                <a16:creationId xmlns:a16="http://schemas.microsoft.com/office/drawing/2014/main" id="{5D74D1CD-DAA4-FE40-ABCE-56AD32EE4E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817" y="1602323"/>
            <a:ext cx="5294715" cy="365335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77DBFE5-14ED-4C76-80C3-B91190265201}"/>
              </a:ext>
            </a:extLst>
          </p:cNvPr>
          <p:cNvSpPr txBox="1"/>
          <p:nvPr/>
        </p:nvSpPr>
        <p:spPr>
          <a:xfrm>
            <a:off x="781235" y="5104660"/>
            <a:ext cx="3630967" cy="369332"/>
          </a:xfrm>
          <a:prstGeom prst="rect">
            <a:avLst/>
          </a:prstGeom>
          <a:noFill/>
        </p:spPr>
        <p:txBody>
          <a:bodyPr wrap="square" rtlCol="0">
            <a:spAutoFit/>
          </a:bodyPr>
          <a:lstStyle/>
          <a:p>
            <a:r>
              <a:rPr lang="en-IE" dirty="0"/>
              <a:t>#pv2019</a:t>
            </a:r>
          </a:p>
        </p:txBody>
      </p:sp>
    </p:spTree>
    <p:extLst>
      <p:ext uri="{BB962C8B-B14F-4D97-AF65-F5344CB8AC3E}">
        <p14:creationId xmlns:p14="http://schemas.microsoft.com/office/powerpoint/2010/main" val="2260113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2EF734A-09F9-6645-88C4-DE258B85AF85}"/>
              </a:ext>
            </a:extLst>
          </p:cNvPr>
          <p:cNvSpPr txBox="1"/>
          <p:nvPr/>
        </p:nvSpPr>
        <p:spPr>
          <a:xfrm>
            <a:off x="4480560" y="235131"/>
            <a:ext cx="1959429" cy="646331"/>
          </a:xfrm>
          <a:prstGeom prst="rect">
            <a:avLst/>
          </a:prstGeom>
          <a:noFill/>
        </p:spPr>
        <p:txBody>
          <a:bodyPr wrap="square" rtlCol="0">
            <a:spAutoFit/>
          </a:bodyPr>
          <a:lstStyle/>
          <a:p>
            <a:r>
              <a:rPr lang="en-US" sz="3600" dirty="0"/>
              <a:t>2008</a:t>
            </a:r>
          </a:p>
        </p:txBody>
      </p:sp>
      <p:sp>
        <p:nvSpPr>
          <p:cNvPr id="9" name="TextBox 8">
            <a:extLst>
              <a:ext uri="{FF2B5EF4-FFF2-40B4-BE49-F238E27FC236}">
                <a16:creationId xmlns:a16="http://schemas.microsoft.com/office/drawing/2014/main" id="{519ADF84-345F-FC43-BE79-7912F1CE94EF}"/>
              </a:ext>
            </a:extLst>
          </p:cNvPr>
          <p:cNvSpPr txBox="1"/>
          <p:nvPr/>
        </p:nvSpPr>
        <p:spPr>
          <a:xfrm>
            <a:off x="7341326" y="214075"/>
            <a:ext cx="1867988" cy="646331"/>
          </a:xfrm>
          <a:prstGeom prst="rect">
            <a:avLst/>
          </a:prstGeom>
          <a:noFill/>
        </p:spPr>
        <p:txBody>
          <a:bodyPr wrap="square" rtlCol="0">
            <a:spAutoFit/>
          </a:bodyPr>
          <a:lstStyle/>
          <a:p>
            <a:r>
              <a:rPr lang="en-US" sz="3600" dirty="0"/>
              <a:t>2013</a:t>
            </a:r>
          </a:p>
        </p:txBody>
      </p:sp>
      <p:sp>
        <p:nvSpPr>
          <p:cNvPr id="10" name="TextBox 9">
            <a:extLst>
              <a:ext uri="{FF2B5EF4-FFF2-40B4-BE49-F238E27FC236}">
                <a16:creationId xmlns:a16="http://schemas.microsoft.com/office/drawing/2014/main" id="{A26A193B-BFC2-174F-B9CD-AF39CDF58767}"/>
              </a:ext>
            </a:extLst>
          </p:cNvPr>
          <p:cNvSpPr txBox="1"/>
          <p:nvPr/>
        </p:nvSpPr>
        <p:spPr>
          <a:xfrm>
            <a:off x="10110651" y="235131"/>
            <a:ext cx="1685109" cy="646331"/>
          </a:xfrm>
          <a:prstGeom prst="rect">
            <a:avLst/>
          </a:prstGeom>
          <a:noFill/>
        </p:spPr>
        <p:txBody>
          <a:bodyPr wrap="square" rtlCol="0">
            <a:spAutoFit/>
          </a:bodyPr>
          <a:lstStyle/>
          <a:p>
            <a:r>
              <a:rPr lang="en-US" sz="3600" dirty="0"/>
              <a:t>2018</a:t>
            </a:r>
          </a:p>
        </p:txBody>
      </p:sp>
      <p:pic>
        <p:nvPicPr>
          <p:cNvPr id="12" name="Picture 11" descr="A screenshot of a cell phone&#10;&#10;Description automatically generated">
            <a:extLst>
              <a:ext uri="{FF2B5EF4-FFF2-40B4-BE49-F238E27FC236}">
                <a16:creationId xmlns:a16="http://schemas.microsoft.com/office/drawing/2014/main" id="{A6BF15E5-E161-EE45-AD8F-9C981A218D56}"/>
              </a:ext>
            </a:extLst>
          </p:cNvPr>
          <p:cNvPicPr>
            <a:picLocks noChangeAspect="1"/>
          </p:cNvPicPr>
          <p:nvPr/>
        </p:nvPicPr>
        <p:blipFill>
          <a:blip r:embed="rId2"/>
          <a:stretch>
            <a:fillRect/>
          </a:stretch>
        </p:blipFill>
        <p:spPr>
          <a:xfrm>
            <a:off x="257447" y="1147760"/>
            <a:ext cx="3784600" cy="5359400"/>
          </a:xfrm>
          <a:prstGeom prst="rect">
            <a:avLst/>
          </a:prstGeom>
        </p:spPr>
      </p:pic>
      <p:sp>
        <p:nvSpPr>
          <p:cNvPr id="13" name="Rectangle 12">
            <a:extLst>
              <a:ext uri="{FF2B5EF4-FFF2-40B4-BE49-F238E27FC236}">
                <a16:creationId xmlns:a16="http://schemas.microsoft.com/office/drawing/2014/main" id="{FF5DC41E-BDB0-2941-A050-E5511E93640D}"/>
              </a:ext>
            </a:extLst>
          </p:cNvPr>
          <p:cNvSpPr/>
          <p:nvPr/>
        </p:nvSpPr>
        <p:spPr>
          <a:xfrm>
            <a:off x="4480560" y="1293223"/>
            <a:ext cx="1959429" cy="1384663"/>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20</a:t>
            </a:r>
          </a:p>
        </p:txBody>
      </p:sp>
      <p:sp>
        <p:nvSpPr>
          <p:cNvPr id="14" name="Rectangle 13">
            <a:extLst>
              <a:ext uri="{FF2B5EF4-FFF2-40B4-BE49-F238E27FC236}">
                <a16:creationId xmlns:a16="http://schemas.microsoft.com/office/drawing/2014/main" id="{7FA3EEF8-583B-0843-A644-6E4AEA72EA1C}"/>
              </a:ext>
            </a:extLst>
          </p:cNvPr>
          <p:cNvSpPr/>
          <p:nvPr/>
        </p:nvSpPr>
        <p:spPr>
          <a:xfrm>
            <a:off x="7249885" y="1296737"/>
            <a:ext cx="1959429" cy="1384663"/>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33</a:t>
            </a:r>
          </a:p>
        </p:txBody>
      </p:sp>
      <p:sp>
        <p:nvSpPr>
          <p:cNvPr id="15" name="Rectangle 14">
            <a:extLst>
              <a:ext uri="{FF2B5EF4-FFF2-40B4-BE49-F238E27FC236}">
                <a16:creationId xmlns:a16="http://schemas.microsoft.com/office/drawing/2014/main" id="{04A5B731-0DA7-9440-B308-556152F6B7D1}"/>
              </a:ext>
            </a:extLst>
          </p:cNvPr>
          <p:cNvSpPr/>
          <p:nvPr/>
        </p:nvSpPr>
        <p:spPr>
          <a:xfrm>
            <a:off x="9746706" y="1293222"/>
            <a:ext cx="1959429" cy="1384663"/>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52</a:t>
            </a:r>
          </a:p>
        </p:txBody>
      </p:sp>
      <p:sp>
        <p:nvSpPr>
          <p:cNvPr id="16" name="Rectangle 15">
            <a:extLst>
              <a:ext uri="{FF2B5EF4-FFF2-40B4-BE49-F238E27FC236}">
                <a16:creationId xmlns:a16="http://schemas.microsoft.com/office/drawing/2014/main" id="{E1C4E1E9-35DB-4148-A3CE-97C4775DED5A}"/>
              </a:ext>
            </a:extLst>
          </p:cNvPr>
          <p:cNvSpPr/>
          <p:nvPr/>
        </p:nvSpPr>
        <p:spPr>
          <a:xfrm>
            <a:off x="4480559" y="3190994"/>
            <a:ext cx="1959429" cy="1384663"/>
          </a:xfrm>
          <a:prstGeom prst="rect">
            <a:avLst/>
          </a:prstGeom>
          <a:solidFill>
            <a:srgbClr val="F555F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5</a:t>
            </a:r>
          </a:p>
        </p:txBody>
      </p:sp>
      <p:sp>
        <p:nvSpPr>
          <p:cNvPr id="17" name="Rectangle 16">
            <a:extLst>
              <a:ext uri="{FF2B5EF4-FFF2-40B4-BE49-F238E27FC236}">
                <a16:creationId xmlns:a16="http://schemas.microsoft.com/office/drawing/2014/main" id="{97B28620-A94F-C440-8185-45620E89C94C}"/>
              </a:ext>
            </a:extLst>
          </p:cNvPr>
          <p:cNvSpPr/>
          <p:nvPr/>
        </p:nvSpPr>
        <p:spPr>
          <a:xfrm>
            <a:off x="7232468" y="3212869"/>
            <a:ext cx="1959429" cy="1384663"/>
          </a:xfrm>
          <a:prstGeom prst="rect">
            <a:avLst/>
          </a:prstGeom>
          <a:solidFill>
            <a:srgbClr val="F555F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53</a:t>
            </a:r>
          </a:p>
        </p:txBody>
      </p:sp>
      <p:sp>
        <p:nvSpPr>
          <p:cNvPr id="18" name="Rectangle 17">
            <a:extLst>
              <a:ext uri="{FF2B5EF4-FFF2-40B4-BE49-F238E27FC236}">
                <a16:creationId xmlns:a16="http://schemas.microsoft.com/office/drawing/2014/main" id="{BBAB1BD7-1E3D-3641-910B-1FE5A25F55D2}"/>
              </a:ext>
            </a:extLst>
          </p:cNvPr>
          <p:cNvSpPr/>
          <p:nvPr/>
        </p:nvSpPr>
        <p:spPr>
          <a:xfrm>
            <a:off x="9627324" y="3190994"/>
            <a:ext cx="1959429" cy="1384663"/>
          </a:xfrm>
          <a:prstGeom prst="rect">
            <a:avLst/>
          </a:prstGeom>
          <a:solidFill>
            <a:srgbClr val="F555F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60</a:t>
            </a:r>
          </a:p>
        </p:txBody>
      </p:sp>
      <p:sp>
        <p:nvSpPr>
          <p:cNvPr id="19" name="Rectangle 18">
            <a:extLst>
              <a:ext uri="{FF2B5EF4-FFF2-40B4-BE49-F238E27FC236}">
                <a16:creationId xmlns:a16="http://schemas.microsoft.com/office/drawing/2014/main" id="{9A295F32-232B-B847-A8C9-65873B175CAE}"/>
              </a:ext>
            </a:extLst>
          </p:cNvPr>
          <p:cNvSpPr/>
          <p:nvPr/>
        </p:nvSpPr>
        <p:spPr>
          <a:xfrm>
            <a:off x="4480558" y="5026066"/>
            <a:ext cx="1959429" cy="138466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63</a:t>
            </a:r>
          </a:p>
        </p:txBody>
      </p:sp>
      <p:sp>
        <p:nvSpPr>
          <p:cNvPr id="20" name="Rectangle 19">
            <a:extLst>
              <a:ext uri="{FF2B5EF4-FFF2-40B4-BE49-F238E27FC236}">
                <a16:creationId xmlns:a16="http://schemas.microsoft.com/office/drawing/2014/main" id="{D12FED3C-5AE8-7243-9893-C713716EA49A}"/>
              </a:ext>
            </a:extLst>
          </p:cNvPr>
          <p:cNvSpPr/>
          <p:nvPr/>
        </p:nvSpPr>
        <p:spPr>
          <a:xfrm>
            <a:off x="7229383" y="5026065"/>
            <a:ext cx="1959429" cy="138466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82</a:t>
            </a:r>
          </a:p>
        </p:txBody>
      </p:sp>
      <p:sp>
        <p:nvSpPr>
          <p:cNvPr id="21" name="Rectangle 20">
            <a:extLst>
              <a:ext uri="{FF2B5EF4-FFF2-40B4-BE49-F238E27FC236}">
                <a16:creationId xmlns:a16="http://schemas.microsoft.com/office/drawing/2014/main" id="{E09EA106-2B1B-7049-A642-B3E2574F8734}"/>
              </a:ext>
            </a:extLst>
          </p:cNvPr>
          <p:cNvSpPr/>
          <p:nvPr/>
        </p:nvSpPr>
        <p:spPr>
          <a:xfrm>
            <a:off x="9627323" y="5026064"/>
            <a:ext cx="1959429" cy="138466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89</a:t>
            </a:r>
          </a:p>
        </p:txBody>
      </p:sp>
      <p:grpSp>
        <p:nvGrpSpPr>
          <p:cNvPr id="30" name="Group 29">
            <a:extLst>
              <a:ext uri="{FF2B5EF4-FFF2-40B4-BE49-F238E27FC236}">
                <a16:creationId xmlns:a16="http://schemas.microsoft.com/office/drawing/2014/main" id="{649648A5-0512-484A-9A3D-02E91175ECF2}"/>
              </a:ext>
            </a:extLst>
          </p:cNvPr>
          <p:cNvGrpSpPr/>
          <p:nvPr/>
        </p:nvGrpSpPr>
        <p:grpSpPr>
          <a:xfrm>
            <a:off x="1" y="0"/>
            <a:ext cx="108858" cy="6858000"/>
            <a:chOff x="1610023" y="1"/>
            <a:chExt cx="269227" cy="6629223"/>
          </a:xfrm>
        </p:grpSpPr>
        <p:sp>
          <p:nvSpPr>
            <p:cNvPr id="31" name="Rectangle: Rounded Corners 2">
              <a:extLst>
                <a:ext uri="{FF2B5EF4-FFF2-40B4-BE49-F238E27FC236}">
                  <a16:creationId xmlns:a16="http://schemas.microsoft.com/office/drawing/2014/main" id="{D6909858-E2D5-F441-8AA8-93EEFAAA35D5}"/>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2" name="Rectangle: Rounded Corners 8">
              <a:extLst>
                <a:ext uri="{FF2B5EF4-FFF2-40B4-BE49-F238E27FC236}">
                  <a16:creationId xmlns:a16="http://schemas.microsoft.com/office/drawing/2014/main" id="{D0E68929-DFE6-F244-A417-CD7B68BFA947}"/>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3" name="Rectangle: Rounded Corners 9">
              <a:extLst>
                <a:ext uri="{FF2B5EF4-FFF2-40B4-BE49-F238E27FC236}">
                  <a16:creationId xmlns:a16="http://schemas.microsoft.com/office/drawing/2014/main" id="{46A6B016-7025-644A-A7C1-A0CD57638C26}"/>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4" name="Rectangle: Rounded Corners 10">
              <a:extLst>
                <a:ext uri="{FF2B5EF4-FFF2-40B4-BE49-F238E27FC236}">
                  <a16:creationId xmlns:a16="http://schemas.microsoft.com/office/drawing/2014/main" id="{7113CF4A-D4DE-FF40-811A-259CA66CE07E}"/>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5" name="Rectangle: Rounded Corners 11">
              <a:extLst>
                <a:ext uri="{FF2B5EF4-FFF2-40B4-BE49-F238E27FC236}">
                  <a16:creationId xmlns:a16="http://schemas.microsoft.com/office/drawing/2014/main" id="{5EDB03F9-3D0F-2D44-8242-F58FC82D4973}"/>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6" name="Rectangle: Rounded Corners 12">
              <a:extLst>
                <a:ext uri="{FF2B5EF4-FFF2-40B4-BE49-F238E27FC236}">
                  <a16:creationId xmlns:a16="http://schemas.microsoft.com/office/drawing/2014/main" id="{B2888B79-08EF-6343-8F7E-C4CFF6AF5838}"/>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37" name="Picture 36">
            <a:extLst>
              <a:ext uri="{FF2B5EF4-FFF2-40B4-BE49-F238E27FC236}">
                <a16:creationId xmlns:a16="http://schemas.microsoft.com/office/drawing/2014/main" id="{D96176D7-9DA1-5D4D-8299-39B33DE9046D}"/>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22146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page13image650926112">
            <a:extLst>
              <a:ext uri="{FF2B5EF4-FFF2-40B4-BE49-F238E27FC236}">
                <a16:creationId xmlns:a16="http://schemas.microsoft.com/office/drawing/2014/main" id="{814F5C48-9DB3-1044-83CD-DA85E2E0C2AF}"/>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9F1CDBB-3C4E-E748-A380-AB3380809E28}"/>
              </a:ext>
            </a:extLst>
          </p:cNvPr>
          <p:cNvSpPr txBox="1"/>
          <p:nvPr/>
        </p:nvSpPr>
        <p:spPr>
          <a:xfrm>
            <a:off x="512466" y="228507"/>
            <a:ext cx="11831934" cy="5447645"/>
          </a:xfrm>
          <a:prstGeom prst="rect">
            <a:avLst/>
          </a:prstGeom>
          <a:noFill/>
        </p:spPr>
        <p:txBody>
          <a:bodyPr wrap="square" rtlCol="0">
            <a:spAutoFit/>
          </a:bodyPr>
          <a:lstStyle/>
          <a:p>
            <a:pPr algn="ctr"/>
            <a:r>
              <a:rPr lang="en-US" sz="4000" dirty="0"/>
              <a:t> Reality Check</a:t>
            </a:r>
          </a:p>
          <a:p>
            <a:pPr algn="ctr"/>
            <a:r>
              <a:rPr lang="en-US" sz="4000" dirty="0"/>
              <a:t>New Media</a:t>
            </a:r>
          </a:p>
          <a:p>
            <a:pPr algn="ctr"/>
            <a:endParaRPr lang="en-US" sz="4000" dirty="0"/>
          </a:p>
          <a:p>
            <a:endParaRPr lang="en-US" dirty="0"/>
          </a:p>
          <a:p>
            <a:r>
              <a:rPr lang="en-US" sz="3200" dirty="0"/>
              <a:t>New media has grown total media time and occasions</a:t>
            </a:r>
          </a:p>
          <a:p>
            <a:endParaRPr lang="en-US" sz="3200" dirty="0"/>
          </a:p>
          <a:p>
            <a:r>
              <a:rPr lang="en-US" sz="3200" dirty="0"/>
              <a:t>TV is robust and is the key battleground for disruptors and incumbents</a:t>
            </a:r>
          </a:p>
          <a:p>
            <a:endParaRPr lang="en-US" sz="3200" dirty="0"/>
          </a:p>
          <a:p>
            <a:r>
              <a:rPr lang="en-US" sz="3200" dirty="0"/>
              <a:t>In Ireland 84% of all video viewing time  across all devices remains with broadcaster channels – massively counter to initial forecasts</a:t>
            </a:r>
          </a:p>
          <a:p>
            <a:endParaRPr lang="en-US" dirty="0"/>
          </a:p>
        </p:txBody>
      </p:sp>
      <p:grpSp>
        <p:nvGrpSpPr>
          <p:cNvPr id="6" name="Group 5">
            <a:extLst>
              <a:ext uri="{FF2B5EF4-FFF2-40B4-BE49-F238E27FC236}">
                <a16:creationId xmlns:a16="http://schemas.microsoft.com/office/drawing/2014/main" id="{AEAB495E-87BC-DB4B-A930-2EB93FEAA7D6}"/>
              </a:ext>
            </a:extLst>
          </p:cNvPr>
          <p:cNvGrpSpPr/>
          <p:nvPr/>
        </p:nvGrpSpPr>
        <p:grpSpPr>
          <a:xfrm>
            <a:off x="1" y="0"/>
            <a:ext cx="108858" cy="6858000"/>
            <a:chOff x="1610023" y="1"/>
            <a:chExt cx="269227" cy="6629223"/>
          </a:xfrm>
        </p:grpSpPr>
        <p:sp>
          <p:nvSpPr>
            <p:cNvPr id="7" name="Rectangle: Rounded Corners 2">
              <a:extLst>
                <a:ext uri="{FF2B5EF4-FFF2-40B4-BE49-F238E27FC236}">
                  <a16:creationId xmlns:a16="http://schemas.microsoft.com/office/drawing/2014/main" id="{F0145B17-CC45-C949-AE90-501BFBF83F5A}"/>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Rectangle: Rounded Corners 8">
              <a:extLst>
                <a:ext uri="{FF2B5EF4-FFF2-40B4-BE49-F238E27FC236}">
                  <a16:creationId xmlns:a16="http://schemas.microsoft.com/office/drawing/2014/main" id="{6CAA1085-4B14-AD4E-A015-BC5EC7A4C7C3}"/>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Rectangle: Rounded Corners 9">
              <a:extLst>
                <a:ext uri="{FF2B5EF4-FFF2-40B4-BE49-F238E27FC236}">
                  <a16:creationId xmlns:a16="http://schemas.microsoft.com/office/drawing/2014/main" id="{8FD0145C-8CFA-454D-B1D3-93125150BA2D}"/>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Rounded Corners 10">
              <a:extLst>
                <a:ext uri="{FF2B5EF4-FFF2-40B4-BE49-F238E27FC236}">
                  <a16:creationId xmlns:a16="http://schemas.microsoft.com/office/drawing/2014/main" id="{D07AB94C-9CFE-AA43-8E66-20CDF3116F74}"/>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11">
              <a:extLst>
                <a:ext uri="{FF2B5EF4-FFF2-40B4-BE49-F238E27FC236}">
                  <a16:creationId xmlns:a16="http://schemas.microsoft.com/office/drawing/2014/main" id="{FC5E1A32-5C5A-6E4E-ACA3-368A567EE8FB}"/>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2">
              <a:extLst>
                <a:ext uri="{FF2B5EF4-FFF2-40B4-BE49-F238E27FC236}">
                  <a16:creationId xmlns:a16="http://schemas.microsoft.com/office/drawing/2014/main" id="{F7020380-1F54-FB45-9CDE-AAA5A9C5AC50}"/>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3" name="Picture 12">
            <a:extLst>
              <a:ext uri="{FF2B5EF4-FFF2-40B4-BE49-F238E27FC236}">
                <a16:creationId xmlns:a16="http://schemas.microsoft.com/office/drawing/2014/main" id="{CC8B79CB-943C-7A4C-A5A1-71E103287AD1}"/>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2551710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30ABC3-80A8-9D4D-B769-9681B04ABB88}"/>
              </a:ext>
            </a:extLst>
          </p:cNvPr>
          <p:cNvPicPr>
            <a:picLocks noChangeAspect="1"/>
          </p:cNvPicPr>
          <p:nvPr/>
        </p:nvPicPr>
        <p:blipFill>
          <a:blip r:embed="rId2">
            <a:alphaModFix amt="50000"/>
          </a:blip>
          <a:stretch>
            <a:fillRect/>
          </a:stretch>
        </p:blipFill>
        <p:spPr>
          <a:xfrm>
            <a:off x="0" y="0"/>
            <a:ext cx="12122854" cy="6858000"/>
          </a:xfrm>
          <a:prstGeom prst="rect">
            <a:avLst/>
          </a:prstGeom>
        </p:spPr>
      </p:pic>
      <p:sp>
        <p:nvSpPr>
          <p:cNvPr id="2" name="Rectangle 1">
            <a:extLst>
              <a:ext uri="{FF2B5EF4-FFF2-40B4-BE49-F238E27FC236}">
                <a16:creationId xmlns:a16="http://schemas.microsoft.com/office/drawing/2014/main" id="{C1944D6C-A6DE-A54F-98DC-BFA70924F52F}"/>
              </a:ext>
            </a:extLst>
          </p:cNvPr>
          <p:cNvSpPr/>
          <p:nvPr/>
        </p:nvSpPr>
        <p:spPr>
          <a:xfrm>
            <a:off x="106816" y="5042119"/>
            <a:ext cx="12084162" cy="1815882"/>
          </a:xfrm>
          <a:prstGeom prst="rect">
            <a:avLst/>
          </a:prstGeom>
          <a:solidFill>
            <a:schemeClr val="bg2"/>
          </a:solidFill>
        </p:spPr>
        <p:txBody>
          <a:bodyPr wrap="square">
            <a:spAutoFit/>
          </a:bodyPr>
          <a:lstStyle/>
          <a:p>
            <a:r>
              <a:rPr lang="en-IE" sz="2800" dirty="0">
                <a:solidFill>
                  <a:schemeClr val="tx1">
                    <a:lumMod val="50000"/>
                    <a:lumOff val="50000"/>
                  </a:schemeClr>
                </a:solidFill>
              </a:rPr>
              <a:t>Consumers adopt new media alongside old &amp; they co- exist – even for “millennials” </a:t>
            </a:r>
          </a:p>
          <a:p>
            <a:r>
              <a:rPr lang="en-IE" sz="2800" dirty="0">
                <a:solidFill>
                  <a:schemeClr val="tx1">
                    <a:lumMod val="50000"/>
                    <a:lumOff val="50000"/>
                  </a:schemeClr>
                </a:solidFill>
              </a:rPr>
              <a:t>Digital &amp; AI is proving most revolutionary lower down the marketing funnel </a:t>
            </a:r>
          </a:p>
          <a:p>
            <a:r>
              <a:rPr lang="en-IE" sz="2800" dirty="0">
                <a:solidFill>
                  <a:schemeClr val="tx1">
                    <a:lumMod val="50000"/>
                    <a:lumOff val="50000"/>
                  </a:schemeClr>
                </a:solidFill>
              </a:rPr>
              <a:t>The “old” rules of brand building still apply </a:t>
            </a:r>
          </a:p>
        </p:txBody>
      </p:sp>
      <p:sp>
        <p:nvSpPr>
          <p:cNvPr id="6" name="TextBox 5">
            <a:extLst>
              <a:ext uri="{FF2B5EF4-FFF2-40B4-BE49-F238E27FC236}">
                <a16:creationId xmlns:a16="http://schemas.microsoft.com/office/drawing/2014/main" id="{5470DD1C-AC1D-C846-98D2-51648F243F0C}"/>
              </a:ext>
            </a:extLst>
          </p:cNvPr>
          <p:cNvSpPr txBox="1"/>
          <p:nvPr/>
        </p:nvSpPr>
        <p:spPr>
          <a:xfrm>
            <a:off x="107838" y="-1"/>
            <a:ext cx="6096000" cy="984885"/>
          </a:xfrm>
          <a:prstGeom prst="rect">
            <a:avLst/>
          </a:prstGeom>
          <a:noFill/>
        </p:spPr>
        <p:txBody>
          <a:bodyPr wrap="square" rtlCol="0">
            <a:spAutoFit/>
          </a:bodyPr>
          <a:lstStyle/>
          <a:p>
            <a:r>
              <a:rPr lang="en-US" sz="4000" b="1" dirty="0">
                <a:solidFill>
                  <a:schemeClr val="accent1"/>
                </a:solidFill>
                <a:latin typeface="+mj-lt"/>
              </a:rPr>
              <a:t>Old &amp; New – not old v’s new</a:t>
            </a:r>
          </a:p>
          <a:p>
            <a:endParaRPr lang="en-US" dirty="0">
              <a:solidFill>
                <a:schemeClr val="accent1"/>
              </a:solidFill>
            </a:endParaRPr>
          </a:p>
        </p:txBody>
      </p:sp>
      <p:grpSp>
        <p:nvGrpSpPr>
          <p:cNvPr id="8" name="Group 7">
            <a:extLst>
              <a:ext uri="{FF2B5EF4-FFF2-40B4-BE49-F238E27FC236}">
                <a16:creationId xmlns:a16="http://schemas.microsoft.com/office/drawing/2014/main" id="{48B688DD-B538-F742-A533-4653D0BFB992}"/>
              </a:ext>
            </a:extLst>
          </p:cNvPr>
          <p:cNvGrpSpPr/>
          <p:nvPr/>
        </p:nvGrpSpPr>
        <p:grpSpPr>
          <a:xfrm>
            <a:off x="1" y="0"/>
            <a:ext cx="108858" cy="6858000"/>
            <a:chOff x="1610023" y="1"/>
            <a:chExt cx="269227" cy="6629223"/>
          </a:xfrm>
        </p:grpSpPr>
        <p:sp>
          <p:nvSpPr>
            <p:cNvPr id="9" name="Rectangle: Rounded Corners 2">
              <a:extLst>
                <a:ext uri="{FF2B5EF4-FFF2-40B4-BE49-F238E27FC236}">
                  <a16:creationId xmlns:a16="http://schemas.microsoft.com/office/drawing/2014/main" id="{66F81467-FE8F-1E4A-8A28-84526D7005AA}"/>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Rectangle: Rounded Corners 8">
              <a:extLst>
                <a:ext uri="{FF2B5EF4-FFF2-40B4-BE49-F238E27FC236}">
                  <a16:creationId xmlns:a16="http://schemas.microsoft.com/office/drawing/2014/main" id="{245C23B0-BF21-0144-9A9E-843B71DBED2F}"/>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9">
              <a:extLst>
                <a:ext uri="{FF2B5EF4-FFF2-40B4-BE49-F238E27FC236}">
                  <a16:creationId xmlns:a16="http://schemas.microsoft.com/office/drawing/2014/main" id="{A332C94B-4490-D04C-8CB1-26903877CFAE}"/>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0">
              <a:extLst>
                <a:ext uri="{FF2B5EF4-FFF2-40B4-BE49-F238E27FC236}">
                  <a16:creationId xmlns:a16="http://schemas.microsoft.com/office/drawing/2014/main" id="{D186E572-05E3-E74A-9187-C10EB2FDC14B}"/>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1">
              <a:extLst>
                <a:ext uri="{FF2B5EF4-FFF2-40B4-BE49-F238E27FC236}">
                  <a16:creationId xmlns:a16="http://schemas.microsoft.com/office/drawing/2014/main" id="{9E70C449-2539-2047-A184-C3FAA881B67A}"/>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Rounded Corners 12">
              <a:extLst>
                <a:ext uri="{FF2B5EF4-FFF2-40B4-BE49-F238E27FC236}">
                  <a16:creationId xmlns:a16="http://schemas.microsoft.com/office/drawing/2014/main" id="{45CA9C33-E3A8-E64D-B499-E8C086FFF3E5}"/>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5" name="Picture 14">
            <a:extLst>
              <a:ext uri="{FF2B5EF4-FFF2-40B4-BE49-F238E27FC236}">
                <a16:creationId xmlns:a16="http://schemas.microsoft.com/office/drawing/2014/main" id="{35B32097-F5D2-1A4F-8AEC-9C15D36BD679}"/>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1822105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A4B870F6-7AFD-E64E-AC60-407043F402CF}"/>
              </a:ext>
            </a:extLst>
          </p:cNvPr>
          <p:cNvPicPr>
            <a:picLocks noChangeAspect="1"/>
          </p:cNvPicPr>
          <p:nvPr/>
        </p:nvPicPr>
        <p:blipFill>
          <a:blip r:embed="rId2"/>
          <a:stretch>
            <a:fillRect/>
          </a:stretch>
        </p:blipFill>
        <p:spPr>
          <a:xfrm>
            <a:off x="625203" y="1031216"/>
            <a:ext cx="6578600" cy="5143500"/>
          </a:xfrm>
          <a:prstGeom prst="rect">
            <a:avLst/>
          </a:prstGeom>
        </p:spPr>
      </p:pic>
      <p:pic>
        <p:nvPicPr>
          <p:cNvPr id="4" name="Picture 3" descr="A close up of a logo&#10;&#10;Description automatically generated">
            <a:extLst>
              <a:ext uri="{FF2B5EF4-FFF2-40B4-BE49-F238E27FC236}">
                <a16:creationId xmlns:a16="http://schemas.microsoft.com/office/drawing/2014/main" id="{D99E8093-0C63-9A4D-B471-AE94179AE7FE}"/>
              </a:ext>
            </a:extLst>
          </p:cNvPr>
          <p:cNvPicPr>
            <a:picLocks noChangeAspect="1"/>
          </p:cNvPicPr>
          <p:nvPr/>
        </p:nvPicPr>
        <p:blipFill>
          <a:blip r:embed="rId3"/>
          <a:stretch>
            <a:fillRect/>
          </a:stretch>
        </p:blipFill>
        <p:spPr>
          <a:xfrm>
            <a:off x="10966880" y="0"/>
            <a:ext cx="1225120" cy="1031216"/>
          </a:xfrm>
          <a:prstGeom prst="rect">
            <a:avLst/>
          </a:prstGeom>
        </p:spPr>
      </p:pic>
      <p:sp>
        <p:nvSpPr>
          <p:cNvPr id="5" name="TextBox 4">
            <a:extLst>
              <a:ext uri="{FF2B5EF4-FFF2-40B4-BE49-F238E27FC236}">
                <a16:creationId xmlns:a16="http://schemas.microsoft.com/office/drawing/2014/main" id="{469DB251-9922-BC44-A02B-FFB743FFE0D7}"/>
              </a:ext>
            </a:extLst>
          </p:cNvPr>
          <p:cNvSpPr txBox="1"/>
          <p:nvPr/>
        </p:nvSpPr>
        <p:spPr>
          <a:xfrm>
            <a:off x="7899703" y="3757709"/>
            <a:ext cx="3067177" cy="461665"/>
          </a:xfrm>
          <a:prstGeom prst="rect">
            <a:avLst/>
          </a:prstGeom>
          <a:noFill/>
        </p:spPr>
        <p:txBody>
          <a:bodyPr wrap="square" rtlCol="0">
            <a:spAutoFit/>
          </a:bodyPr>
          <a:lstStyle/>
          <a:p>
            <a:r>
              <a:rPr lang="en-US" sz="2400" dirty="0"/>
              <a:t>Television’s Forte</a:t>
            </a:r>
          </a:p>
        </p:txBody>
      </p:sp>
      <p:sp>
        <p:nvSpPr>
          <p:cNvPr id="7" name="Right Brace 6">
            <a:extLst>
              <a:ext uri="{FF2B5EF4-FFF2-40B4-BE49-F238E27FC236}">
                <a16:creationId xmlns:a16="http://schemas.microsoft.com/office/drawing/2014/main" id="{0DE6C189-160F-D74A-8FF8-C8DC805245BF}"/>
              </a:ext>
            </a:extLst>
          </p:cNvPr>
          <p:cNvSpPr/>
          <p:nvPr/>
        </p:nvSpPr>
        <p:spPr>
          <a:xfrm>
            <a:off x="7251306" y="2023993"/>
            <a:ext cx="352698" cy="4298430"/>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F4014A60-A738-F54D-909A-46D52E5652FF}"/>
              </a:ext>
            </a:extLst>
          </p:cNvPr>
          <p:cNvSpPr/>
          <p:nvPr/>
        </p:nvSpPr>
        <p:spPr>
          <a:xfrm>
            <a:off x="5251269" y="5303520"/>
            <a:ext cx="391885" cy="770709"/>
          </a:xfrm>
          <a:prstGeom prst="rightBrace">
            <a:avLst/>
          </a:pr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A6F3224E-668B-5B46-AAD3-8F0C5E74D0B9}"/>
              </a:ext>
            </a:extLst>
          </p:cNvPr>
          <p:cNvSpPr txBox="1"/>
          <p:nvPr/>
        </p:nvSpPr>
        <p:spPr>
          <a:xfrm>
            <a:off x="5672002" y="5457452"/>
            <a:ext cx="1541417" cy="369332"/>
          </a:xfrm>
          <a:prstGeom prst="rect">
            <a:avLst/>
          </a:prstGeom>
          <a:noFill/>
        </p:spPr>
        <p:txBody>
          <a:bodyPr wrap="square" rtlCol="0">
            <a:spAutoFit/>
          </a:bodyPr>
          <a:lstStyle/>
          <a:p>
            <a:r>
              <a:rPr lang="en-US" dirty="0"/>
              <a:t>Digital’s Forte</a:t>
            </a:r>
          </a:p>
        </p:txBody>
      </p:sp>
    </p:spTree>
    <p:extLst>
      <p:ext uri="{BB962C8B-B14F-4D97-AF65-F5344CB8AC3E}">
        <p14:creationId xmlns:p14="http://schemas.microsoft.com/office/powerpoint/2010/main" val="3647052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1F44-6D1D-4CAA-A29B-8666AA6DFE4A}"/>
              </a:ext>
            </a:extLst>
          </p:cNvPr>
          <p:cNvSpPr>
            <a:spLocks noGrp="1"/>
          </p:cNvSpPr>
          <p:nvPr>
            <p:ph type="title"/>
          </p:nvPr>
        </p:nvSpPr>
        <p:spPr/>
        <p:txBody>
          <a:bodyPr/>
          <a:lstStyle/>
          <a:p>
            <a:r>
              <a:rPr lang="en-US" dirty="0">
                <a:solidFill>
                  <a:schemeClr val="accent1"/>
                </a:solidFill>
              </a:rPr>
              <a:t>TV has high daily, weekly and monthly reach</a:t>
            </a:r>
            <a:endParaRPr lang="en-GB" dirty="0"/>
          </a:p>
        </p:txBody>
      </p:sp>
      <p:cxnSp>
        <p:nvCxnSpPr>
          <p:cNvPr id="4" name="Straight Connector 3">
            <a:extLst>
              <a:ext uri="{FF2B5EF4-FFF2-40B4-BE49-F238E27FC236}">
                <a16:creationId xmlns:a16="http://schemas.microsoft.com/office/drawing/2014/main" id="{22868306-685F-4217-AD61-F07BA26E9922}"/>
              </a:ext>
            </a:extLst>
          </p:cNvPr>
          <p:cNvCxnSpPr/>
          <p:nvPr/>
        </p:nvCxnSpPr>
        <p:spPr>
          <a:xfrm>
            <a:off x="487997" y="3195174"/>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A2F6F55-363D-41C2-A3BA-8913CE0C82E3}"/>
              </a:ext>
            </a:extLst>
          </p:cNvPr>
          <p:cNvCxnSpPr/>
          <p:nvPr/>
        </p:nvCxnSpPr>
        <p:spPr>
          <a:xfrm>
            <a:off x="4294504" y="3195174"/>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E34507F-A9C3-4C23-B8D3-F42EEAF48FF3}"/>
              </a:ext>
            </a:extLst>
          </p:cNvPr>
          <p:cNvCxnSpPr/>
          <p:nvPr/>
        </p:nvCxnSpPr>
        <p:spPr>
          <a:xfrm>
            <a:off x="8101012" y="3195174"/>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01" name="TextBox 6">
            <a:extLst>
              <a:ext uri="{FF2B5EF4-FFF2-40B4-BE49-F238E27FC236}">
                <a16:creationId xmlns:a16="http://schemas.microsoft.com/office/drawing/2014/main" id="{731FB198-B26F-4028-B432-C3E8B2E450BD}"/>
              </a:ext>
            </a:extLst>
          </p:cNvPr>
          <p:cNvSpPr txBox="1"/>
          <p:nvPr/>
        </p:nvSpPr>
        <p:spPr>
          <a:xfrm>
            <a:off x="5612289" y="3415724"/>
            <a:ext cx="984565"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chemeClr val="accent3"/>
                </a:solidFill>
                <a:effectLst/>
                <a:uLnTx/>
                <a:uFillTx/>
                <a:latin typeface="Arial"/>
                <a:ea typeface="+mn-ea"/>
                <a:cs typeface="+mn-cs"/>
              </a:rPr>
              <a:t>86.3%</a:t>
            </a:r>
          </a:p>
        </p:txBody>
      </p:sp>
      <p:sp>
        <p:nvSpPr>
          <p:cNvPr id="102" name="TextBox 6">
            <a:extLst>
              <a:ext uri="{FF2B5EF4-FFF2-40B4-BE49-F238E27FC236}">
                <a16:creationId xmlns:a16="http://schemas.microsoft.com/office/drawing/2014/main" id="{A69BBEE4-75EF-44C7-9497-08A8A2064DD9}"/>
              </a:ext>
            </a:extLst>
          </p:cNvPr>
          <p:cNvSpPr txBox="1"/>
          <p:nvPr/>
        </p:nvSpPr>
        <p:spPr>
          <a:xfrm>
            <a:off x="9418797" y="3415724"/>
            <a:ext cx="984565"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2200" b="1" dirty="0">
                <a:solidFill>
                  <a:schemeClr val="accent3"/>
                </a:solidFill>
                <a:latin typeface="Arial"/>
              </a:rPr>
              <a:t>96.3</a:t>
            </a:r>
            <a:r>
              <a:rPr kumimoji="0" lang="en-GB" sz="2200" b="1" i="0" u="none" strike="noStrike" kern="1200" cap="none" spc="0" normalizeH="0" baseline="0" noProof="0" dirty="0">
                <a:ln>
                  <a:noFill/>
                </a:ln>
                <a:solidFill>
                  <a:schemeClr val="accent3"/>
                </a:solidFill>
                <a:effectLst/>
                <a:uLnTx/>
                <a:uFillTx/>
                <a:latin typeface="Arial"/>
                <a:ea typeface="+mn-ea"/>
                <a:cs typeface="+mn-cs"/>
              </a:rPr>
              <a:t>%</a:t>
            </a:r>
          </a:p>
        </p:txBody>
      </p:sp>
      <p:sp>
        <p:nvSpPr>
          <p:cNvPr id="103" name="TextBox 6">
            <a:extLst>
              <a:ext uri="{FF2B5EF4-FFF2-40B4-BE49-F238E27FC236}">
                <a16:creationId xmlns:a16="http://schemas.microsoft.com/office/drawing/2014/main" id="{25DFC10A-1758-4451-9575-747DAEAC4228}"/>
              </a:ext>
            </a:extLst>
          </p:cNvPr>
          <p:cNvSpPr txBox="1"/>
          <p:nvPr/>
        </p:nvSpPr>
        <p:spPr>
          <a:xfrm>
            <a:off x="1805782" y="3415724"/>
            <a:ext cx="984565"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chemeClr val="accent3"/>
                </a:solidFill>
                <a:effectLst/>
                <a:uLnTx/>
                <a:uFillTx/>
                <a:latin typeface="Arial"/>
                <a:ea typeface="+mn-ea"/>
                <a:cs typeface="+mn-cs"/>
              </a:rPr>
              <a:t>65.6%</a:t>
            </a:r>
          </a:p>
        </p:txBody>
      </p:sp>
      <p:sp>
        <p:nvSpPr>
          <p:cNvPr id="104" name="Rectangle 103">
            <a:extLst>
              <a:ext uri="{FF2B5EF4-FFF2-40B4-BE49-F238E27FC236}">
                <a16:creationId xmlns:a16="http://schemas.microsoft.com/office/drawing/2014/main" id="{A604008D-5A92-404B-91AD-FCA548E5FB46}"/>
              </a:ext>
            </a:extLst>
          </p:cNvPr>
          <p:cNvSpPr/>
          <p:nvPr/>
        </p:nvSpPr>
        <p:spPr>
          <a:xfrm>
            <a:off x="4967882" y="3712432"/>
            <a:ext cx="2273379"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4D4D4D"/>
                </a:solidFill>
                <a:effectLst/>
                <a:uLnTx/>
                <a:uFillTx/>
                <a:latin typeface="Arial"/>
                <a:ea typeface="+mn-ea"/>
                <a:cs typeface="+mn-cs"/>
              </a:rPr>
              <a:t>of the population</a:t>
            </a:r>
            <a:br>
              <a:rPr kumimoji="0" lang="en-GB" sz="2200" b="0" i="0" u="none" strike="noStrike" kern="1200" cap="none" spc="0" normalizeH="0" baseline="0" noProof="0" dirty="0">
                <a:ln>
                  <a:noFill/>
                </a:ln>
                <a:solidFill>
                  <a:srgbClr val="808080"/>
                </a:solidFill>
                <a:effectLst/>
                <a:uLnTx/>
                <a:uFillTx/>
                <a:latin typeface="Arial"/>
                <a:ea typeface="+mn-ea"/>
                <a:cs typeface="+mn-cs"/>
              </a:rPr>
            </a:br>
            <a:r>
              <a:rPr kumimoji="0" lang="en-GB" sz="2200" b="0" i="0" u="none" strike="noStrike" kern="1200" cap="none" spc="0" normalizeH="0" baseline="0" noProof="0" dirty="0">
                <a:ln>
                  <a:noFill/>
                </a:ln>
                <a:solidFill>
                  <a:srgbClr val="4D4D4D"/>
                </a:solidFill>
                <a:effectLst/>
                <a:uLnTx/>
                <a:uFillTx/>
                <a:latin typeface="Arial"/>
                <a:ea typeface="+mn-ea"/>
                <a:cs typeface="+mn-cs"/>
              </a:rPr>
              <a:t>in a </a:t>
            </a:r>
            <a:r>
              <a:rPr kumimoji="0" lang="en-GB" sz="2200" b="1" i="0" u="none" strike="noStrike" kern="1200" cap="none" spc="0" normalizeH="0" baseline="0" noProof="0" dirty="0">
                <a:ln>
                  <a:noFill/>
                </a:ln>
                <a:solidFill>
                  <a:schemeClr val="accent3"/>
                </a:solidFill>
                <a:effectLst/>
                <a:uLnTx/>
                <a:uFillTx/>
                <a:latin typeface="Arial"/>
                <a:ea typeface="+mn-ea"/>
                <a:cs typeface="+mn-cs"/>
              </a:rPr>
              <a:t>week</a:t>
            </a:r>
          </a:p>
        </p:txBody>
      </p:sp>
      <p:sp>
        <p:nvSpPr>
          <p:cNvPr id="105" name="Rectangle 104">
            <a:extLst>
              <a:ext uri="{FF2B5EF4-FFF2-40B4-BE49-F238E27FC236}">
                <a16:creationId xmlns:a16="http://schemas.microsoft.com/office/drawing/2014/main" id="{801487F7-957D-46D1-A246-A5262D6AC895}"/>
              </a:ext>
            </a:extLst>
          </p:cNvPr>
          <p:cNvSpPr/>
          <p:nvPr/>
        </p:nvSpPr>
        <p:spPr>
          <a:xfrm>
            <a:off x="8774390" y="3712432"/>
            <a:ext cx="2273379"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4D4D4D"/>
                </a:solidFill>
                <a:effectLst/>
                <a:uLnTx/>
                <a:uFillTx/>
                <a:latin typeface="Arial"/>
                <a:ea typeface="+mn-ea"/>
                <a:cs typeface="+mn-cs"/>
              </a:rPr>
              <a:t>of the population</a:t>
            </a:r>
            <a:br>
              <a:rPr kumimoji="0" lang="en-GB" sz="2200" b="0" i="0" u="none" strike="noStrike" kern="1200" cap="none" spc="0" normalizeH="0" baseline="0" noProof="0" dirty="0">
                <a:ln>
                  <a:noFill/>
                </a:ln>
                <a:solidFill>
                  <a:srgbClr val="808080"/>
                </a:solidFill>
                <a:effectLst/>
                <a:uLnTx/>
                <a:uFillTx/>
                <a:latin typeface="Arial"/>
                <a:ea typeface="+mn-ea"/>
                <a:cs typeface="+mn-cs"/>
              </a:rPr>
            </a:br>
            <a:r>
              <a:rPr kumimoji="0" lang="en-GB" sz="2200" b="0" i="0" u="none" strike="noStrike" kern="1200" cap="none" spc="0" normalizeH="0" baseline="0" noProof="0" dirty="0">
                <a:ln>
                  <a:noFill/>
                </a:ln>
                <a:solidFill>
                  <a:srgbClr val="4D4D4D"/>
                </a:solidFill>
                <a:effectLst/>
                <a:uLnTx/>
                <a:uFillTx/>
                <a:latin typeface="Arial"/>
                <a:ea typeface="+mn-ea"/>
                <a:cs typeface="+mn-cs"/>
              </a:rPr>
              <a:t>in a </a:t>
            </a:r>
            <a:r>
              <a:rPr kumimoji="0" lang="en-GB" sz="2200" b="1" i="0" u="none" strike="noStrike" kern="1200" cap="none" spc="0" normalizeH="0" baseline="0" noProof="0" dirty="0">
                <a:ln>
                  <a:noFill/>
                </a:ln>
                <a:solidFill>
                  <a:schemeClr val="accent3"/>
                </a:solidFill>
                <a:effectLst/>
                <a:uLnTx/>
                <a:uFillTx/>
                <a:latin typeface="Arial"/>
                <a:ea typeface="+mn-ea"/>
                <a:cs typeface="+mn-cs"/>
              </a:rPr>
              <a:t>month</a:t>
            </a:r>
          </a:p>
        </p:txBody>
      </p:sp>
      <p:sp>
        <p:nvSpPr>
          <p:cNvPr id="106" name="Rectangle 105">
            <a:extLst>
              <a:ext uri="{FF2B5EF4-FFF2-40B4-BE49-F238E27FC236}">
                <a16:creationId xmlns:a16="http://schemas.microsoft.com/office/drawing/2014/main" id="{18CC972D-E06E-4F97-9E49-C71CCB5AED74}"/>
              </a:ext>
            </a:extLst>
          </p:cNvPr>
          <p:cNvSpPr/>
          <p:nvPr/>
        </p:nvSpPr>
        <p:spPr>
          <a:xfrm>
            <a:off x="1161375" y="3712432"/>
            <a:ext cx="2273379"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4D4D4D"/>
                </a:solidFill>
                <a:effectLst/>
                <a:uLnTx/>
                <a:uFillTx/>
                <a:latin typeface="Arial"/>
                <a:ea typeface="+mn-ea"/>
                <a:cs typeface="+mn-cs"/>
              </a:rPr>
              <a:t>of the population</a:t>
            </a:r>
            <a:br>
              <a:rPr kumimoji="0" lang="en-GB" sz="2200" b="0" i="0" u="none" strike="noStrike" kern="1200" cap="none" spc="0" normalizeH="0" baseline="0" noProof="0" dirty="0">
                <a:ln>
                  <a:noFill/>
                </a:ln>
                <a:solidFill>
                  <a:srgbClr val="808080"/>
                </a:solidFill>
                <a:effectLst/>
                <a:uLnTx/>
                <a:uFillTx/>
                <a:latin typeface="Arial"/>
                <a:ea typeface="+mn-ea"/>
                <a:cs typeface="+mn-cs"/>
              </a:rPr>
            </a:br>
            <a:r>
              <a:rPr kumimoji="0" lang="en-GB" sz="2200" b="0" i="0" u="none" strike="noStrike" kern="1200" cap="none" spc="0" normalizeH="0" baseline="0" noProof="0" dirty="0">
                <a:ln>
                  <a:noFill/>
                </a:ln>
                <a:solidFill>
                  <a:srgbClr val="4D4D4D"/>
                </a:solidFill>
                <a:effectLst/>
                <a:uLnTx/>
                <a:uFillTx/>
                <a:latin typeface="Arial"/>
                <a:ea typeface="+mn-ea"/>
                <a:cs typeface="+mn-cs"/>
              </a:rPr>
              <a:t>in a</a:t>
            </a:r>
            <a:r>
              <a:rPr kumimoji="0" lang="en-GB" sz="2200" b="0" i="0" u="none" strike="noStrike" kern="1200" cap="none" spc="0" normalizeH="0" baseline="0" noProof="0" dirty="0">
                <a:ln>
                  <a:noFill/>
                </a:ln>
                <a:solidFill>
                  <a:srgbClr val="808080"/>
                </a:solidFill>
                <a:effectLst/>
                <a:uLnTx/>
                <a:uFillTx/>
                <a:latin typeface="Arial"/>
                <a:ea typeface="+mn-ea"/>
                <a:cs typeface="+mn-cs"/>
              </a:rPr>
              <a:t> </a:t>
            </a:r>
            <a:r>
              <a:rPr kumimoji="0" lang="en-GB" sz="2200" b="1" i="0" u="none" strike="noStrike" kern="1200" cap="none" spc="0" normalizeH="0" baseline="0" noProof="0" dirty="0">
                <a:ln>
                  <a:noFill/>
                </a:ln>
                <a:solidFill>
                  <a:schemeClr val="accent3"/>
                </a:solidFill>
                <a:effectLst/>
                <a:uLnTx/>
                <a:uFillTx/>
                <a:latin typeface="Arial"/>
                <a:ea typeface="+mn-ea"/>
                <a:cs typeface="+mn-cs"/>
              </a:rPr>
              <a:t>day</a:t>
            </a:r>
          </a:p>
        </p:txBody>
      </p:sp>
      <p:grpSp>
        <p:nvGrpSpPr>
          <p:cNvPr id="135" name="Group 9">
            <a:extLst>
              <a:ext uri="{FF2B5EF4-FFF2-40B4-BE49-F238E27FC236}">
                <a16:creationId xmlns:a16="http://schemas.microsoft.com/office/drawing/2014/main" id="{5690D7E8-B23D-448F-9CB5-DCC58A28D114}"/>
              </a:ext>
            </a:extLst>
          </p:cNvPr>
          <p:cNvGrpSpPr>
            <a:grpSpLocks noChangeAspect="1"/>
          </p:cNvGrpSpPr>
          <p:nvPr/>
        </p:nvGrpSpPr>
        <p:grpSpPr bwMode="auto">
          <a:xfrm>
            <a:off x="3373441" y="2322513"/>
            <a:ext cx="608013" cy="617537"/>
            <a:chOff x="2125" y="1463"/>
            <a:chExt cx="383" cy="389"/>
          </a:xfrm>
          <a:solidFill>
            <a:schemeClr val="bg2">
              <a:lumMod val="40000"/>
              <a:lumOff val="60000"/>
            </a:schemeClr>
          </a:solidFill>
        </p:grpSpPr>
        <p:sp>
          <p:nvSpPr>
            <p:cNvPr id="136" name="Freeform 10">
              <a:extLst>
                <a:ext uri="{FF2B5EF4-FFF2-40B4-BE49-F238E27FC236}">
                  <a16:creationId xmlns:a16="http://schemas.microsoft.com/office/drawing/2014/main" id="{83301CBE-D402-4CB6-AA38-264811070BD3}"/>
                </a:ext>
              </a:extLst>
            </p:cNvPr>
            <p:cNvSpPr>
              <a:spLocks noEditPoints="1"/>
            </p:cNvSpPr>
            <p:nvPr/>
          </p:nvSpPr>
          <p:spPr bwMode="auto">
            <a:xfrm>
              <a:off x="2125"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37" name="Freeform 11">
              <a:extLst>
                <a:ext uri="{FF2B5EF4-FFF2-40B4-BE49-F238E27FC236}">
                  <a16:creationId xmlns:a16="http://schemas.microsoft.com/office/drawing/2014/main" id="{CD774EB2-2C1D-4014-A7E1-19D528604C96}"/>
                </a:ext>
              </a:extLst>
            </p:cNvPr>
            <p:cNvSpPr>
              <a:spLocks noEditPoints="1"/>
            </p:cNvSpPr>
            <p:nvPr/>
          </p:nvSpPr>
          <p:spPr bwMode="auto">
            <a:xfrm>
              <a:off x="2347"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8" name="Group 14">
            <a:extLst>
              <a:ext uri="{FF2B5EF4-FFF2-40B4-BE49-F238E27FC236}">
                <a16:creationId xmlns:a16="http://schemas.microsoft.com/office/drawing/2014/main" id="{0EBE9E62-22E5-468C-A345-7331755B60A6}"/>
              </a:ext>
            </a:extLst>
          </p:cNvPr>
          <p:cNvGrpSpPr>
            <a:grpSpLocks noChangeAspect="1"/>
          </p:cNvGrpSpPr>
          <p:nvPr/>
        </p:nvGrpSpPr>
        <p:grpSpPr bwMode="auto">
          <a:xfrm>
            <a:off x="604838" y="2322513"/>
            <a:ext cx="609599" cy="617537"/>
            <a:chOff x="381" y="1463"/>
            <a:chExt cx="384" cy="389"/>
          </a:xfrm>
          <a:solidFill>
            <a:schemeClr val="accent1"/>
          </a:solidFill>
        </p:grpSpPr>
        <p:sp>
          <p:nvSpPr>
            <p:cNvPr id="139" name="Freeform 15">
              <a:extLst>
                <a:ext uri="{FF2B5EF4-FFF2-40B4-BE49-F238E27FC236}">
                  <a16:creationId xmlns:a16="http://schemas.microsoft.com/office/drawing/2014/main" id="{323CF1B1-7AD3-45E0-9F8D-6E41D903288C}"/>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40" name="Freeform 16">
              <a:extLst>
                <a:ext uri="{FF2B5EF4-FFF2-40B4-BE49-F238E27FC236}">
                  <a16:creationId xmlns:a16="http://schemas.microsoft.com/office/drawing/2014/main" id="{59A2A3FD-9D4A-4768-AF45-CB3693F648C1}"/>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1" name="Group 19">
            <a:extLst>
              <a:ext uri="{FF2B5EF4-FFF2-40B4-BE49-F238E27FC236}">
                <a16:creationId xmlns:a16="http://schemas.microsoft.com/office/drawing/2014/main" id="{6DA5487F-D159-4E8C-A6ED-874CECC46A2A}"/>
              </a:ext>
            </a:extLst>
          </p:cNvPr>
          <p:cNvGrpSpPr>
            <a:grpSpLocks noChangeAspect="1"/>
          </p:cNvGrpSpPr>
          <p:nvPr/>
        </p:nvGrpSpPr>
        <p:grpSpPr bwMode="auto">
          <a:xfrm>
            <a:off x="1296987" y="2322513"/>
            <a:ext cx="609599" cy="617537"/>
            <a:chOff x="817" y="1463"/>
            <a:chExt cx="384" cy="389"/>
          </a:xfrm>
          <a:solidFill>
            <a:schemeClr val="accent1"/>
          </a:solidFill>
        </p:grpSpPr>
        <p:sp>
          <p:nvSpPr>
            <p:cNvPr id="142" name="Freeform 20">
              <a:extLst>
                <a:ext uri="{FF2B5EF4-FFF2-40B4-BE49-F238E27FC236}">
                  <a16:creationId xmlns:a16="http://schemas.microsoft.com/office/drawing/2014/main" id="{329DD45E-8CB8-4C3D-91F5-C99F8A9EBAAE}"/>
                </a:ext>
              </a:extLst>
            </p:cNvPr>
            <p:cNvSpPr>
              <a:spLocks noEditPoints="1"/>
            </p:cNvSpPr>
            <p:nvPr/>
          </p:nvSpPr>
          <p:spPr bwMode="auto">
            <a:xfrm>
              <a:off x="817"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43" name="Freeform 21">
              <a:extLst>
                <a:ext uri="{FF2B5EF4-FFF2-40B4-BE49-F238E27FC236}">
                  <a16:creationId xmlns:a16="http://schemas.microsoft.com/office/drawing/2014/main" id="{3F721B82-E14D-417A-8213-7D739F723FF3}"/>
                </a:ext>
              </a:extLst>
            </p:cNvPr>
            <p:cNvSpPr>
              <a:spLocks noEditPoints="1"/>
            </p:cNvSpPr>
            <p:nvPr/>
          </p:nvSpPr>
          <p:spPr bwMode="auto">
            <a:xfrm>
              <a:off x="1040"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4" name="Group 24">
            <a:extLst>
              <a:ext uri="{FF2B5EF4-FFF2-40B4-BE49-F238E27FC236}">
                <a16:creationId xmlns:a16="http://schemas.microsoft.com/office/drawing/2014/main" id="{CCEF7415-8B6E-43F5-8A3D-04BB038307BA}"/>
              </a:ext>
            </a:extLst>
          </p:cNvPr>
          <p:cNvGrpSpPr>
            <a:grpSpLocks noChangeAspect="1"/>
          </p:cNvGrpSpPr>
          <p:nvPr/>
        </p:nvGrpSpPr>
        <p:grpSpPr bwMode="auto">
          <a:xfrm>
            <a:off x="1989136" y="2322513"/>
            <a:ext cx="609599" cy="617537"/>
            <a:chOff x="1253" y="1463"/>
            <a:chExt cx="384" cy="389"/>
          </a:xfrm>
          <a:solidFill>
            <a:schemeClr val="accent1"/>
          </a:solidFill>
        </p:grpSpPr>
        <p:sp>
          <p:nvSpPr>
            <p:cNvPr id="145" name="Freeform 25">
              <a:extLst>
                <a:ext uri="{FF2B5EF4-FFF2-40B4-BE49-F238E27FC236}">
                  <a16:creationId xmlns:a16="http://schemas.microsoft.com/office/drawing/2014/main" id="{92D1FE6B-FFD0-41FA-AA85-42AC5191F5E3}"/>
                </a:ext>
              </a:extLst>
            </p:cNvPr>
            <p:cNvSpPr>
              <a:spLocks noEditPoints="1"/>
            </p:cNvSpPr>
            <p:nvPr/>
          </p:nvSpPr>
          <p:spPr bwMode="auto">
            <a:xfrm>
              <a:off x="1253"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46" name="Freeform 26">
              <a:extLst>
                <a:ext uri="{FF2B5EF4-FFF2-40B4-BE49-F238E27FC236}">
                  <a16:creationId xmlns:a16="http://schemas.microsoft.com/office/drawing/2014/main" id="{BCAF6FF7-7ADE-4546-8BA2-BE3D150636C7}"/>
                </a:ext>
              </a:extLst>
            </p:cNvPr>
            <p:cNvSpPr>
              <a:spLocks noEditPoints="1"/>
            </p:cNvSpPr>
            <p:nvPr/>
          </p:nvSpPr>
          <p:spPr bwMode="auto">
            <a:xfrm>
              <a:off x="1476"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62" name="Group 4">
            <a:extLst>
              <a:ext uri="{FF2B5EF4-FFF2-40B4-BE49-F238E27FC236}">
                <a16:creationId xmlns:a16="http://schemas.microsoft.com/office/drawing/2014/main" id="{D9D44FA5-D1A3-4180-AB84-16C0452AC9EA}"/>
              </a:ext>
            </a:extLst>
          </p:cNvPr>
          <p:cNvGrpSpPr>
            <a:grpSpLocks noChangeAspect="1"/>
          </p:cNvGrpSpPr>
          <p:nvPr/>
        </p:nvGrpSpPr>
        <p:grpSpPr bwMode="auto">
          <a:xfrm>
            <a:off x="6512411" y="2322513"/>
            <a:ext cx="609599" cy="617537"/>
            <a:chOff x="1689" y="1463"/>
            <a:chExt cx="384" cy="389"/>
          </a:xfrm>
        </p:grpSpPr>
        <p:sp>
          <p:nvSpPr>
            <p:cNvPr id="163" name="Freeform 5">
              <a:extLst>
                <a:ext uri="{FF2B5EF4-FFF2-40B4-BE49-F238E27FC236}">
                  <a16:creationId xmlns:a16="http://schemas.microsoft.com/office/drawing/2014/main" id="{1950B51E-C86D-4DEE-951B-A845F6F002E0}"/>
                </a:ext>
              </a:extLst>
            </p:cNvPr>
            <p:cNvSpPr>
              <a:spLocks noEditPoints="1"/>
            </p:cNvSpPr>
            <p:nvPr/>
          </p:nvSpPr>
          <p:spPr bwMode="auto">
            <a:xfrm>
              <a:off x="1689"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64" name="Freeform 6">
              <a:extLst>
                <a:ext uri="{FF2B5EF4-FFF2-40B4-BE49-F238E27FC236}">
                  <a16:creationId xmlns:a16="http://schemas.microsoft.com/office/drawing/2014/main" id="{9D951A0A-8BA5-4DAF-846C-254835317DA1}"/>
                </a:ext>
              </a:extLst>
            </p:cNvPr>
            <p:cNvSpPr>
              <a:spLocks noEditPoints="1"/>
            </p:cNvSpPr>
            <p:nvPr/>
          </p:nvSpPr>
          <p:spPr bwMode="auto">
            <a:xfrm>
              <a:off x="1912"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67" name="Group 14">
            <a:extLst>
              <a:ext uri="{FF2B5EF4-FFF2-40B4-BE49-F238E27FC236}">
                <a16:creationId xmlns:a16="http://schemas.microsoft.com/office/drawing/2014/main" id="{E030BE50-97C3-46CC-B417-C2F5312E5C99}"/>
              </a:ext>
            </a:extLst>
          </p:cNvPr>
          <p:cNvGrpSpPr>
            <a:grpSpLocks noChangeAspect="1"/>
          </p:cNvGrpSpPr>
          <p:nvPr/>
        </p:nvGrpSpPr>
        <p:grpSpPr bwMode="auto">
          <a:xfrm>
            <a:off x="4435963" y="2322513"/>
            <a:ext cx="609599" cy="617537"/>
            <a:chOff x="381" y="1463"/>
            <a:chExt cx="384" cy="389"/>
          </a:xfrm>
          <a:solidFill>
            <a:schemeClr val="accent1"/>
          </a:solidFill>
        </p:grpSpPr>
        <p:sp>
          <p:nvSpPr>
            <p:cNvPr id="168" name="Freeform 15">
              <a:extLst>
                <a:ext uri="{FF2B5EF4-FFF2-40B4-BE49-F238E27FC236}">
                  <a16:creationId xmlns:a16="http://schemas.microsoft.com/office/drawing/2014/main" id="{0083B152-C147-4658-8DF5-E81C513B83F9}"/>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Freeform 16">
              <a:extLst>
                <a:ext uri="{FF2B5EF4-FFF2-40B4-BE49-F238E27FC236}">
                  <a16:creationId xmlns:a16="http://schemas.microsoft.com/office/drawing/2014/main" id="{4F96CCF4-AF83-4891-B7D9-61F77565F6D1}"/>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70" name="Group 19">
            <a:extLst>
              <a:ext uri="{FF2B5EF4-FFF2-40B4-BE49-F238E27FC236}">
                <a16:creationId xmlns:a16="http://schemas.microsoft.com/office/drawing/2014/main" id="{EDD9F411-C13E-46E2-AD7E-FCF9EAD3B0E3}"/>
              </a:ext>
            </a:extLst>
          </p:cNvPr>
          <p:cNvGrpSpPr>
            <a:grpSpLocks noChangeAspect="1"/>
          </p:cNvGrpSpPr>
          <p:nvPr/>
        </p:nvGrpSpPr>
        <p:grpSpPr bwMode="auto">
          <a:xfrm>
            <a:off x="5128112" y="2322513"/>
            <a:ext cx="609599" cy="617537"/>
            <a:chOff x="817" y="1463"/>
            <a:chExt cx="384" cy="389"/>
          </a:xfrm>
          <a:solidFill>
            <a:schemeClr val="accent1"/>
          </a:solidFill>
        </p:grpSpPr>
        <p:sp>
          <p:nvSpPr>
            <p:cNvPr id="171" name="Freeform 20">
              <a:extLst>
                <a:ext uri="{FF2B5EF4-FFF2-40B4-BE49-F238E27FC236}">
                  <a16:creationId xmlns:a16="http://schemas.microsoft.com/office/drawing/2014/main" id="{77DEF1EE-2BB4-4B0C-BDB0-8C4E2CB9BCD5}"/>
                </a:ext>
              </a:extLst>
            </p:cNvPr>
            <p:cNvSpPr>
              <a:spLocks noEditPoints="1"/>
            </p:cNvSpPr>
            <p:nvPr/>
          </p:nvSpPr>
          <p:spPr bwMode="auto">
            <a:xfrm>
              <a:off x="817"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72" name="Freeform 21">
              <a:extLst>
                <a:ext uri="{FF2B5EF4-FFF2-40B4-BE49-F238E27FC236}">
                  <a16:creationId xmlns:a16="http://schemas.microsoft.com/office/drawing/2014/main" id="{83736598-B552-4EDC-BB41-CBC5528776ED}"/>
                </a:ext>
              </a:extLst>
            </p:cNvPr>
            <p:cNvSpPr>
              <a:spLocks noEditPoints="1"/>
            </p:cNvSpPr>
            <p:nvPr/>
          </p:nvSpPr>
          <p:spPr bwMode="auto">
            <a:xfrm>
              <a:off x="1040"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73" name="Group 24">
            <a:extLst>
              <a:ext uri="{FF2B5EF4-FFF2-40B4-BE49-F238E27FC236}">
                <a16:creationId xmlns:a16="http://schemas.microsoft.com/office/drawing/2014/main" id="{00510B20-4C77-4789-88BC-59096905EA40}"/>
              </a:ext>
            </a:extLst>
          </p:cNvPr>
          <p:cNvGrpSpPr>
            <a:grpSpLocks noChangeAspect="1"/>
          </p:cNvGrpSpPr>
          <p:nvPr/>
        </p:nvGrpSpPr>
        <p:grpSpPr bwMode="auto">
          <a:xfrm>
            <a:off x="5820261" y="2322513"/>
            <a:ext cx="609599" cy="617537"/>
            <a:chOff x="1253" y="1463"/>
            <a:chExt cx="384" cy="389"/>
          </a:xfrm>
          <a:solidFill>
            <a:schemeClr val="accent1"/>
          </a:solidFill>
        </p:grpSpPr>
        <p:sp>
          <p:nvSpPr>
            <p:cNvPr id="174" name="Freeform 25">
              <a:extLst>
                <a:ext uri="{FF2B5EF4-FFF2-40B4-BE49-F238E27FC236}">
                  <a16:creationId xmlns:a16="http://schemas.microsoft.com/office/drawing/2014/main" id="{AC5A86AD-C3B5-4AC3-BDA3-D087B5BF961C}"/>
                </a:ext>
              </a:extLst>
            </p:cNvPr>
            <p:cNvSpPr>
              <a:spLocks noEditPoints="1"/>
            </p:cNvSpPr>
            <p:nvPr/>
          </p:nvSpPr>
          <p:spPr bwMode="auto">
            <a:xfrm>
              <a:off x="1253"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75" name="Freeform 26">
              <a:extLst>
                <a:ext uri="{FF2B5EF4-FFF2-40B4-BE49-F238E27FC236}">
                  <a16:creationId xmlns:a16="http://schemas.microsoft.com/office/drawing/2014/main" id="{5C49173D-6A3C-49BB-9C7F-EA836B9B1FC1}"/>
                </a:ext>
              </a:extLst>
            </p:cNvPr>
            <p:cNvSpPr>
              <a:spLocks noEditPoints="1"/>
            </p:cNvSpPr>
            <p:nvPr/>
          </p:nvSpPr>
          <p:spPr bwMode="auto">
            <a:xfrm>
              <a:off x="1476"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cxnSp>
        <p:nvCxnSpPr>
          <p:cNvPr id="188" name="Straight Connector 187">
            <a:extLst>
              <a:ext uri="{FF2B5EF4-FFF2-40B4-BE49-F238E27FC236}">
                <a16:creationId xmlns:a16="http://schemas.microsoft.com/office/drawing/2014/main" id="{516A1235-1ED5-464C-B139-D9874573153E}"/>
              </a:ext>
            </a:extLst>
          </p:cNvPr>
          <p:cNvCxnSpPr/>
          <p:nvPr/>
        </p:nvCxnSpPr>
        <p:spPr>
          <a:xfrm>
            <a:off x="8094863" y="3208934"/>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grpSp>
        <p:nvGrpSpPr>
          <p:cNvPr id="206" name="Group 4">
            <a:extLst>
              <a:ext uri="{FF2B5EF4-FFF2-40B4-BE49-F238E27FC236}">
                <a16:creationId xmlns:a16="http://schemas.microsoft.com/office/drawing/2014/main" id="{C94BEB3C-DC6B-43DD-92BD-B04F156D4038}"/>
              </a:ext>
            </a:extLst>
          </p:cNvPr>
          <p:cNvGrpSpPr>
            <a:grpSpLocks noChangeAspect="1"/>
          </p:cNvGrpSpPr>
          <p:nvPr/>
        </p:nvGrpSpPr>
        <p:grpSpPr bwMode="auto">
          <a:xfrm>
            <a:off x="10312770" y="2322513"/>
            <a:ext cx="609599" cy="617537"/>
            <a:chOff x="1689" y="1463"/>
            <a:chExt cx="384" cy="389"/>
          </a:xfrm>
        </p:grpSpPr>
        <p:sp>
          <p:nvSpPr>
            <p:cNvPr id="207" name="Freeform 5">
              <a:extLst>
                <a:ext uri="{FF2B5EF4-FFF2-40B4-BE49-F238E27FC236}">
                  <a16:creationId xmlns:a16="http://schemas.microsoft.com/office/drawing/2014/main" id="{DAF8B8A5-A806-4A2D-8AE9-B0546C5CAC91}"/>
                </a:ext>
              </a:extLst>
            </p:cNvPr>
            <p:cNvSpPr>
              <a:spLocks noEditPoints="1"/>
            </p:cNvSpPr>
            <p:nvPr/>
          </p:nvSpPr>
          <p:spPr bwMode="auto">
            <a:xfrm>
              <a:off x="1689"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208" name="Freeform 6">
              <a:extLst>
                <a:ext uri="{FF2B5EF4-FFF2-40B4-BE49-F238E27FC236}">
                  <a16:creationId xmlns:a16="http://schemas.microsoft.com/office/drawing/2014/main" id="{E9725C75-8F51-46C8-A2F4-2130046B3547}"/>
                </a:ext>
              </a:extLst>
            </p:cNvPr>
            <p:cNvSpPr>
              <a:spLocks noEditPoints="1"/>
            </p:cNvSpPr>
            <p:nvPr/>
          </p:nvSpPr>
          <p:spPr bwMode="auto">
            <a:xfrm>
              <a:off x="1912"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209" name="Group 14">
            <a:extLst>
              <a:ext uri="{FF2B5EF4-FFF2-40B4-BE49-F238E27FC236}">
                <a16:creationId xmlns:a16="http://schemas.microsoft.com/office/drawing/2014/main" id="{7A2A5D7F-814B-4F95-84BA-4B56FBDF3E4F}"/>
              </a:ext>
            </a:extLst>
          </p:cNvPr>
          <p:cNvGrpSpPr>
            <a:grpSpLocks noChangeAspect="1"/>
          </p:cNvGrpSpPr>
          <p:nvPr/>
        </p:nvGrpSpPr>
        <p:grpSpPr bwMode="auto">
          <a:xfrm>
            <a:off x="8236322" y="2322513"/>
            <a:ext cx="609599" cy="617537"/>
            <a:chOff x="381" y="1463"/>
            <a:chExt cx="384" cy="389"/>
          </a:xfrm>
          <a:solidFill>
            <a:schemeClr val="accent1"/>
          </a:solidFill>
        </p:grpSpPr>
        <p:sp>
          <p:nvSpPr>
            <p:cNvPr id="210" name="Freeform 15">
              <a:extLst>
                <a:ext uri="{FF2B5EF4-FFF2-40B4-BE49-F238E27FC236}">
                  <a16:creationId xmlns:a16="http://schemas.microsoft.com/office/drawing/2014/main" id="{2FD9672D-6F5F-4D79-A9E0-01AE409E481A}"/>
                </a:ext>
              </a:extLst>
            </p:cNvPr>
            <p:cNvSpPr>
              <a:spLocks noEditPoints="1"/>
            </p:cNvSpPr>
            <p:nvPr/>
          </p:nvSpPr>
          <p:spPr bwMode="auto">
            <a:xfrm>
              <a:off x="381"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211" name="Freeform 16">
              <a:extLst>
                <a:ext uri="{FF2B5EF4-FFF2-40B4-BE49-F238E27FC236}">
                  <a16:creationId xmlns:a16="http://schemas.microsoft.com/office/drawing/2014/main" id="{CE14B8A6-C26F-41A5-83EF-89EE89B5FE98}"/>
                </a:ext>
              </a:extLst>
            </p:cNvPr>
            <p:cNvSpPr>
              <a:spLocks noEditPoints="1"/>
            </p:cNvSpPr>
            <p:nvPr/>
          </p:nvSpPr>
          <p:spPr bwMode="auto">
            <a:xfrm>
              <a:off x="604"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12" name="Group 19">
            <a:extLst>
              <a:ext uri="{FF2B5EF4-FFF2-40B4-BE49-F238E27FC236}">
                <a16:creationId xmlns:a16="http://schemas.microsoft.com/office/drawing/2014/main" id="{F580E3FB-D4F0-40FB-83FB-7602FC7CC3EC}"/>
              </a:ext>
            </a:extLst>
          </p:cNvPr>
          <p:cNvGrpSpPr>
            <a:grpSpLocks noChangeAspect="1"/>
          </p:cNvGrpSpPr>
          <p:nvPr/>
        </p:nvGrpSpPr>
        <p:grpSpPr bwMode="auto">
          <a:xfrm>
            <a:off x="8928471" y="2322513"/>
            <a:ext cx="609599" cy="617537"/>
            <a:chOff x="817" y="1463"/>
            <a:chExt cx="384" cy="389"/>
          </a:xfrm>
          <a:solidFill>
            <a:schemeClr val="accent1"/>
          </a:solidFill>
        </p:grpSpPr>
        <p:sp>
          <p:nvSpPr>
            <p:cNvPr id="213" name="Freeform 20">
              <a:extLst>
                <a:ext uri="{FF2B5EF4-FFF2-40B4-BE49-F238E27FC236}">
                  <a16:creationId xmlns:a16="http://schemas.microsoft.com/office/drawing/2014/main" id="{F90B3F53-52A7-4884-BC08-57743DBBBDDF}"/>
                </a:ext>
              </a:extLst>
            </p:cNvPr>
            <p:cNvSpPr>
              <a:spLocks noEditPoints="1"/>
            </p:cNvSpPr>
            <p:nvPr/>
          </p:nvSpPr>
          <p:spPr bwMode="auto">
            <a:xfrm>
              <a:off x="817"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214" name="Freeform 21">
              <a:extLst>
                <a:ext uri="{FF2B5EF4-FFF2-40B4-BE49-F238E27FC236}">
                  <a16:creationId xmlns:a16="http://schemas.microsoft.com/office/drawing/2014/main" id="{CFDCDD2D-56AC-4B44-93DF-13500826FC53}"/>
                </a:ext>
              </a:extLst>
            </p:cNvPr>
            <p:cNvSpPr>
              <a:spLocks noEditPoints="1"/>
            </p:cNvSpPr>
            <p:nvPr/>
          </p:nvSpPr>
          <p:spPr bwMode="auto">
            <a:xfrm>
              <a:off x="1040"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15" name="Group 24">
            <a:extLst>
              <a:ext uri="{FF2B5EF4-FFF2-40B4-BE49-F238E27FC236}">
                <a16:creationId xmlns:a16="http://schemas.microsoft.com/office/drawing/2014/main" id="{4285BFD2-8A64-4817-947D-909610A96DE7}"/>
              </a:ext>
            </a:extLst>
          </p:cNvPr>
          <p:cNvGrpSpPr>
            <a:grpSpLocks noChangeAspect="1"/>
          </p:cNvGrpSpPr>
          <p:nvPr/>
        </p:nvGrpSpPr>
        <p:grpSpPr bwMode="auto">
          <a:xfrm>
            <a:off x="9620620" y="2322513"/>
            <a:ext cx="609599" cy="617537"/>
            <a:chOff x="1253" y="1463"/>
            <a:chExt cx="384" cy="389"/>
          </a:xfrm>
          <a:solidFill>
            <a:schemeClr val="accent1"/>
          </a:solidFill>
        </p:grpSpPr>
        <p:sp>
          <p:nvSpPr>
            <p:cNvPr id="216" name="Freeform 25">
              <a:extLst>
                <a:ext uri="{FF2B5EF4-FFF2-40B4-BE49-F238E27FC236}">
                  <a16:creationId xmlns:a16="http://schemas.microsoft.com/office/drawing/2014/main" id="{FD5D14D5-99A1-4A92-A0ED-17A3883DE4DF}"/>
                </a:ext>
              </a:extLst>
            </p:cNvPr>
            <p:cNvSpPr>
              <a:spLocks noEditPoints="1"/>
            </p:cNvSpPr>
            <p:nvPr/>
          </p:nvSpPr>
          <p:spPr bwMode="auto">
            <a:xfrm>
              <a:off x="1253" y="1463"/>
              <a:ext cx="157" cy="389"/>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217" name="Freeform 26">
              <a:extLst>
                <a:ext uri="{FF2B5EF4-FFF2-40B4-BE49-F238E27FC236}">
                  <a16:creationId xmlns:a16="http://schemas.microsoft.com/office/drawing/2014/main" id="{34E3EEEA-BDBD-43BB-8DB5-44B32BDE4AA9}"/>
                </a:ext>
              </a:extLst>
            </p:cNvPr>
            <p:cNvSpPr>
              <a:spLocks noEditPoints="1"/>
            </p:cNvSpPr>
            <p:nvPr/>
          </p:nvSpPr>
          <p:spPr bwMode="auto">
            <a:xfrm>
              <a:off x="1476" y="1463"/>
              <a:ext cx="161" cy="389"/>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19" name="Freeform 10">
            <a:extLst>
              <a:ext uri="{FF2B5EF4-FFF2-40B4-BE49-F238E27FC236}">
                <a16:creationId xmlns:a16="http://schemas.microsoft.com/office/drawing/2014/main" id="{51B86CBD-056D-4259-BE25-D4DCC4C5EE4A}"/>
              </a:ext>
            </a:extLst>
          </p:cNvPr>
          <p:cNvSpPr>
            <a:spLocks noEditPoints="1"/>
          </p:cNvSpPr>
          <p:nvPr/>
        </p:nvSpPr>
        <p:spPr bwMode="auto">
          <a:xfrm>
            <a:off x="11004925" y="2325688"/>
            <a:ext cx="249238" cy="617537"/>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1"/>
              </a:solidFill>
              <a:effectLst/>
              <a:uLnTx/>
              <a:uFillTx/>
              <a:latin typeface="Arial"/>
              <a:ea typeface="+mn-ea"/>
              <a:cs typeface="+mn-cs"/>
            </a:endParaRPr>
          </a:p>
        </p:txBody>
      </p:sp>
      <p:sp>
        <p:nvSpPr>
          <p:cNvPr id="221" name="Freeform 31">
            <a:extLst>
              <a:ext uri="{FF2B5EF4-FFF2-40B4-BE49-F238E27FC236}">
                <a16:creationId xmlns:a16="http://schemas.microsoft.com/office/drawing/2014/main" id="{A6CC6CE7-BC2E-4E05-A8DE-FCA6B8627D6A}"/>
              </a:ext>
            </a:extLst>
          </p:cNvPr>
          <p:cNvSpPr>
            <a:spLocks noEditPoints="1"/>
          </p:cNvSpPr>
          <p:nvPr/>
        </p:nvSpPr>
        <p:spPr bwMode="auto">
          <a:xfrm>
            <a:off x="11425116" y="2322513"/>
            <a:ext cx="128588" cy="128587"/>
          </a:xfrm>
          <a:custGeom>
            <a:avLst/>
            <a:gdLst>
              <a:gd name="T0" fmla="*/ 481 w 657"/>
              <a:gd name="T1" fmla="*/ 328 h 657"/>
              <a:gd name="T2" fmla="*/ 329 w 657"/>
              <a:gd name="T3" fmla="*/ 480 h 657"/>
              <a:gd name="T4" fmla="*/ 177 w 657"/>
              <a:gd name="T5" fmla="*/ 328 h 657"/>
              <a:gd name="T6" fmla="*/ 329 w 657"/>
              <a:gd name="T7" fmla="*/ 176 h 657"/>
              <a:gd name="T8" fmla="*/ 481 w 657"/>
              <a:gd name="T9" fmla="*/ 328 h 657"/>
              <a:gd name="T10" fmla="*/ 657 w 657"/>
              <a:gd name="T11" fmla="*/ 328 h 657"/>
              <a:gd name="T12" fmla="*/ 329 w 657"/>
              <a:gd name="T13" fmla="*/ 0 h 657"/>
              <a:gd name="T14" fmla="*/ 0 w 657"/>
              <a:gd name="T15" fmla="*/ 328 h 657"/>
              <a:gd name="T16" fmla="*/ 329 w 657"/>
              <a:gd name="T17" fmla="*/ 657 h 657"/>
              <a:gd name="T18" fmla="*/ 657 w 657"/>
              <a:gd name="T19" fmla="*/ 328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657">
                <a:moveTo>
                  <a:pt x="481" y="328"/>
                </a:moveTo>
                <a:cubicBezTo>
                  <a:pt x="481" y="412"/>
                  <a:pt x="413" y="480"/>
                  <a:pt x="329" y="480"/>
                </a:cubicBezTo>
                <a:cubicBezTo>
                  <a:pt x="245" y="480"/>
                  <a:pt x="177" y="412"/>
                  <a:pt x="177" y="328"/>
                </a:cubicBezTo>
                <a:cubicBezTo>
                  <a:pt x="177" y="244"/>
                  <a:pt x="245" y="176"/>
                  <a:pt x="329" y="176"/>
                </a:cubicBezTo>
                <a:cubicBezTo>
                  <a:pt x="413" y="176"/>
                  <a:pt x="481" y="244"/>
                  <a:pt x="481" y="328"/>
                </a:cubicBezTo>
                <a:moveTo>
                  <a:pt x="657" y="328"/>
                </a:moveTo>
                <a:cubicBezTo>
                  <a:pt x="657" y="147"/>
                  <a:pt x="510" y="0"/>
                  <a:pt x="329" y="0"/>
                </a:cubicBezTo>
                <a:cubicBezTo>
                  <a:pt x="148" y="0"/>
                  <a:pt x="0" y="147"/>
                  <a:pt x="0" y="328"/>
                </a:cubicBezTo>
                <a:cubicBezTo>
                  <a:pt x="0" y="509"/>
                  <a:pt x="148" y="657"/>
                  <a:pt x="329" y="657"/>
                </a:cubicBezTo>
                <a:cubicBezTo>
                  <a:pt x="510" y="657"/>
                  <a:pt x="657" y="509"/>
                  <a:pt x="657" y="328"/>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229" name="Group 228">
            <a:extLst>
              <a:ext uri="{FF2B5EF4-FFF2-40B4-BE49-F238E27FC236}">
                <a16:creationId xmlns:a16="http://schemas.microsoft.com/office/drawing/2014/main" id="{A9B8DA46-6F85-4E83-8003-C04B85BFCD72}"/>
              </a:ext>
            </a:extLst>
          </p:cNvPr>
          <p:cNvGrpSpPr/>
          <p:nvPr/>
        </p:nvGrpSpPr>
        <p:grpSpPr>
          <a:xfrm>
            <a:off x="11360028" y="2386013"/>
            <a:ext cx="257175" cy="560387"/>
            <a:chOff x="11360028" y="2386013"/>
            <a:chExt cx="257175" cy="560387"/>
          </a:xfrm>
        </p:grpSpPr>
        <p:sp>
          <p:nvSpPr>
            <p:cNvPr id="222" name="Freeform 32">
              <a:extLst>
                <a:ext uri="{FF2B5EF4-FFF2-40B4-BE49-F238E27FC236}">
                  <a16:creationId xmlns:a16="http://schemas.microsoft.com/office/drawing/2014/main" id="{677520B5-55F9-424C-A85D-AE320A219F52}"/>
                </a:ext>
              </a:extLst>
            </p:cNvPr>
            <p:cNvSpPr>
              <a:spLocks noEditPoints="1"/>
            </p:cNvSpPr>
            <p:nvPr/>
          </p:nvSpPr>
          <p:spPr bwMode="auto">
            <a:xfrm>
              <a:off x="11360028" y="2386013"/>
              <a:ext cx="257175" cy="560387"/>
            </a:xfrm>
            <a:custGeom>
              <a:avLst/>
              <a:gdLst>
                <a:gd name="T0" fmla="*/ 989 w 1322"/>
                <a:gd name="T1" fmla="*/ 0 h 2872"/>
                <a:gd name="T2" fmla="*/ 989 w 1322"/>
                <a:gd name="T3" fmla="*/ 0 h 2872"/>
                <a:gd name="T4" fmla="*/ 1137 w 1322"/>
                <a:gd name="T5" fmla="*/ 1929 h 2872"/>
                <a:gd name="T6" fmla="*/ 1127 w 1322"/>
                <a:gd name="T7" fmla="*/ 1977 h 2872"/>
                <a:gd name="T8" fmla="*/ 1083 w 1322"/>
                <a:gd name="T9" fmla="*/ 1990 h 2872"/>
                <a:gd name="T10" fmla="*/ 935 w 1322"/>
                <a:gd name="T11" fmla="*/ 1990 h 2872"/>
                <a:gd name="T12" fmla="*/ 847 w 1322"/>
                <a:gd name="T13" fmla="*/ 2070 h 2872"/>
                <a:gd name="T14" fmla="*/ 793 w 1322"/>
                <a:gd name="T15" fmla="*/ 2624 h 2872"/>
                <a:gd name="T16" fmla="*/ 715 w 1322"/>
                <a:gd name="T17" fmla="*/ 2695 h 2872"/>
                <a:gd name="T18" fmla="*/ 606 w 1322"/>
                <a:gd name="T19" fmla="*/ 2695 h 2872"/>
                <a:gd name="T20" fmla="*/ 528 w 1322"/>
                <a:gd name="T21" fmla="*/ 2620 h 2872"/>
                <a:gd name="T22" fmla="*/ 474 w 1322"/>
                <a:gd name="T23" fmla="*/ 2070 h 2872"/>
                <a:gd name="T24" fmla="*/ 386 w 1322"/>
                <a:gd name="T25" fmla="*/ 1990 h 2872"/>
                <a:gd name="T26" fmla="*/ 238 w 1322"/>
                <a:gd name="T27" fmla="*/ 1990 h 2872"/>
                <a:gd name="T28" fmla="*/ 194 w 1322"/>
                <a:gd name="T29" fmla="*/ 1977 h 2872"/>
                <a:gd name="T30" fmla="*/ 185 w 1322"/>
                <a:gd name="T31" fmla="*/ 1929 h 2872"/>
                <a:gd name="T32" fmla="*/ 360 w 1322"/>
                <a:gd name="T33" fmla="*/ 777 h 2872"/>
                <a:gd name="T34" fmla="*/ 594 w 1322"/>
                <a:gd name="T35" fmla="*/ 597 h 2872"/>
                <a:gd name="T36" fmla="*/ 728 w 1322"/>
                <a:gd name="T37" fmla="*/ 597 h 2872"/>
                <a:gd name="T38" fmla="*/ 961 w 1322"/>
                <a:gd name="T39" fmla="*/ 778 h 2872"/>
                <a:gd name="T40" fmla="*/ 1137 w 1322"/>
                <a:gd name="T41" fmla="*/ 1929 h 2872"/>
                <a:gd name="T42" fmla="*/ 1311 w 1322"/>
                <a:gd name="T43" fmla="*/ 1903 h 2872"/>
                <a:gd name="T44" fmla="*/ 1136 w 1322"/>
                <a:gd name="T45" fmla="*/ 752 h 2872"/>
                <a:gd name="T46" fmla="*/ 728 w 1322"/>
                <a:gd name="T47" fmla="*/ 421 h 2872"/>
                <a:gd name="T48" fmla="*/ 594 w 1322"/>
                <a:gd name="T49" fmla="*/ 421 h 2872"/>
                <a:gd name="T50" fmla="*/ 185 w 1322"/>
                <a:gd name="T51" fmla="*/ 751 h 2872"/>
                <a:gd name="T52" fmla="*/ 10 w 1322"/>
                <a:gd name="T53" fmla="*/ 1904 h 2872"/>
                <a:gd name="T54" fmla="*/ 61 w 1322"/>
                <a:gd name="T55" fmla="*/ 2092 h 2872"/>
                <a:gd name="T56" fmla="*/ 238 w 1322"/>
                <a:gd name="T57" fmla="*/ 2167 h 2872"/>
                <a:gd name="T58" fmla="*/ 306 w 1322"/>
                <a:gd name="T59" fmla="*/ 2167 h 2872"/>
                <a:gd name="T60" fmla="*/ 352 w 1322"/>
                <a:gd name="T61" fmla="*/ 2634 h 2872"/>
                <a:gd name="T62" fmla="*/ 606 w 1322"/>
                <a:gd name="T63" fmla="*/ 2872 h 2872"/>
                <a:gd name="T64" fmla="*/ 715 w 1322"/>
                <a:gd name="T65" fmla="*/ 2872 h 2872"/>
                <a:gd name="T66" fmla="*/ 969 w 1322"/>
                <a:gd name="T67" fmla="*/ 2638 h 2872"/>
                <a:gd name="T68" fmla="*/ 1015 w 1322"/>
                <a:gd name="T69" fmla="*/ 2167 h 2872"/>
                <a:gd name="T70" fmla="*/ 1083 w 1322"/>
                <a:gd name="T71" fmla="*/ 2167 h 2872"/>
                <a:gd name="T72" fmla="*/ 1261 w 1322"/>
                <a:gd name="T73" fmla="*/ 2092 h 2872"/>
                <a:gd name="T74" fmla="*/ 1311 w 1322"/>
                <a:gd name="T75" fmla="*/ 1903 h 2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2" h="2872">
                  <a:moveTo>
                    <a:pt x="989" y="0"/>
                  </a:moveTo>
                  <a:cubicBezTo>
                    <a:pt x="989" y="0"/>
                    <a:pt x="989" y="0"/>
                    <a:pt x="989" y="0"/>
                  </a:cubicBezTo>
                  <a:moveTo>
                    <a:pt x="1137" y="1929"/>
                  </a:moveTo>
                  <a:cubicBezTo>
                    <a:pt x="1139" y="1948"/>
                    <a:pt x="1136" y="1967"/>
                    <a:pt x="1127" y="1977"/>
                  </a:cubicBezTo>
                  <a:cubicBezTo>
                    <a:pt x="1117" y="1988"/>
                    <a:pt x="1098" y="1990"/>
                    <a:pt x="1083" y="1990"/>
                  </a:cubicBezTo>
                  <a:cubicBezTo>
                    <a:pt x="935" y="1990"/>
                    <a:pt x="935" y="1990"/>
                    <a:pt x="935" y="1990"/>
                  </a:cubicBezTo>
                  <a:cubicBezTo>
                    <a:pt x="890" y="1990"/>
                    <a:pt x="852" y="2025"/>
                    <a:pt x="847" y="2070"/>
                  </a:cubicBezTo>
                  <a:cubicBezTo>
                    <a:pt x="793" y="2624"/>
                    <a:pt x="793" y="2624"/>
                    <a:pt x="793" y="2624"/>
                  </a:cubicBezTo>
                  <a:cubicBezTo>
                    <a:pt x="790" y="2664"/>
                    <a:pt x="756" y="2695"/>
                    <a:pt x="715" y="2695"/>
                  </a:cubicBezTo>
                  <a:cubicBezTo>
                    <a:pt x="606" y="2695"/>
                    <a:pt x="606" y="2695"/>
                    <a:pt x="606" y="2695"/>
                  </a:cubicBezTo>
                  <a:cubicBezTo>
                    <a:pt x="565" y="2695"/>
                    <a:pt x="531" y="2664"/>
                    <a:pt x="528" y="2620"/>
                  </a:cubicBezTo>
                  <a:cubicBezTo>
                    <a:pt x="474" y="2070"/>
                    <a:pt x="474" y="2070"/>
                    <a:pt x="474" y="2070"/>
                  </a:cubicBezTo>
                  <a:cubicBezTo>
                    <a:pt x="470" y="2025"/>
                    <a:pt x="432" y="1990"/>
                    <a:pt x="386" y="1990"/>
                  </a:cubicBezTo>
                  <a:cubicBezTo>
                    <a:pt x="238" y="1990"/>
                    <a:pt x="238" y="1990"/>
                    <a:pt x="238" y="1990"/>
                  </a:cubicBezTo>
                  <a:cubicBezTo>
                    <a:pt x="223" y="1990"/>
                    <a:pt x="204" y="1988"/>
                    <a:pt x="194" y="1977"/>
                  </a:cubicBezTo>
                  <a:cubicBezTo>
                    <a:pt x="186" y="1967"/>
                    <a:pt x="182" y="1948"/>
                    <a:pt x="185" y="1929"/>
                  </a:cubicBezTo>
                  <a:cubicBezTo>
                    <a:pt x="360" y="777"/>
                    <a:pt x="360" y="777"/>
                    <a:pt x="360" y="777"/>
                  </a:cubicBezTo>
                  <a:cubicBezTo>
                    <a:pt x="375" y="675"/>
                    <a:pt x="475" y="597"/>
                    <a:pt x="594" y="597"/>
                  </a:cubicBezTo>
                  <a:cubicBezTo>
                    <a:pt x="728" y="597"/>
                    <a:pt x="728" y="597"/>
                    <a:pt x="728" y="597"/>
                  </a:cubicBezTo>
                  <a:cubicBezTo>
                    <a:pt x="846" y="597"/>
                    <a:pt x="947" y="675"/>
                    <a:pt x="961" y="778"/>
                  </a:cubicBezTo>
                  <a:lnTo>
                    <a:pt x="1137" y="1929"/>
                  </a:lnTo>
                  <a:close/>
                  <a:moveTo>
                    <a:pt x="1311" y="1903"/>
                  </a:moveTo>
                  <a:cubicBezTo>
                    <a:pt x="1136" y="752"/>
                    <a:pt x="1136" y="752"/>
                    <a:pt x="1136" y="752"/>
                  </a:cubicBezTo>
                  <a:cubicBezTo>
                    <a:pt x="1109" y="563"/>
                    <a:pt x="934" y="421"/>
                    <a:pt x="728" y="421"/>
                  </a:cubicBezTo>
                  <a:cubicBezTo>
                    <a:pt x="594" y="421"/>
                    <a:pt x="594" y="421"/>
                    <a:pt x="594" y="421"/>
                  </a:cubicBezTo>
                  <a:cubicBezTo>
                    <a:pt x="387" y="421"/>
                    <a:pt x="212" y="563"/>
                    <a:pt x="185" y="751"/>
                  </a:cubicBezTo>
                  <a:cubicBezTo>
                    <a:pt x="10" y="1904"/>
                    <a:pt x="10" y="1904"/>
                    <a:pt x="10" y="1904"/>
                  </a:cubicBezTo>
                  <a:cubicBezTo>
                    <a:pt x="0" y="1974"/>
                    <a:pt x="18" y="2043"/>
                    <a:pt x="61" y="2092"/>
                  </a:cubicBezTo>
                  <a:cubicBezTo>
                    <a:pt x="90" y="2126"/>
                    <a:pt x="145" y="2167"/>
                    <a:pt x="238" y="2167"/>
                  </a:cubicBezTo>
                  <a:cubicBezTo>
                    <a:pt x="306" y="2167"/>
                    <a:pt x="306" y="2167"/>
                    <a:pt x="306" y="2167"/>
                  </a:cubicBezTo>
                  <a:cubicBezTo>
                    <a:pt x="352" y="2634"/>
                    <a:pt x="352" y="2634"/>
                    <a:pt x="352" y="2634"/>
                  </a:cubicBezTo>
                  <a:cubicBezTo>
                    <a:pt x="360" y="2767"/>
                    <a:pt x="472" y="2872"/>
                    <a:pt x="606" y="2872"/>
                  </a:cubicBezTo>
                  <a:cubicBezTo>
                    <a:pt x="715" y="2872"/>
                    <a:pt x="715" y="2872"/>
                    <a:pt x="715" y="2872"/>
                  </a:cubicBezTo>
                  <a:cubicBezTo>
                    <a:pt x="850" y="2872"/>
                    <a:pt x="961" y="2767"/>
                    <a:pt x="969" y="2638"/>
                  </a:cubicBezTo>
                  <a:cubicBezTo>
                    <a:pt x="1015" y="2167"/>
                    <a:pt x="1015" y="2167"/>
                    <a:pt x="1015" y="2167"/>
                  </a:cubicBezTo>
                  <a:cubicBezTo>
                    <a:pt x="1083" y="2167"/>
                    <a:pt x="1083" y="2167"/>
                    <a:pt x="1083" y="2167"/>
                  </a:cubicBezTo>
                  <a:cubicBezTo>
                    <a:pt x="1176" y="2167"/>
                    <a:pt x="1231" y="2126"/>
                    <a:pt x="1261" y="2092"/>
                  </a:cubicBezTo>
                  <a:cubicBezTo>
                    <a:pt x="1303" y="2043"/>
                    <a:pt x="1322" y="1974"/>
                    <a:pt x="1311" y="1903"/>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228" name="Rectangle: Rounded Corners 227">
              <a:extLst>
                <a:ext uri="{FF2B5EF4-FFF2-40B4-BE49-F238E27FC236}">
                  <a16:creationId xmlns:a16="http://schemas.microsoft.com/office/drawing/2014/main" id="{B50CE699-9384-4F0F-BB9E-DFD1964B0FFC}"/>
                </a:ext>
              </a:extLst>
            </p:cNvPr>
            <p:cNvSpPr/>
            <p:nvPr/>
          </p:nvSpPr>
          <p:spPr>
            <a:xfrm>
              <a:off x="11437143" y="2793206"/>
              <a:ext cx="104655" cy="140035"/>
            </a:xfrm>
            <a:custGeom>
              <a:avLst/>
              <a:gdLst>
                <a:gd name="connsiteX0" fmla="*/ 0 w 109538"/>
                <a:gd name="connsiteY0" fmla="*/ 39291 h 78581"/>
                <a:gd name="connsiteX1" fmla="*/ 39291 w 109538"/>
                <a:gd name="connsiteY1" fmla="*/ 0 h 78581"/>
                <a:gd name="connsiteX2" fmla="*/ 70248 w 109538"/>
                <a:gd name="connsiteY2" fmla="*/ 0 h 78581"/>
                <a:gd name="connsiteX3" fmla="*/ 109539 w 109538"/>
                <a:gd name="connsiteY3" fmla="*/ 39291 h 78581"/>
                <a:gd name="connsiteX4" fmla="*/ 109538 w 109538"/>
                <a:gd name="connsiteY4" fmla="*/ 39291 h 78581"/>
                <a:gd name="connsiteX5" fmla="*/ 70247 w 109538"/>
                <a:gd name="connsiteY5" fmla="*/ 78582 h 78581"/>
                <a:gd name="connsiteX6" fmla="*/ 39291 w 109538"/>
                <a:gd name="connsiteY6" fmla="*/ 78581 h 78581"/>
                <a:gd name="connsiteX7" fmla="*/ 0 w 109538"/>
                <a:gd name="connsiteY7" fmla="*/ 39290 h 78581"/>
                <a:gd name="connsiteX8" fmla="*/ 0 w 109538"/>
                <a:gd name="connsiteY8" fmla="*/ 39291 h 78581"/>
                <a:gd name="connsiteX0" fmla="*/ 70248 w 161688"/>
                <a:gd name="connsiteY0" fmla="*/ 0 h 91440"/>
                <a:gd name="connsiteX1" fmla="*/ 109539 w 161688"/>
                <a:gd name="connsiteY1" fmla="*/ 39291 h 91440"/>
                <a:gd name="connsiteX2" fmla="*/ 109538 w 161688"/>
                <a:gd name="connsiteY2" fmla="*/ 39291 h 91440"/>
                <a:gd name="connsiteX3" fmla="*/ 70247 w 161688"/>
                <a:gd name="connsiteY3" fmla="*/ 78582 h 91440"/>
                <a:gd name="connsiteX4" fmla="*/ 39291 w 161688"/>
                <a:gd name="connsiteY4" fmla="*/ 78581 h 91440"/>
                <a:gd name="connsiteX5" fmla="*/ 0 w 161688"/>
                <a:gd name="connsiteY5" fmla="*/ 39290 h 91440"/>
                <a:gd name="connsiteX6" fmla="*/ 0 w 161688"/>
                <a:gd name="connsiteY6" fmla="*/ 39291 h 91440"/>
                <a:gd name="connsiteX7" fmla="*/ 39291 w 161688"/>
                <a:gd name="connsiteY7" fmla="*/ 0 h 91440"/>
                <a:gd name="connsiteX8" fmla="*/ 161688 w 161688"/>
                <a:gd name="connsiteY8" fmla="*/ 91440 h 91440"/>
                <a:gd name="connsiteX0" fmla="*/ 70248 w 109539"/>
                <a:gd name="connsiteY0" fmla="*/ 0 h 78582"/>
                <a:gd name="connsiteX1" fmla="*/ 109539 w 109539"/>
                <a:gd name="connsiteY1" fmla="*/ 39291 h 78582"/>
                <a:gd name="connsiteX2" fmla="*/ 109538 w 109539"/>
                <a:gd name="connsiteY2" fmla="*/ 39291 h 78582"/>
                <a:gd name="connsiteX3" fmla="*/ 70247 w 109539"/>
                <a:gd name="connsiteY3" fmla="*/ 78582 h 78582"/>
                <a:gd name="connsiteX4" fmla="*/ 39291 w 109539"/>
                <a:gd name="connsiteY4" fmla="*/ 78581 h 78582"/>
                <a:gd name="connsiteX5" fmla="*/ 0 w 109539"/>
                <a:gd name="connsiteY5" fmla="*/ 39290 h 78582"/>
                <a:gd name="connsiteX6" fmla="*/ 0 w 109539"/>
                <a:gd name="connsiteY6" fmla="*/ 39291 h 78582"/>
                <a:gd name="connsiteX7" fmla="*/ 39291 w 109539"/>
                <a:gd name="connsiteY7" fmla="*/ 0 h 78582"/>
                <a:gd name="connsiteX0" fmla="*/ 70248 w 109539"/>
                <a:gd name="connsiteY0" fmla="*/ 0 h 78582"/>
                <a:gd name="connsiteX1" fmla="*/ 109539 w 109539"/>
                <a:gd name="connsiteY1" fmla="*/ 39291 h 78582"/>
                <a:gd name="connsiteX2" fmla="*/ 109538 w 109539"/>
                <a:gd name="connsiteY2" fmla="*/ 39291 h 78582"/>
                <a:gd name="connsiteX3" fmla="*/ 70247 w 109539"/>
                <a:gd name="connsiteY3" fmla="*/ 78582 h 78582"/>
                <a:gd name="connsiteX4" fmla="*/ 39291 w 109539"/>
                <a:gd name="connsiteY4" fmla="*/ 78581 h 78582"/>
                <a:gd name="connsiteX5" fmla="*/ 0 w 109539"/>
                <a:gd name="connsiteY5" fmla="*/ 39290 h 78582"/>
                <a:gd name="connsiteX6" fmla="*/ 0 w 109539"/>
                <a:gd name="connsiteY6" fmla="*/ 39291 h 78582"/>
                <a:gd name="connsiteX0" fmla="*/ 109539 w 109539"/>
                <a:gd name="connsiteY0" fmla="*/ 1 h 39292"/>
                <a:gd name="connsiteX1" fmla="*/ 109538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0 w 109539"/>
                <a:gd name="connsiteY5" fmla="*/ 1 h 39292"/>
                <a:gd name="connsiteX0" fmla="*/ 109539 w 109539"/>
                <a:gd name="connsiteY0" fmla="*/ 1 h 39292"/>
                <a:gd name="connsiteX1" fmla="*/ 95251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0 w 109539"/>
                <a:gd name="connsiteY5" fmla="*/ 1 h 39292"/>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0 w 109539"/>
                <a:gd name="connsiteY5" fmla="*/ 1 h 39292"/>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7143 w 109539"/>
                <a:gd name="connsiteY5" fmla="*/ 1 h 39292"/>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23812 w 109539"/>
                <a:gd name="connsiteY5" fmla="*/ 2382 h 39292"/>
                <a:gd name="connsiteX0" fmla="*/ 109539 w 109539"/>
                <a:gd name="connsiteY0" fmla="*/ 11906 h 51197"/>
                <a:gd name="connsiteX1" fmla="*/ 102395 w 109539"/>
                <a:gd name="connsiteY1" fmla="*/ 11906 h 51197"/>
                <a:gd name="connsiteX2" fmla="*/ 70247 w 109539"/>
                <a:gd name="connsiteY2" fmla="*/ 51197 h 51197"/>
                <a:gd name="connsiteX3" fmla="*/ 39291 w 109539"/>
                <a:gd name="connsiteY3" fmla="*/ 51196 h 51197"/>
                <a:gd name="connsiteX4" fmla="*/ 0 w 109539"/>
                <a:gd name="connsiteY4" fmla="*/ 11905 h 51197"/>
                <a:gd name="connsiteX5" fmla="*/ 4762 w 109539"/>
                <a:gd name="connsiteY5" fmla="*/ 0 h 51197"/>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0" fmla="*/ 104776 w 104776"/>
                <a:gd name="connsiteY0" fmla="*/ 1 h 39292"/>
                <a:gd name="connsiteX1" fmla="*/ 97632 w 104776"/>
                <a:gd name="connsiteY1" fmla="*/ 1 h 39292"/>
                <a:gd name="connsiteX2" fmla="*/ 65484 w 104776"/>
                <a:gd name="connsiteY2" fmla="*/ 39292 h 39292"/>
                <a:gd name="connsiteX3" fmla="*/ 34528 w 104776"/>
                <a:gd name="connsiteY3" fmla="*/ 39291 h 39292"/>
                <a:gd name="connsiteX4" fmla="*/ 0 w 104776"/>
                <a:gd name="connsiteY4" fmla="*/ 0 h 39292"/>
                <a:gd name="connsiteX0" fmla="*/ 104776 w 147638"/>
                <a:gd name="connsiteY0" fmla="*/ 1 h 39292"/>
                <a:gd name="connsiteX1" fmla="*/ 147638 w 147638"/>
                <a:gd name="connsiteY1" fmla="*/ 2382 h 39292"/>
                <a:gd name="connsiteX2" fmla="*/ 65484 w 147638"/>
                <a:gd name="connsiteY2" fmla="*/ 39292 h 39292"/>
                <a:gd name="connsiteX3" fmla="*/ 34528 w 147638"/>
                <a:gd name="connsiteY3" fmla="*/ 39291 h 39292"/>
                <a:gd name="connsiteX4" fmla="*/ 0 w 147638"/>
                <a:gd name="connsiteY4" fmla="*/ 0 h 39292"/>
                <a:gd name="connsiteX0" fmla="*/ 147638 w 147638"/>
                <a:gd name="connsiteY0" fmla="*/ 2382 h 39292"/>
                <a:gd name="connsiteX1" fmla="*/ 65484 w 147638"/>
                <a:gd name="connsiteY1" fmla="*/ 39292 h 39292"/>
                <a:gd name="connsiteX2" fmla="*/ 34528 w 147638"/>
                <a:gd name="connsiteY2" fmla="*/ 39291 h 39292"/>
                <a:gd name="connsiteX3" fmla="*/ 0 w 147638"/>
                <a:gd name="connsiteY3" fmla="*/ 0 h 39292"/>
                <a:gd name="connsiteX0" fmla="*/ 88107 w 88107"/>
                <a:gd name="connsiteY0" fmla="*/ 0 h 60723"/>
                <a:gd name="connsiteX1" fmla="*/ 65484 w 88107"/>
                <a:gd name="connsiteY1" fmla="*/ 60723 h 60723"/>
                <a:gd name="connsiteX2" fmla="*/ 34528 w 88107"/>
                <a:gd name="connsiteY2" fmla="*/ 60722 h 60723"/>
                <a:gd name="connsiteX3" fmla="*/ 0 w 88107"/>
                <a:gd name="connsiteY3" fmla="*/ 21431 h 60723"/>
                <a:gd name="connsiteX0" fmla="*/ 88107 w 88107"/>
                <a:gd name="connsiteY0" fmla="*/ 0 h 39292"/>
                <a:gd name="connsiteX1" fmla="*/ 65484 w 88107"/>
                <a:gd name="connsiteY1" fmla="*/ 39292 h 39292"/>
                <a:gd name="connsiteX2" fmla="*/ 34528 w 88107"/>
                <a:gd name="connsiteY2" fmla="*/ 39291 h 39292"/>
                <a:gd name="connsiteX3" fmla="*/ 0 w 88107"/>
                <a:gd name="connsiteY3" fmla="*/ 0 h 39292"/>
                <a:gd name="connsiteX0" fmla="*/ 90488 w 90488"/>
                <a:gd name="connsiteY0" fmla="*/ 0 h 51198"/>
                <a:gd name="connsiteX1" fmla="*/ 65484 w 90488"/>
                <a:gd name="connsiteY1" fmla="*/ 51198 h 51198"/>
                <a:gd name="connsiteX2" fmla="*/ 34528 w 90488"/>
                <a:gd name="connsiteY2" fmla="*/ 51197 h 51198"/>
                <a:gd name="connsiteX3" fmla="*/ 0 w 90488"/>
                <a:gd name="connsiteY3" fmla="*/ 11906 h 51198"/>
                <a:gd name="connsiteX0" fmla="*/ 88107 w 88107"/>
                <a:gd name="connsiteY0" fmla="*/ 0 h 51198"/>
                <a:gd name="connsiteX1" fmla="*/ 65484 w 88107"/>
                <a:gd name="connsiteY1" fmla="*/ 51198 h 51198"/>
                <a:gd name="connsiteX2" fmla="*/ 34528 w 88107"/>
                <a:gd name="connsiteY2" fmla="*/ 51197 h 51198"/>
                <a:gd name="connsiteX3" fmla="*/ 0 w 88107"/>
                <a:gd name="connsiteY3" fmla="*/ 11906 h 51198"/>
                <a:gd name="connsiteX0" fmla="*/ 88107 w 88107"/>
                <a:gd name="connsiteY0" fmla="*/ 0 h 51197"/>
                <a:gd name="connsiteX1" fmla="*/ 63103 w 88107"/>
                <a:gd name="connsiteY1" fmla="*/ 48817 h 51197"/>
                <a:gd name="connsiteX2" fmla="*/ 34528 w 88107"/>
                <a:gd name="connsiteY2" fmla="*/ 51197 h 51197"/>
                <a:gd name="connsiteX3" fmla="*/ 0 w 88107"/>
                <a:gd name="connsiteY3" fmla="*/ 11906 h 51197"/>
                <a:gd name="connsiteX0" fmla="*/ 88107 w 88107"/>
                <a:gd name="connsiteY0" fmla="*/ 2382 h 39291"/>
                <a:gd name="connsiteX1" fmla="*/ 63103 w 88107"/>
                <a:gd name="connsiteY1" fmla="*/ 36911 h 39291"/>
                <a:gd name="connsiteX2" fmla="*/ 34528 w 88107"/>
                <a:gd name="connsiteY2" fmla="*/ 39291 h 39291"/>
                <a:gd name="connsiteX3" fmla="*/ 0 w 88107"/>
                <a:gd name="connsiteY3" fmla="*/ 0 h 39291"/>
                <a:gd name="connsiteX0" fmla="*/ 88107 w 88107"/>
                <a:gd name="connsiteY0" fmla="*/ 0 h 44053"/>
                <a:gd name="connsiteX1" fmla="*/ 63103 w 88107"/>
                <a:gd name="connsiteY1" fmla="*/ 41673 h 44053"/>
                <a:gd name="connsiteX2" fmla="*/ 34528 w 88107"/>
                <a:gd name="connsiteY2" fmla="*/ 44053 h 44053"/>
                <a:gd name="connsiteX3" fmla="*/ 0 w 88107"/>
                <a:gd name="connsiteY3" fmla="*/ 4762 h 44053"/>
                <a:gd name="connsiteX0" fmla="*/ 88107 w 88107"/>
                <a:gd name="connsiteY0" fmla="*/ 0 h 44053"/>
                <a:gd name="connsiteX1" fmla="*/ 63103 w 88107"/>
                <a:gd name="connsiteY1" fmla="*/ 41673 h 44053"/>
                <a:gd name="connsiteX2" fmla="*/ 34528 w 88107"/>
                <a:gd name="connsiteY2" fmla="*/ 44053 h 44053"/>
                <a:gd name="connsiteX3" fmla="*/ 0 w 88107"/>
                <a:gd name="connsiteY3" fmla="*/ 4762 h 44053"/>
              </a:gdLst>
              <a:ahLst/>
              <a:cxnLst>
                <a:cxn ang="0">
                  <a:pos x="connsiteX0" y="connsiteY0"/>
                </a:cxn>
                <a:cxn ang="0">
                  <a:pos x="connsiteX1" y="connsiteY1"/>
                </a:cxn>
                <a:cxn ang="0">
                  <a:pos x="connsiteX2" y="connsiteY2"/>
                </a:cxn>
                <a:cxn ang="0">
                  <a:pos x="connsiteX3" y="connsiteY3"/>
                </a:cxn>
              </a:cxnLst>
              <a:rect l="l" t="t" r="r" b="b"/>
              <a:pathLst>
                <a:path w="88107" h="44053">
                  <a:moveTo>
                    <a:pt x="88107" y="0"/>
                  </a:moveTo>
                  <a:cubicBezTo>
                    <a:pt x="85725" y="19318"/>
                    <a:pt x="84803" y="41673"/>
                    <a:pt x="63103" y="41673"/>
                  </a:cubicBezTo>
                  <a:lnTo>
                    <a:pt x="34528" y="44053"/>
                  </a:lnTo>
                  <a:cubicBezTo>
                    <a:pt x="12828" y="44053"/>
                    <a:pt x="0" y="26462"/>
                    <a:pt x="0" y="4762"/>
                  </a:cubicBezTo>
                </a:path>
              </a:pathLst>
            </a:custGeom>
            <a:noFill/>
            <a:ln w="38100">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62" name="TextBox 61">
            <a:extLst>
              <a:ext uri="{FF2B5EF4-FFF2-40B4-BE49-F238E27FC236}">
                <a16:creationId xmlns:a16="http://schemas.microsoft.com/office/drawing/2014/main" id="{8A3BF0FB-E10F-467C-A9B1-69673FE26055}"/>
              </a:ext>
            </a:extLst>
          </p:cNvPr>
          <p:cNvSpPr txBox="1"/>
          <p:nvPr/>
        </p:nvSpPr>
        <p:spPr>
          <a:xfrm>
            <a:off x="393641" y="1661000"/>
            <a:ext cx="102731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4D4D4D"/>
                </a:solidFill>
                <a:effectLst/>
                <a:uLnTx/>
                <a:uFillTx/>
                <a:latin typeface="Arial"/>
                <a:ea typeface="+mn-ea"/>
                <a:cs typeface="+mn-cs"/>
              </a:rPr>
              <a:t>Total TV in Ireland reaches:</a:t>
            </a:r>
          </a:p>
        </p:txBody>
      </p:sp>
      <p:sp>
        <p:nvSpPr>
          <p:cNvPr id="64" name="Footer Placeholder 3">
            <a:extLst>
              <a:ext uri="{FF2B5EF4-FFF2-40B4-BE49-F238E27FC236}">
                <a16:creationId xmlns:a16="http://schemas.microsoft.com/office/drawing/2014/main" id="{43054CDA-15F8-4850-9F11-C58BB58B2733}"/>
              </a:ext>
            </a:extLst>
          </p:cNvPr>
          <p:cNvSpPr>
            <a:spLocks noGrp="1"/>
          </p:cNvSpPr>
          <p:nvPr>
            <p:ph type="ftr" sz="quarter" idx="11"/>
          </p:nvPr>
        </p:nvSpPr>
        <p:spPr>
          <a:xfrm>
            <a:off x="3956588" y="6477178"/>
            <a:ext cx="4114800" cy="365125"/>
          </a:xfrm>
        </p:spPr>
        <p:txBody>
          <a:bodyPr/>
          <a:lstStyle/>
          <a:p>
            <a:r>
              <a:rPr lang="en-GB" dirty="0"/>
              <a:t>Arianna November 2018 Individuals Consolidated All TV</a:t>
            </a:r>
          </a:p>
        </p:txBody>
      </p:sp>
      <p:grpSp>
        <p:nvGrpSpPr>
          <p:cNvPr id="59" name="Group 58">
            <a:extLst>
              <a:ext uri="{FF2B5EF4-FFF2-40B4-BE49-F238E27FC236}">
                <a16:creationId xmlns:a16="http://schemas.microsoft.com/office/drawing/2014/main" id="{0E9737F4-EEBA-4423-B340-5DC78879FFDE}"/>
              </a:ext>
            </a:extLst>
          </p:cNvPr>
          <p:cNvGrpSpPr/>
          <p:nvPr/>
        </p:nvGrpSpPr>
        <p:grpSpPr>
          <a:xfrm>
            <a:off x="2700334" y="2394463"/>
            <a:ext cx="257175" cy="560387"/>
            <a:chOff x="11360028" y="2386013"/>
            <a:chExt cx="257175" cy="560387"/>
          </a:xfrm>
        </p:grpSpPr>
        <p:sp>
          <p:nvSpPr>
            <p:cNvPr id="60" name="Freeform 32">
              <a:extLst>
                <a:ext uri="{FF2B5EF4-FFF2-40B4-BE49-F238E27FC236}">
                  <a16:creationId xmlns:a16="http://schemas.microsoft.com/office/drawing/2014/main" id="{0C0AF896-7D1D-4619-8555-E2326E9AECA7}"/>
                </a:ext>
              </a:extLst>
            </p:cNvPr>
            <p:cNvSpPr>
              <a:spLocks noEditPoints="1"/>
            </p:cNvSpPr>
            <p:nvPr/>
          </p:nvSpPr>
          <p:spPr bwMode="auto">
            <a:xfrm>
              <a:off x="11360028" y="2386013"/>
              <a:ext cx="257175" cy="560387"/>
            </a:xfrm>
            <a:custGeom>
              <a:avLst/>
              <a:gdLst>
                <a:gd name="T0" fmla="*/ 989 w 1322"/>
                <a:gd name="T1" fmla="*/ 0 h 2872"/>
                <a:gd name="T2" fmla="*/ 989 w 1322"/>
                <a:gd name="T3" fmla="*/ 0 h 2872"/>
                <a:gd name="T4" fmla="*/ 1137 w 1322"/>
                <a:gd name="T5" fmla="*/ 1929 h 2872"/>
                <a:gd name="T6" fmla="*/ 1127 w 1322"/>
                <a:gd name="T7" fmla="*/ 1977 h 2872"/>
                <a:gd name="T8" fmla="*/ 1083 w 1322"/>
                <a:gd name="T9" fmla="*/ 1990 h 2872"/>
                <a:gd name="T10" fmla="*/ 935 w 1322"/>
                <a:gd name="T11" fmla="*/ 1990 h 2872"/>
                <a:gd name="T12" fmla="*/ 847 w 1322"/>
                <a:gd name="T13" fmla="*/ 2070 h 2872"/>
                <a:gd name="T14" fmla="*/ 793 w 1322"/>
                <a:gd name="T15" fmla="*/ 2624 h 2872"/>
                <a:gd name="T16" fmla="*/ 715 w 1322"/>
                <a:gd name="T17" fmla="*/ 2695 h 2872"/>
                <a:gd name="T18" fmla="*/ 606 w 1322"/>
                <a:gd name="T19" fmla="*/ 2695 h 2872"/>
                <a:gd name="T20" fmla="*/ 528 w 1322"/>
                <a:gd name="T21" fmla="*/ 2620 h 2872"/>
                <a:gd name="T22" fmla="*/ 474 w 1322"/>
                <a:gd name="T23" fmla="*/ 2070 h 2872"/>
                <a:gd name="T24" fmla="*/ 386 w 1322"/>
                <a:gd name="T25" fmla="*/ 1990 h 2872"/>
                <a:gd name="T26" fmla="*/ 238 w 1322"/>
                <a:gd name="T27" fmla="*/ 1990 h 2872"/>
                <a:gd name="T28" fmla="*/ 194 w 1322"/>
                <a:gd name="T29" fmla="*/ 1977 h 2872"/>
                <a:gd name="T30" fmla="*/ 185 w 1322"/>
                <a:gd name="T31" fmla="*/ 1929 h 2872"/>
                <a:gd name="T32" fmla="*/ 360 w 1322"/>
                <a:gd name="T33" fmla="*/ 777 h 2872"/>
                <a:gd name="T34" fmla="*/ 594 w 1322"/>
                <a:gd name="T35" fmla="*/ 597 h 2872"/>
                <a:gd name="T36" fmla="*/ 728 w 1322"/>
                <a:gd name="T37" fmla="*/ 597 h 2872"/>
                <a:gd name="T38" fmla="*/ 961 w 1322"/>
                <a:gd name="T39" fmla="*/ 778 h 2872"/>
                <a:gd name="T40" fmla="*/ 1137 w 1322"/>
                <a:gd name="T41" fmla="*/ 1929 h 2872"/>
                <a:gd name="T42" fmla="*/ 1311 w 1322"/>
                <a:gd name="T43" fmla="*/ 1903 h 2872"/>
                <a:gd name="T44" fmla="*/ 1136 w 1322"/>
                <a:gd name="T45" fmla="*/ 752 h 2872"/>
                <a:gd name="T46" fmla="*/ 728 w 1322"/>
                <a:gd name="T47" fmla="*/ 421 h 2872"/>
                <a:gd name="T48" fmla="*/ 594 w 1322"/>
                <a:gd name="T49" fmla="*/ 421 h 2872"/>
                <a:gd name="T50" fmla="*/ 185 w 1322"/>
                <a:gd name="T51" fmla="*/ 751 h 2872"/>
                <a:gd name="T52" fmla="*/ 10 w 1322"/>
                <a:gd name="T53" fmla="*/ 1904 h 2872"/>
                <a:gd name="T54" fmla="*/ 61 w 1322"/>
                <a:gd name="T55" fmla="*/ 2092 h 2872"/>
                <a:gd name="T56" fmla="*/ 238 w 1322"/>
                <a:gd name="T57" fmla="*/ 2167 h 2872"/>
                <a:gd name="T58" fmla="*/ 306 w 1322"/>
                <a:gd name="T59" fmla="*/ 2167 h 2872"/>
                <a:gd name="T60" fmla="*/ 352 w 1322"/>
                <a:gd name="T61" fmla="*/ 2634 h 2872"/>
                <a:gd name="T62" fmla="*/ 606 w 1322"/>
                <a:gd name="T63" fmla="*/ 2872 h 2872"/>
                <a:gd name="T64" fmla="*/ 715 w 1322"/>
                <a:gd name="T65" fmla="*/ 2872 h 2872"/>
                <a:gd name="T66" fmla="*/ 969 w 1322"/>
                <a:gd name="T67" fmla="*/ 2638 h 2872"/>
                <a:gd name="T68" fmla="*/ 1015 w 1322"/>
                <a:gd name="T69" fmla="*/ 2167 h 2872"/>
                <a:gd name="T70" fmla="*/ 1083 w 1322"/>
                <a:gd name="T71" fmla="*/ 2167 h 2872"/>
                <a:gd name="T72" fmla="*/ 1261 w 1322"/>
                <a:gd name="T73" fmla="*/ 2092 h 2872"/>
                <a:gd name="T74" fmla="*/ 1311 w 1322"/>
                <a:gd name="T75" fmla="*/ 1903 h 2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2" h="2872">
                  <a:moveTo>
                    <a:pt x="989" y="0"/>
                  </a:moveTo>
                  <a:cubicBezTo>
                    <a:pt x="989" y="0"/>
                    <a:pt x="989" y="0"/>
                    <a:pt x="989" y="0"/>
                  </a:cubicBezTo>
                  <a:moveTo>
                    <a:pt x="1137" y="1929"/>
                  </a:moveTo>
                  <a:cubicBezTo>
                    <a:pt x="1139" y="1948"/>
                    <a:pt x="1136" y="1967"/>
                    <a:pt x="1127" y="1977"/>
                  </a:cubicBezTo>
                  <a:cubicBezTo>
                    <a:pt x="1117" y="1988"/>
                    <a:pt x="1098" y="1990"/>
                    <a:pt x="1083" y="1990"/>
                  </a:cubicBezTo>
                  <a:cubicBezTo>
                    <a:pt x="935" y="1990"/>
                    <a:pt x="935" y="1990"/>
                    <a:pt x="935" y="1990"/>
                  </a:cubicBezTo>
                  <a:cubicBezTo>
                    <a:pt x="890" y="1990"/>
                    <a:pt x="852" y="2025"/>
                    <a:pt x="847" y="2070"/>
                  </a:cubicBezTo>
                  <a:cubicBezTo>
                    <a:pt x="793" y="2624"/>
                    <a:pt x="793" y="2624"/>
                    <a:pt x="793" y="2624"/>
                  </a:cubicBezTo>
                  <a:cubicBezTo>
                    <a:pt x="790" y="2664"/>
                    <a:pt x="756" y="2695"/>
                    <a:pt x="715" y="2695"/>
                  </a:cubicBezTo>
                  <a:cubicBezTo>
                    <a:pt x="606" y="2695"/>
                    <a:pt x="606" y="2695"/>
                    <a:pt x="606" y="2695"/>
                  </a:cubicBezTo>
                  <a:cubicBezTo>
                    <a:pt x="565" y="2695"/>
                    <a:pt x="531" y="2664"/>
                    <a:pt x="528" y="2620"/>
                  </a:cubicBezTo>
                  <a:cubicBezTo>
                    <a:pt x="474" y="2070"/>
                    <a:pt x="474" y="2070"/>
                    <a:pt x="474" y="2070"/>
                  </a:cubicBezTo>
                  <a:cubicBezTo>
                    <a:pt x="470" y="2025"/>
                    <a:pt x="432" y="1990"/>
                    <a:pt x="386" y="1990"/>
                  </a:cubicBezTo>
                  <a:cubicBezTo>
                    <a:pt x="238" y="1990"/>
                    <a:pt x="238" y="1990"/>
                    <a:pt x="238" y="1990"/>
                  </a:cubicBezTo>
                  <a:cubicBezTo>
                    <a:pt x="223" y="1990"/>
                    <a:pt x="204" y="1988"/>
                    <a:pt x="194" y="1977"/>
                  </a:cubicBezTo>
                  <a:cubicBezTo>
                    <a:pt x="186" y="1967"/>
                    <a:pt x="182" y="1948"/>
                    <a:pt x="185" y="1929"/>
                  </a:cubicBezTo>
                  <a:cubicBezTo>
                    <a:pt x="360" y="777"/>
                    <a:pt x="360" y="777"/>
                    <a:pt x="360" y="777"/>
                  </a:cubicBezTo>
                  <a:cubicBezTo>
                    <a:pt x="375" y="675"/>
                    <a:pt x="475" y="597"/>
                    <a:pt x="594" y="597"/>
                  </a:cubicBezTo>
                  <a:cubicBezTo>
                    <a:pt x="728" y="597"/>
                    <a:pt x="728" y="597"/>
                    <a:pt x="728" y="597"/>
                  </a:cubicBezTo>
                  <a:cubicBezTo>
                    <a:pt x="846" y="597"/>
                    <a:pt x="947" y="675"/>
                    <a:pt x="961" y="778"/>
                  </a:cubicBezTo>
                  <a:lnTo>
                    <a:pt x="1137" y="1929"/>
                  </a:lnTo>
                  <a:close/>
                  <a:moveTo>
                    <a:pt x="1311" y="1903"/>
                  </a:moveTo>
                  <a:cubicBezTo>
                    <a:pt x="1136" y="752"/>
                    <a:pt x="1136" y="752"/>
                    <a:pt x="1136" y="752"/>
                  </a:cubicBezTo>
                  <a:cubicBezTo>
                    <a:pt x="1109" y="563"/>
                    <a:pt x="934" y="421"/>
                    <a:pt x="728" y="421"/>
                  </a:cubicBezTo>
                  <a:cubicBezTo>
                    <a:pt x="594" y="421"/>
                    <a:pt x="594" y="421"/>
                    <a:pt x="594" y="421"/>
                  </a:cubicBezTo>
                  <a:cubicBezTo>
                    <a:pt x="387" y="421"/>
                    <a:pt x="212" y="563"/>
                    <a:pt x="185" y="751"/>
                  </a:cubicBezTo>
                  <a:cubicBezTo>
                    <a:pt x="10" y="1904"/>
                    <a:pt x="10" y="1904"/>
                    <a:pt x="10" y="1904"/>
                  </a:cubicBezTo>
                  <a:cubicBezTo>
                    <a:pt x="0" y="1974"/>
                    <a:pt x="18" y="2043"/>
                    <a:pt x="61" y="2092"/>
                  </a:cubicBezTo>
                  <a:cubicBezTo>
                    <a:pt x="90" y="2126"/>
                    <a:pt x="145" y="2167"/>
                    <a:pt x="238" y="2167"/>
                  </a:cubicBezTo>
                  <a:cubicBezTo>
                    <a:pt x="306" y="2167"/>
                    <a:pt x="306" y="2167"/>
                    <a:pt x="306" y="2167"/>
                  </a:cubicBezTo>
                  <a:cubicBezTo>
                    <a:pt x="352" y="2634"/>
                    <a:pt x="352" y="2634"/>
                    <a:pt x="352" y="2634"/>
                  </a:cubicBezTo>
                  <a:cubicBezTo>
                    <a:pt x="360" y="2767"/>
                    <a:pt x="472" y="2872"/>
                    <a:pt x="606" y="2872"/>
                  </a:cubicBezTo>
                  <a:cubicBezTo>
                    <a:pt x="715" y="2872"/>
                    <a:pt x="715" y="2872"/>
                    <a:pt x="715" y="2872"/>
                  </a:cubicBezTo>
                  <a:cubicBezTo>
                    <a:pt x="850" y="2872"/>
                    <a:pt x="961" y="2767"/>
                    <a:pt x="969" y="2638"/>
                  </a:cubicBezTo>
                  <a:cubicBezTo>
                    <a:pt x="1015" y="2167"/>
                    <a:pt x="1015" y="2167"/>
                    <a:pt x="1015" y="2167"/>
                  </a:cubicBezTo>
                  <a:cubicBezTo>
                    <a:pt x="1083" y="2167"/>
                    <a:pt x="1083" y="2167"/>
                    <a:pt x="1083" y="2167"/>
                  </a:cubicBezTo>
                  <a:cubicBezTo>
                    <a:pt x="1176" y="2167"/>
                    <a:pt x="1231" y="2126"/>
                    <a:pt x="1261" y="2092"/>
                  </a:cubicBezTo>
                  <a:cubicBezTo>
                    <a:pt x="1303" y="2043"/>
                    <a:pt x="1322" y="1974"/>
                    <a:pt x="1311" y="1903"/>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61" name="Rectangle: Rounded Corners 227">
              <a:extLst>
                <a:ext uri="{FF2B5EF4-FFF2-40B4-BE49-F238E27FC236}">
                  <a16:creationId xmlns:a16="http://schemas.microsoft.com/office/drawing/2014/main" id="{579AF05E-C70A-4532-9982-65F863882885}"/>
                </a:ext>
              </a:extLst>
            </p:cNvPr>
            <p:cNvSpPr/>
            <p:nvPr/>
          </p:nvSpPr>
          <p:spPr>
            <a:xfrm>
              <a:off x="11437143" y="2793206"/>
              <a:ext cx="104655" cy="140035"/>
            </a:xfrm>
            <a:custGeom>
              <a:avLst/>
              <a:gdLst>
                <a:gd name="connsiteX0" fmla="*/ 0 w 109538"/>
                <a:gd name="connsiteY0" fmla="*/ 39291 h 78581"/>
                <a:gd name="connsiteX1" fmla="*/ 39291 w 109538"/>
                <a:gd name="connsiteY1" fmla="*/ 0 h 78581"/>
                <a:gd name="connsiteX2" fmla="*/ 70248 w 109538"/>
                <a:gd name="connsiteY2" fmla="*/ 0 h 78581"/>
                <a:gd name="connsiteX3" fmla="*/ 109539 w 109538"/>
                <a:gd name="connsiteY3" fmla="*/ 39291 h 78581"/>
                <a:gd name="connsiteX4" fmla="*/ 109538 w 109538"/>
                <a:gd name="connsiteY4" fmla="*/ 39291 h 78581"/>
                <a:gd name="connsiteX5" fmla="*/ 70247 w 109538"/>
                <a:gd name="connsiteY5" fmla="*/ 78582 h 78581"/>
                <a:gd name="connsiteX6" fmla="*/ 39291 w 109538"/>
                <a:gd name="connsiteY6" fmla="*/ 78581 h 78581"/>
                <a:gd name="connsiteX7" fmla="*/ 0 w 109538"/>
                <a:gd name="connsiteY7" fmla="*/ 39290 h 78581"/>
                <a:gd name="connsiteX8" fmla="*/ 0 w 109538"/>
                <a:gd name="connsiteY8" fmla="*/ 39291 h 78581"/>
                <a:gd name="connsiteX0" fmla="*/ 70248 w 161688"/>
                <a:gd name="connsiteY0" fmla="*/ 0 h 91440"/>
                <a:gd name="connsiteX1" fmla="*/ 109539 w 161688"/>
                <a:gd name="connsiteY1" fmla="*/ 39291 h 91440"/>
                <a:gd name="connsiteX2" fmla="*/ 109538 w 161688"/>
                <a:gd name="connsiteY2" fmla="*/ 39291 h 91440"/>
                <a:gd name="connsiteX3" fmla="*/ 70247 w 161688"/>
                <a:gd name="connsiteY3" fmla="*/ 78582 h 91440"/>
                <a:gd name="connsiteX4" fmla="*/ 39291 w 161688"/>
                <a:gd name="connsiteY4" fmla="*/ 78581 h 91440"/>
                <a:gd name="connsiteX5" fmla="*/ 0 w 161688"/>
                <a:gd name="connsiteY5" fmla="*/ 39290 h 91440"/>
                <a:gd name="connsiteX6" fmla="*/ 0 w 161688"/>
                <a:gd name="connsiteY6" fmla="*/ 39291 h 91440"/>
                <a:gd name="connsiteX7" fmla="*/ 39291 w 161688"/>
                <a:gd name="connsiteY7" fmla="*/ 0 h 91440"/>
                <a:gd name="connsiteX8" fmla="*/ 161688 w 161688"/>
                <a:gd name="connsiteY8" fmla="*/ 91440 h 91440"/>
                <a:gd name="connsiteX0" fmla="*/ 70248 w 109539"/>
                <a:gd name="connsiteY0" fmla="*/ 0 h 78582"/>
                <a:gd name="connsiteX1" fmla="*/ 109539 w 109539"/>
                <a:gd name="connsiteY1" fmla="*/ 39291 h 78582"/>
                <a:gd name="connsiteX2" fmla="*/ 109538 w 109539"/>
                <a:gd name="connsiteY2" fmla="*/ 39291 h 78582"/>
                <a:gd name="connsiteX3" fmla="*/ 70247 w 109539"/>
                <a:gd name="connsiteY3" fmla="*/ 78582 h 78582"/>
                <a:gd name="connsiteX4" fmla="*/ 39291 w 109539"/>
                <a:gd name="connsiteY4" fmla="*/ 78581 h 78582"/>
                <a:gd name="connsiteX5" fmla="*/ 0 w 109539"/>
                <a:gd name="connsiteY5" fmla="*/ 39290 h 78582"/>
                <a:gd name="connsiteX6" fmla="*/ 0 w 109539"/>
                <a:gd name="connsiteY6" fmla="*/ 39291 h 78582"/>
                <a:gd name="connsiteX7" fmla="*/ 39291 w 109539"/>
                <a:gd name="connsiteY7" fmla="*/ 0 h 78582"/>
                <a:gd name="connsiteX0" fmla="*/ 70248 w 109539"/>
                <a:gd name="connsiteY0" fmla="*/ 0 h 78582"/>
                <a:gd name="connsiteX1" fmla="*/ 109539 w 109539"/>
                <a:gd name="connsiteY1" fmla="*/ 39291 h 78582"/>
                <a:gd name="connsiteX2" fmla="*/ 109538 w 109539"/>
                <a:gd name="connsiteY2" fmla="*/ 39291 h 78582"/>
                <a:gd name="connsiteX3" fmla="*/ 70247 w 109539"/>
                <a:gd name="connsiteY3" fmla="*/ 78582 h 78582"/>
                <a:gd name="connsiteX4" fmla="*/ 39291 w 109539"/>
                <a:gd name="connsiteY4" fmla="*/ 78581 h 78582"/>
                <a:gd name="connsiteX5" fmla="*/ 0 w 109539"/>
                <a:gd name="connsiteY5" fmla="*/ 39290 h 78582"/>
                <a:gd name="connsiteX6" fmla="*/ 0 w 109539"/>
                <a:gd name="connsiteY6" fmla="*/ 39291 h 78582"/>
                <a:gd name="connsiteX0" fmla="*/ 109539 w 109539"/>
                <a:gd name="connsiteY0" fmla="*/ 1 h 39292"/>
                <a:gd name="connsiteX1" fmla="*/ 109538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0 w 109539"/>
                <a:gd name="connsiteY5" fmla="*/ 1 h 39292"/>
                <a:gd name="connsiteX0" fmla="*/ 109539 w 109539"/>
                <a:gd name="connsiteY0" fmla="*/ 1 h 39292"/>
                <a:gd name="connsiteX1" fmla="*/ 95251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0 w 109539"/>
                <a:gd name="connsiteY5" fmla="*/ 1 h 39292"/>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0 w 109539"/>
                <a:gd name="connsiteY5" fmla="*/ 1 h 39292"/>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7143 w 109539"/>
                <a:gd name="connsiteY5" fmla="*/ 1 h 39292"/>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5" fmla="*/ 23812 w 109539"/>
                <a:gd name="connsiteY5" fmla="*/ 2382 h 39292"/>
                <a:gd name="connsiteX0" fmla="*/ 109539 w 109539"/>
                <a:gd name="connsiteY0" fmla="*/ 11906 h 51197"/>
                <a:gd name="connsiteX1" fmla="*/ 102395 w 109539"/>
                <a:gd name="connsiteY1" fmla="*/ 11906 h 51197"/>
                <a:gd name="connsiteX2" fmla="*/ 70247 w 109539"/>
                <a:gd name="connsiteY2" fmla="*/ 51197 h 51197"/>
                <a:gd name="connsiteX3" fmla="*/ 39291 w 109539"/>
                <a:gd name="connsiteY3" fmla="*/ 51196 h 51197"/>
                <a:gd name="connsiteX4" fmla="*/ 0 w 109539"/>
                <a:gd name="connsiteY4" fmla="*/ 11905 h 51197"/>
                <a:gd name="connsiteX5" fmla="*/ 4762 w 109539"/>
                <a:gd name="connsiteY5" fmla="*/ 0 h 51197"/>
                <a:gd name="connsiteX0" fmla="*/ 109539 w 109539"/>
                <a:gd name="connsiteY0" fmla="*/ 1 h 39292"/>
                <a:gd name="connsiteX1" fmla="*/ 102395 w 109539"/>
                <a:gd name="connsiteY1" fmla="*/ 1 h 39292"/>
                <a:gd name="connsiteX2" fmla="*/ 70247 w 109539"/>
                <a:gd name="connsiteY2" fmla="*/ 39292 h 39292"/>
                <a:gd name="connsiteX3" fmla="*/ 39291 w 109539"/>
                <a:gd name="connsiteY3" fmla="*/ 39291 h 39292"/>
                <a:gd name="connsiteX4" fmla="*/ 0 w 109539"/>
                <a:gd name="connsiteY4" fmla="*/ 0 h 39292"/>
                <a:gd name="connsiteX0" fmla="*/ 104776 w 104776"/>
                <a:gd name="connsiteY0" fmla="*/ 1 h 39292"/>
                <a:gd name="connsiteX1" fmla="*/ 97632 w 104776"/>
                <a:gd name="connsiteY1" fmla="*/ 1 h 39292"/>
                <a:gd name="connsiteX2" fmla="*/ 65484 w 104776"/>
                <a:gd name="connsiteY2" fmla="*/ 39292 h 39292"/>
                <a:gd name="connsiteX3" fmla="*/ 34528 w 104776"/>
                <a:gd name="connsiteY3" fmla="*/ 39291 h 39292"/>
                <a:gd name="connsiteX4" fmla="*/ 0 w 104776"/>
                <a:gd name="connsiteY4" fmla="*/ 0 h 39292"/>
                <a:gd name="connsiteX0" fmla="*/ 104776 w 147638"/>
                <a:gd name="connsiteY0" fmla="*/ 1 h 39292"/>
                <a:gd name="connsiteX1" fmla="*/ 147638 w 147638"/>
                <a:gd name="connsiteY1" fmla="*/ 2382 h 39292"/>
                <a:gd name="connsiteX2" fmla="*/ 65484 w 147638"/>
                <a:gd name="connsiteY2" fmla="*/ 39292 h 39292"/>
                <a:gd name="connsiteX3" fmla="*/ 34528 w 147638"/>
                <a:gd name="connsiteY3" fmla="*/ 39291 h 39292"/>
                <a:gd name="connsiteX4" fmla="*/ 0 w 147638"/>
                <a:gd name="connsiteY4" fmla="*/ 0 h 39292"/>
                <a:gd name="connsiteX0" fmla="*/ 147638 w 147638"/>
                <a:gd name="connsiteY0" fmla="*/ 2382 h 39292"/>
                <a:gd name="connsiteX1" fmla="*/ 65484 w 147638"/>
                <a:gd name="connsiteY1" fmla="*/ 39292 h 39292"/>
                <a:gd name="connsiteX2" fmla="*/ 34528 w 147638"/>
                <a:gd name="connsiteY2" fmla="*/ 39291 h 39292"/>
                <a:gd name="connsiteX3" fmla="*/ 0 w 147638"/>
                <a:gd name="connsiteY3" fmla="*/ 0 h 39292"/>
                <a:gd name="connsiteX0" fmla="*/ 88107 w 88107"/>
                <a:gd name="connsiteY0" fmla="*/ 0 h 60723"/>
                <a:gd name="connsiteX1" fmla="*/ 65484 w 88107"/>
                <a:gd name="connsiteY1" fmla="*/ 60723 h 60723"/>
                <a:gd name="connsiteX2" fmla="*/ 34528 w 88107"/>
                <a:gd name="connsiteY2" fmla="*/ 60722 h 60723"/>
                <a:gd name="connsiteX3" fmla="*/ 0 w 88107"/>
                <a:gd name="connsiteY3" fmla="*/ 21431 h 60723"/>
                <a:gd name="connsiteX0" fmla="*/ 88107 w 88107"/>
                <a:gd name="connsiteY0" fmla="*/ 0 h 39292"/>
                <a:gd name="connsiteX1" fmla="*/ 65484 w 88107"/>
                <a:gd name="connsiteY1" fmla="*/ 39292 h 39292"/>
                <a:gd name="connsiteX2" fmla="*/ 34528 w 88107"/>
                <a:gd name="connsiteY2" fmla="*/ 39291 h 39292"/>
                <a:gd name="connsiteX3" fmla="*/ 0 w 88107"/>
                <a:gd name="connsiteY3" fmla="*/ 0 h 39292"/>
                <a:gd name="connsiteX0" fmla="*/ 90488 w 90488"/>
                <a:gd name="connsiteY0" fmla="*/ 0 h 51198"/>
                <a:gd name="connsiteX1" fmla="*/ 65484 w 90488"/>
                <a:gd name="connsiteY1" fmla="*/ 51198 h 51198"/>
                <a:gd name="connsiteX2" fmla="*/ 34528 w 90488"/>
                <a:gd name="connsiteY2" fmla="*/ 51197 h 51198"/>
                <a:gd name="connsiteX3" fmla="*/ 0 w 90488"/>
                <a:gd name="connsiteY3" fmla="*/ 11906 h 51198"/>
                <a:gd name="connsiteX0" fmla="*/ 88107 w 88107"/>
                <a:gd name="connsiteY0" fmla="*/ 0 h 51198"/>
                <a:gd name="connsiteX1" fmla="*/ 65484 w 88107"/>
                <a:gd name="connsiteY1" fmla="*/ 51198 h 51198"/>
                <a:gd name="connsiteX2" fmla="*/ 34528 w 88107"/>
                <a:gd name="connsiteY2" fmla="*/ 51197 h 51198"/>
                <a:gd name="connsiteX3" fmla="*/ 0 w 88107"/>
                <a:gd name="connsiteY3" fmla="*/ 11906 h 51198"/>
                <a:gd name="connsiteX0" fmla="*/ 88107 w 88107"/>
                <a:gd name="connsiteY0" fmla="*/ 0 h 51197"/>
                <a:gd name="connsiteX1" fmla="*/ 63103 w 88107"/>
                <a:gd name="connsiteY1" fmla="*/ 48817 h 51197"/>
                <a:gd name="connsiteX2" fmla="*/ 34528 w 88107"/>
                <a:gd name="connsiteY2" fmla="*/ 51197 h 51197"/>
                <a:gd name="connsiteX3" fmla="*/ 0 w 88107"/>
                <a:gd name="connsiteY3" fmla="*/ 11906 h 51197"/>
                <a:gd name="connsiteX0" fmla="*/ 88107 w 88107"/>
                <a:gd name="connsiteY0" fmla="*/ 2382 h 39291"/>
                <a:gd name="connsiteX1" fmla="*/ 63103 w 88107"/>
                <a:gd name="connsiteY1" fmla="*/ 36911 h 39291"/>
                <a:gd name="connsiteX2" fmla="*/ 34528 w 88107"/>
                <a:gd name="connsiteY2" fmla="*/ 39291 h 39291"/>
                <a:gd name="connsiteX3" fmla="*/ 0 w 88107"/>
                <a:gd name="connsiteY3" fmla="*/ 0 h 39291"/>
                <a:gd name="connsiteX0" fmla="*/ 88107 w 88107"/>
                <a:gd name="connsiteY0" fmla="*/ 0 h 44053"/>
                <a:gd name="connsiteX1" fmla="*/ 63103 w 88107"/>
                <a:gd name="connsiteY1" fmla="*/ 41673 h 44053"/>
                <a:gd name="connsiteX2" fmla="*/ 34528 w 88107"/>
                <a:gd name="connsiteY2" fmla="*/ 44053 h 44053"/>
                <a:gd name="connsiteX3" fmla="*/ 0 w 88107"/>
                <a:gd name="connsiteY3" fmla="*/ 4762 h 44053"/>
                <a:gd name="connsiteX0" fmla="*/ 88107 w 88107"/>
                <a:gd name="connsiteY0" fmla="*/ 0 h 44053"/>
                <a:gd name="connsiteX1" fmla="*/ 63103 w 88107"/>
                <a:gd name="connsiteY1" fmla="*/ 41673 h 44053"/>
                <a:gd name="connsiteX2" fmla="*/ 34528 w 88107"/>
                <a:gd name="connsiteY2" fmla="*/ 44053 h 44053"/>
                <a:gd name="connsiteX3" fmla="*/ 0 w 88107"/>
                <a:gd name="connsiteY3" fmla="*/ 4762 h 44053"/>
              </a:gdLst>
              <a:ahLst/>
              <a:cxnLst>
                <a:cxn ang="0">
                  <a:pos x="connsiteX0" y="connsiteY0"/>
                </a:cxn>
                <a:cxn ang="0">
                  <a:pos x="connsiteX1" y="connsiteY1"/>
                </a:cxn>
                <a:cxn ang="0">
                  <a:pos x="connsiteX2" y="connsiteY2"/>
                </a:cxn>
                <a:cxn ang="0">
                  <a:pos x="connsiteX3" y="connsiteY3"/>
                </a:cxn>
              </a:cxnLst>
              <a:rect l="l" t="t" r="r" b="b"/>
              <a:pathLst>
                <a:path w="88107" h="44053">
                  <a:moveTo>
                    <a:pt x="88107" y="0"/>
                  </a:moveTo>
                  <a:cubicBezTo>
                    <a:pt x="85725" y="19318"/>
                    <a:pt x="84803" y="41673"/>
                    <a:pt x="63103" y="41673"/>
                  </a:cubicBezTo>
                  <a:lnTo>
                    <a:pt x="34528" y="44053"/>
                  </a:lnTo>
                  <a:cubicBezTo>
                    <a:pt x="12828" y="44053"/>
                    <a:pt x="0" y="26462"/>
                    <a:pt x="0" y="4762"/>
                  </a:cubicBezTo>
                </a:path>
              </a:pathLst>
            </a:custGeom>
            <a:noFill/>
            <a:ln w="38100">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65" name="Freeform 31">
            <a:extLst>
              <a:ext uri="{FF2B5EF4-FFF2-40B4-BE49-F238E27FC236}">
                <a16:creationId xmlns:a16="http://schemas.microsoft.com/office/drawing/2014/main" id="{C0152D08-98F9-42C5-967D-FB59AA4FAA57}"/>
              </a:ext>
            </a:extLst>
          </p:cNvPr>
          <p:cNvSpPr>
            <a:spLocks noEditPoints="1"/>
          </p:cNvSpPr>
          <p:nvPr/>
        </p:nvSpPr>
        <p:spPr bwMode="auto">
          <a:xfrm flipH="1" flipV="1">
            <a:off x="2760678" y="2310602"/>
            <a:ext cx="128588" cy="140036"/>
          </a:xfrm>
          <a:custGeom>
            <a:avLst/>
            <a:gdLst>
              <a:gd name="T0" fmla="*/ 481 w 657"/>
              <a:gd name="T1" fmla="*/ 328 h 657"/>
              <a:gd name="T2" fmla="*/ 329 w 657"/>
              <a:gd name="T3" fmla="*/ 480 h 657"/>
              <a:gd name="T4" fmla="*/ 177 w 657"/>
              <a:gd name="T5" fmla="*/ 328 h 657"/>
              <a:gd name="T6" fmla="*/ 329 w 657"/>
              <a:gd name="T7" fmla="*/ 176 h 657"/>
              <a:gd name="T8" fmla="*/ 481 w 657"/>
              <a:gd name="T9" fmla="*/ 328 h 657"/>
              <a:gd name="T10" fmla="*/ 657 w 657"/>
              <a:gd name="T11" fmla="*/ 328 h 657"/>
              <a:gd name="T12" fmla="*/ 329 w 657"/>
              <a:gd name="T13" fmla="*/ 0 h 657"/>
              <a:gd name="T14" fmla="*/ 0 w 657"/>
              <a:gd name="T15" fmla="*/ 328 h 657"/>
              <a:gd name="T16" fmla="*/ 329 w 657"/>
              <a:gd name="T17" fmla="*/ 657 h 657"/>
              <a:gd name="T18" fmla="*/ 657 w 657"/>
              <a:gd name="T19" fmla="*/ 328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657">
                <a:moveTo>
                  <a:pt x="481" y="328"/>
                </a:moveTo>
                <a:cubicBezTo>
                  <a:pt x="481" y="412"/>
                  <a:pt x="413" y="480"/>
                  <a:pt x="329" y="480"/>
                </a:cubicBezTo>
                <a:cubicBezTo>
                  <a:pt x="245" y="480"/>
                  <a:pt x="177" y="412"/>
                  <a:pt x="177" y="328"/>
                </a:cubicBezTo>
                <a:cubicBezTo>
                  <a:pt x="177" y="244"/>
                  <a:pt x="245" y="176"/>
                  <a:pt x="329" y="176"/>
                </a:cubicBezTo>
                <a:cubicBezTo>
                  <a:pt x="413" y="176"/>
                  <a:pt x="481" y="244"/>
                  <a:pt x="481" y="328"/>
                </a:cubicBezTo>
                <a:moveTo>
                  <a:pt x="657" y="328"/>
                </a:moveTo>
                <a:cubicBezTo>
                  <a:pt x="657" y="147"/>
                  <a:pt x="510" y="0"/>
                  <a:pt x="329" y="0"/>
                </a:cubicBezTo>
                <a:cubicBezTo>
                  <a:pt x="148" y="0"/>
                  <a:pt x="0" y="147"/>
                  <a:pt x="0" y="328"/>
                </a:cubicBezTo>
                <a:cubicBezTo>
                  <a:pt x="0" y="509"/>
                  <a:pt x="148" y="657"/>
                  <a:pt x="329" y="657"/>
                </a:cubicBezTo>
                <a:cubicBezTo>
                  <a:pt x="510" y="657"/>
                  <a:pt x="657" y="509"/>
                  <a:pt x="657" y="328"/>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63" name="Group 62">
            <a:extLst>
              <a:ext uri="{FF2B5EF4-FFF2-40B4-BE49-F238E27FC236}">
                <a16:creationId xmlns:a16="http://schemas.microsoft.com/office/drawing/2014/main" id="{6057C9D6-1DD5-4141-9D3C-9B5F0CD61137}"/>
              </a:ext>
            </a:extLst>
          </p:cNvPr>
          <p:cNvGrpSpPr/>
          <p:nvPr/>
        </p:nvGrpSpPr>
        <p:grpSpPr>
          <a:xfrm>
            <a:off x="1" y="0"/>
            <a:ext cx="108858" cy="6858000"/>
            <a:chOff x="1610023" y="1"/>
            <a:chExt cx="269227" cy="6629223"/>
          </a:xfrm>
        </p:grpSpPr>
        <p:sp>
          <p:nvSpPr>
            <p:cNvPr id="66" name="Rectangle: Rounded Corners 2">
              <a:extLst>
                <a:ext uri="{FF2B5EF4-FFF2-40B4-BE49-F238E27FC236}">
                  <a16:creationId xmlns:a16="http://schemas.microsoft.com/office/drawing/2014/main" id="{9E64536F-4D51-754D-9AB5-77C2E801F000}"/>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7" name="Rectangle: Rounded Corners 8">
              <a:extLst>
                <a:ext uri="{FF2B5EF4-FFF2-40B4-BE49-F238E27FC236}">
                  <a16:creationId xmlns:a16="http://schemas.microsoft.com/office/drawing/2014/main" id="{8745F55D-BDA3-C347-B84A-1F398763A244}"/>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8" name="Rectangle: Rounded Corners 9">
              <a:extLst>
                <a:ext uri="{FF2B5EF4-FFF2-40B4-BE49-F238E27FC236}">
                  <a16:creationId xmlns:a16="http://schemas.microsoft.com/office/drawing/2014/main" id="{155A9AFE-6021-8045-B084-34DA5D4BF803}"/>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9" name="Rectangle: Rounded Corners 10">
              <a:extLst>
                <a:ext uri="{FF2B5EF4-FFF2-40B4-BE49-F238E27FC236}">
                  <a16:creationId xmlns:a16="http://schemas.microsoft.com/office/drawing/2014/main" id="{5971A973-84C5-C748-AD38-4264B3C301C3}"/>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70" name="Rectangle: Rounded Corners 11">
              <a:extLst>
                <a:ext uri="{FF2B5EF4-FFF2-40B4-BE49-F238E27FC236}">
                  <a16:creationId xmlns:a16="http://schemas.microsoft.com/office/drawing/2014/main" id="{A56BD069-2510-044A-9AA9-5A6D518BD126}"/>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71" name="Rectangle: Rounded Corners 12">
              <a:extLst>
                <a:ext uri="{FF2B5EF4-FFF2-40B4-BE49-F238E27FC236}">
                  <a16:creationId xmlns:a16="http://schemas.microsoft.com/office/drawing/2014/main" id="{590722D4-2EC3-BD46-AA1E-E8981DFA7343}"/>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custDataLst>
      <p:tags r:id="rId1"/>
    </p:custDataLst>
    <p:extLst>
      <p:ext uri="{BB962C8B-B14F-4D97-AF65-F5344CB8AC3E}">
        <p14:creationId xmlns:p14="http://schemas.microsoft.com/office/powerpoint/2010/main" val="2161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66D25BD3-6F00-4F99-8F82-B39E8F5C2919}"/>
              </a:ext>
            </a:extLst>
          </p:cNvPr>
          <p:cNvSpPr txBox="1"/>
          <p:nvPr/>
        </p:nvSpPr>
        <p:spPr>
          <a:xfrm>
            <a:off x="146925" y="3928061"/>
            <a:ext cx="1085263" cy="9665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1219140" rtl="0" eaLnBrk="1" fontAlgn="auto" latinLnBrk="0" hangingPunct="1">
              <a:lnSpc>
                <a:spcPct val="100000"/>
              </a:lnSpc>
              <a:spcBef>
                <a:spcPts val="0"/>
              </a:spcBef>
              <a:spcAft>
                <a:spcPts val="0"/>
              </a:spcAft>
              <a:buClrTx/>
              <a:buSzTx/>
              <a:buFontTx/>
              <a:buNone/>
              <a:tabLst/>
              <a:defRPr/>
            </a:pPr>
            <a:r>
              <a:rPr lang="en-GB" sz="2200" b="1" kern="0" dirty="0">
                <a:solidFill>
                  <a:srgbClr val="372D87"/>
                </a:solidFill>
                <a:latin typeface="Arial"/>
              </a:rPr>
              <a:t>63</a:t>
            </a:r>
            <a:r>
              <a:rPr kumimoji="0" lang="en-GB" sz="2200" b="1" i="0" u="none" strike="noStrike" kern="0" cap="none" spc="0" normalizeH="0" baseline="0" noProof="0" dirty="0">
                <a:ln>
                  <a:noFill/>
                </a:ln>
                <a:solidFill>
                  <a:srgbClr val="372D87"/>
                </a:solidFill>
                <a:effectLst/>
                <a:uLnTx/>
                <a:uFillTx/>
                <a:latin typeface="Arial"/>
                <a:ea typeface="+mn-ea"/>
                <a:cs typeface="+mn-cs"/>
              </a:rPr>
              <a:t>%</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15254"/>
                </a:solidFill>
                <a:effectLst/>
                <a:uLnTx/>
                <a:uFillTx/>
                <a:latin typeface="Arial"/>
                <a:ea typeface="+mn-ea"/>
                <a:cs typeface="+mn-cs"/>
              </a:rPr>
              <a:t>Internet access*</a:t>
            </a:r>
          </a:p>
        </p:txBody>
      </p:sp>
      <p:pic>
        <p:nvPicPr>
          <p:cNvPr id="19" name="Picture 6" descr="http://www.your-film.com/wp-content/uploads/2014/07/Sky-adsmart1.jpg">
            <a:extLst>
              <a:ext uri="{FF2B5EF4-FFF2-40B4-BE49-F238E27FC236}">
                <a16:creationId xmlns:a16="http://schemas.microsoft.com/office/drawing/2014/main" id="{D0C28ABD-203E-4515-91D4-FBA227A84395}"/>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20160" b="21010"/>
          <a:stretch/>
        </p:blipFill>
        <p:spPr bwMode="auto">
          <a:xfrm>
            <a:off x="10844130" y="4446695"/>
            <a:ext cx="700815" cy="22338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img1.wikia.nocookie.net/__cb20141003084319/logopedia/images/4/4b/Amazon_Fire_TV.png">
            <a:extLst>
              <a:ext uri="{FF2B5EF4-FFF2-40B4-BE49-F238E27FC236}">
                <a16:creationId xmlns:a16="http://schemas.microsoft.com/office/drawing/2014/main" id="{A8737A5C-D468-422B-B856-0CFF7D3488B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9106" y="4429905"/>
            <a:ext cx="638323" cy="1423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http://www.thefootyblog.net/wp-content/uploads/2013/08/BT_SPORT_LOGO.jpg">
            <a:extLst>
              <a:ext uri="{FF2B5EF4-FFF2-40B4-BE49-F238E27FC236}">
                <a16:creationId xmlns:a16="http://schemas.microsoft.com/office/drawing/2014/main" id="{30357DAD-C572-4739-9282-9584E6732FA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3296" y="4736032"/>
            <a:ext cx="646574" cy="13901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6931801A-CCE3-4931-96C9-B140C78A3FA1}"/>
              </a:ext>
            </a:extLst>
          </p:cNvPr>
          <p:cNvGrpSpPr/>
          <p:nvPr/>
        </p:nvGrpSpPr>
        <p:grpSpPr>
          <a:xfrm>
            <a:off x="5273654" y="4440348"/>
            <a:ext cx="2259927" cy="792917"/>
            <a:chOff x="9126976" y="2271542"/>
            <a:chExt cx="2259927" cy="769115"/>
          </a:xfrm>
        </p:grpSpPr>
        <p:pic>
          <p:nvPicPr>
            <p:cNvPr id="25" name="Picture 12" descr="http://www.changeipadwallpaper.com/wp-content/uploads/1024iPad/Apple/Apple%20logo%20text.jpg">
              <a:extLst>
                <a:ext uri="{FF2B5EF4-FFF2-40B4-BE49-F238E27FC236}">
                  <a16:creationId xmlns:a16="http://schemas.microsoft.com/office/drawing/2014/main" id="{9C018653-25E7-4E1D-8BE3-BBA4772E047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623" t="39467" r="11470" b="37332"/>
            <a:stretch/>
          </p:blipFill>
          <p:spPr bwMode="auto">
            <a:xfrm>
              <a:off x="9126976" y="2271542"/>
              <a:ext cx="502678" cy="18196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helpforum.sky.com/t5/image/serverpage/image-id/2458i1EF50CF6C1B069B2/image-size/original?v=mpbl-1&amp;px=-1">
              <a:hlinkClick r:id="rId8"/>
              <a:extLst>
                <a:ext uri="{FF2B5EF4-FFF2-40B4-BE49-F238E27FC236}">
                  <a16:creationId xmlns:a16="http://schemas.microsoft.com/office/drawing/2014/main" id="{9B82D142-7595-4836-8D38-561221156AEC}"/>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10539" b="13692"/>
            <a:stretch/>
          </p:blipFill>
          <p:spPr bwMode="auto">
            <a:xfrm>
              <a:off x="10884225" y="2813944"/>
              <a:ext cx="502678" cy="226713"/>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4" descr="Image result for iphone">
            <a:extLst>
              <a:ext uri="{FF2B5EF4-FFF2-40B4-BE49-F238E27FC236}">
                <a16:creationId xmlns:a16="http://schemas.microsoft.com/office/drawing/2014/main" id="{7C518165-2781-4F9E-BEC5-A60BED89270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825183" y="4493143"/>
            <a:ext cx="371934" cy="334266"/>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FC656237-436A-4E62-9E98-67C4F0D54A83}"/>
              </a:ext>
            </a:extLst>
          </p:cNvPr>
          <p:cNvSpPr/>
          <p:nvPr/>
        </p:nvSpPr>
        <p:spPr>
          <a:xfrm rot="16200000">
            <a:off x="-854895" y="2661925"/>
            <a:ext cx="2465306"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prstClr val="black"/>
                </a:solidFill>
                <a:latin typeface="+mn-lt"/>
                <a:ea typeface="+mn-ea"/>
                <a:cs typeface="+mn-cs"/>
              </a:defRPr>
            </a:pPr>
            <a:r>
              <a:rPr kumimoji="0" lang="en-GB" sz="1200" b="1" i="0" u="none" strike="noStrike" kern="1200" cap="none" spc="0" normalizeH="0" baseline="0" noProof="0" dirty="0">
                <a:ln>
                  <a:noFill/>
                </a:ln>
                <a:solidFill>
                  <a:prstClr val="black"/>
                </a:solidFill>
                <a:effectLst/>
                <a:uLnTx/>
                <a:uFillTx/>
                <a:latin typeface="Arial"/>
                <a:ea typeface="+mn-ea"/>
                <a:cs typeface="+mn-cs"/>
              </a:rPr>
              <a:t>MINS OF TV VIEWED ON A TV SET PER DAY</a:t>
            </a:r>
          </a:p>
        </p:txBody>
      </p:sp>
      <p:pic>
        <p:nvPicPr>
          <p:cNvPr id="77" name="Picture 76">
            <a:extLst>
              <a:ext uri="{FF2B5EF4-FFF2-40B4-BE49-F238E27FC236}">
                <a16:creationId xmlns:a16="http://schemas.microsoft.com/office/drawing/2014/main" id="{B9C9B503-80A6-459E-8A73-91EF8B55EC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40731" y="4698590"/>
            <a:ext cx="749254" cy="165835"/>
          </a:xfrm>
          <a:prstGeom prst="rect">
            <a:avLst/>
          </a:prstGeom>
        </p:spPr>
      </p:pic>
      <p:pic>
        <p:nvPicPr>
          <p:cNvPr id="78" name="Picture 77">
            <a:extLst>
              <a:ext uri="{FF2B5EF4-FFF2-40B4-BE49-F238E27FC236}">
                <a16:creationId xmlns:a16="http://schemas.microsoft.com/office/drawing/2014/main" id="{16F13147-FA24-4079-87F5-CA68F69D8091}"/>
              </a:ext>
            </a:extLst>
          </p:cNvPr>
          <p:cNvPicPr>
            <a:picLocks noChangeAspect="1"/>
          </p:cNvPicPr>
          <p:nvPr/>
        </p:nvPicPr>
        <p:blipFill rotWithShape="1">
          <a:blip r:embed="rId12">
            <a:extLst>
              <a:ext uri="{28A0092B-C50C-407E-A947-70E740481C1C}">
                <a14:useLocalDpi xmlns:a14="http://schemas.microsoft.com/office/drawing/2010/main" val="0"/>
              </a:ext>
            </a:extLst>
          </a:blip>
          <a:srcRect b="10640"/>
          <a:stretch/>
        </p:blipFill>
        <p:spPr>
          <a:xfrm>
            <a:off x="9250996" y="4445350"/>
            <a:ext cx="614613" cy="506325"/>
          </a:xfrm>
          <a:prstGeom prst="rect">
            <a:avLst/>
          </a:prstGeom>
        </p:spPr>
      </p:pic>
      <p:pic>
        <p:nvPicPr>
          <p:cNvPr id="4" name="Picture 2" descr="Image result for facebook watch">
            <a:extLst>
              <a:ext uri="{FF2B5EF4-FFF2-40B4-BE49-F238E27FC236}">
                <a16:creationId xmlns:a16="http://schemas.microsoft.com/office/drawing/2014/main" id="{13FED7A8-CB6C-4A23-B274-2459681FAD8B}"/>
              </a:ext>
            </a:extLst>
          </p:cNvPr>
          <p:cNvPicPr>
            <a:picLocks noChangeAspect="1" noChangeArrowheads="1"/>
          </p:cNvPicPr>
          <p:nvPr/>
        </p:nvPicPr>
        <p:blipFill>
          <a:blip r:embed="rId13">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10844130" y="4743685"/>
            <a:ext cx="684182" cy="36869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6" descr="http://icons.iconarchive.com/icons/uiconstock/socialmedia/512/Apple-App-Store-icon.png">
            <a:extLst>
              <a:ext uri="{FF2B5EF4-FFF2-40B4-BE49-F238E27FC236}">
                <a16:creationId xmlns:a16="http://schemas.microsoft.com/office/drawing/2014/main" id="{E096C28C-BA02-4312-A777-89444CECA9C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48590" y="4436693"/>
            <a:ext cx="342091" cy="3420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7CD51D0-14B6-45AC-90E2-ECCDC5943A3E}"/>
              </a:ext>
            </a:extLst>
          </p:cNvPr>
          <p:cNvPicPr>
            <a:picLocks noChangeAspect="1"/>
          </p:cNvPicPr>
          <p:nvPr/>
        </p:nvPicPr>
        <p:blipFill>
          <a:blip r:embed="rId15"/>
          <a:stretch>
            <a:fillRect/>
          </a:stretch>
        </p:blipFill>
        <p:spPr>
          <a:xfrm>
            <a:off x="4485880" y="4862182"/>
            <a:ext cx="304801" cy="304801"/>
          </a:xfrm>
          <a:prstGeom prst="rect">
            <a:avLst/>
          </a:prstGeom>
        </p:spPr>
      </p:pic>
      <p:pic>
        <p:nvPicPr>
          <p:cNvPr id="20" name="Picture 19">
            <a:extLst>
              <a:ext uri="{FF2B5EF4-FFF2-40B4-BE49-F238E27FC236}">
                <a16:creationId xmlns:a16="http://schemas.microsoft.com/office/drawing/2014/main" id="{D73F2EF8-0A5C-419A-A23A-B45ECF08F7F8}"/>
              </a:ext>
            </a:extLst>
          </p:cNvPr>
          <p:cNvPicPr>
            <a:picLocks noChangeAspect="1"/>
          </p:cNvPicPr>
          <p:nvPr/>
        </p:nvPicPr>
        <p:blipFill>
          <a:blip r:embed="rId16"/>
          <a:stretch>
            <a:fillRect/>
          </a:stretch>
        </p:blipFill>
        <p:spPr>
          <a:xfrm>
            <a:off x="6857163" y="4360386"/>
            <a:ext cx="644104" cy="360698"/>
          </a:xfrm>
          <a:prstGeom prst="rect">
            <a:avLst/>
          </a:prstGeom>
        </p:spPr>
      </p:pic>
      <p:pic>
        <p:nvPicPr>
          <p:cNvPr id="27" name="Picture 26">
            <a:extLst>
              <a:ext uri="{FF2B5EF4-FFF2-40B4-BE49-F238E27FC236}">
                <a16:creationId xmlns:a16="http://schemas.microsoft.com/office/drawing/2014/main" id="{D220C1F0-C4F6-4A78-8BFF-7CDA54708069}"/>
              </a:ext>
            </a:extLst>
          </p:cNvPr>
          <p:cNvPicPr>
            <a:picLocks noChangeAspect="1"/>
          </p:cNvPicPr>
          <p:nvPr/>
        </p:nvPicPr>
        <p:blipFill rotWithShape="1">
          <a:blip r:embed="rId17"/>
          <a:srcRect l="1629" t="26935" r="1807" b="25717"/>
          <a:stretch/>
        </p:blipFill>
        <p:spPr>
          <a:xfrm>
            <a:off x="5211402" y="4756578"/>
            <a:ext cx="564930" cy="276999"/>
          </a:xfrm>
          <a:prstGeom prst="rect">
            <a:avLst/>
          </a:prstGeom>
        </p:spPr>
      </p:pic>
      <p:pic>
        <p:nvPicPr>
          <p:cNvPr id="28" name="Picture 27">
            <a:extLst>
              <a:ext uri="{FF2B5EF4-FFF2-40B4-BE49-F238E27FC236}">
                <a16:creationId xmlns:a16="http://schemas.microsoft.com/office/drawing/2014/main" id="{888ACB22-FEB7-42AD-A5EA-98FF5D45D01C}"/>
              </a:ext>
            </a:extLst>
          </p:cNvPr>
          <p:cNvPicPr>
            <a:picLocks noChangeAspect="1"/>
          </p:cNvPicPr>
          <p:nvPr/>
        </p:nvPicPr>
        <p:blipFill>
          <a:blip r:embed="rId18"/>
          <a:stretch>
            <a:fillRect/>
          </a:stretch>
        </p:blipFill>
        <p:spPr>
          <a:xfrm>
            <a:off x="4430110" y="5204959"/>
            <a:ext cx="379049" cy="379049"/>
          </a:xfrm>
          <a:prstGeom prst="rect">
            <a:avLst/>
          </a:prstGeom>
        </p:spPr>
      </p:pic>
      <p:sp>
        <p:nvSpPr>
          <p:cNvPr id="54" name="Title 6">
            <a:extLst>
              <a:ext uri="{FF2B5EF4-FFF2-40B4-BE49-F238E27FC236}">
                <a16:creationId xmlns:a16="http://schemas.microsoft.com/office/drawing/2014/main" id="{943A23EA-18B2-4716-A91C-B990766626C5}"/>
              </a:ext>
            </a:extLst>
          </p:cNvPr>
          <p:cNvSpPr>
            <a:spLocks noGrp="1"/>
          </p:cNvSpPr>
          <p:nvPr>
            <p:ph type="title"/>
          </p:nvPr>
        </p:nvSpPr>
        <p:spPr>
          <a:xfrm>
            <a:off x="838200" y="160337"/>
            <a:ext cx="9578280" cy="1325563"/>
          </a:xfrm>
        </p:spPr>
        <p:txBody>
          <a:bodyPr/>
          <a:lstStyle/>
          <a:p>
            <a:r>
              <a:rPr lang="en-IE" dirty="0">
                <a:solidFill>
                  <a:schemeClr val="accent1"/>
                </a:solidFill>
              </a:rPr>
              <a:t>In a decade of disruption, viewing to TV on a TV Set remains very strong</a:t>
            </a:r>
            <a:endParaRPr lang="en-IE" dirty="0"/>
          </a:p>
        </p:txBody>
      </p:sp>
      <p:sp>
        <p:nvSpPr>
          <p:cNvPr id="34" name="Footer Placeholder 5">
            <a:extLst>
              <a:ext uri="{FF2B5EF4-FFF2-40B4-BE49-F238E27FC236}">
                <a16:creationId xmlns:a16="http://schemas.microsoft.com/office/drawing/2014/main" id="{4DEDF255-DCF6-42E6-9BF6-360997C12B65}"/>
              </a:ext>
            </a:extLst>
          </p:cNvPr>
          <p:cNvSpPr>
            <a:spLocks noGrp="1"/>
          </p:cNvSpPr>
          <p:nvPr>
            <p:ph type="ftr" sz="quarter" idx="11"/>
          </p:nvPr>
        </p:nvSpPr>
        <p:spPr>
          <a:xfrm>
            <a:off x="2638638" y="6356350"/>
            <a:ext cx="6914724" cy="365125"/>
          </a:xfrm>
        </p:spPr>
        <p:txBody>
          <a:bodyPr/>
          <a:lstStyle/>
          <a:p>
            <a:r>
              <a:rPr lang="en-GB" dirty="0"/>
              <a:t>Source: CSO. Nielsen Adults. TV set viewing within 7 days of broadcast</a:t>
            </a:r>
          </a:p>
        </p:txBody>
      </p:sp>
      <p:pic>
        <p:nvPicPr>
          <p:cNvPr id="2" name="Picture 1">
            <a:extLst>
              <a:ext uri="{FF2B5EF4-FFF2-40B4-BE49-F238E27FC236}">
                <a16:creationId xmlns:a16="http://schemas.microsoft.com/office/drawing/2014/main" id="{04BC410F-2647-4862-A1BE-3B7D06A4CF9A}"/>
              </a:ext>
            </a:extLst>
          </p:cNvPr>
          <p:cNvPicPr>
            <a:picLocks noChangeAspect="1"/>
          </p:cNvPicPr>
          <p:nvPr/>
        </p:nvPicPr>
        <p:blipFill>
          <a:blip r:embed="rId19"/>
          <a:stretch>
            <a:fillRect/>
          </a:stretch>
        </p:blipFill>
        <p:spPr>
          <a:xfrm>
            <a:off x="8479157" y="4391809"/>
            <a:ext cx="537333" cy="322773"/>
          </a:xfrm>
          <a:prstGeom prst="rect">
            <a:avLst/>
          </a:prstGeom>
        </p:spPr>
      </p:pic>
      <p:pic>
        <p:nvPicPr>
          <p:cNvPr id="7" name="Picture 6">
            <a:extLst>
              <a:ext uri="{FF2B5EF4-FFF2-40B4-BE49-F238E27FC236}">
                <a16:creationId xmlns:a16="http://schemas.microsoft.com/office/drawing/2014/main" id="{A58ACA7B-B48A-42DC-97FC-15502CA5D1DB}"/>
              </a:ext>
            </a:extLst>
          </p:cNvPr>
          <p:cNvPicPr>
            <a:picLocks noChangeAspect="1"/>
          </p:cNvPicPr>
          <p:nvPr/>
        </p:nvPicPr>
        <p:blipFill>
          <a:blip r:embed="rId20"/>
          <a:stretch>
            <a:fillRect/>
          </a:stretch>
        </p:blipFill>
        <p:spPr>
          <a:xfrm>
            <a:off x="10100115" y="4446695"/>
            <a:ext cx="563104" cy="403735"/>
          </a:xfrm>
          <a:prstGeom prst="rect">
            <a:avLst/>
          </a:prstGeom>
        </p:spPr>
      </p:pic>
      <p:pic>
        <p:nvPicPr>
          <p:cNvPr id="6" name="Picture 5">
            <a:extLst>
              <a:ext uri="{FF2B5EF4-FFF2-40B4-BE49-F238E27FC236}">
                <a16:creationId xmlns:a16="http://schemas.microsoft.com/office/drawing/2014/main" id="{B54C2328-14E0-41F2-ABA7-2577209602B4}"/>
              </a:ext>
            </a:extLst>
          </p:cNvPr>
          <p:cNvPicPr>
            <a:picLocks noChangeAspect="1"/>
          </p:cNvPicPr>
          <p:nvPr/>
        </p:nvPicPr>
        <p:blipFill>
          <a:blip r:embed="rId21"/>
          <a:stretch>
            <a:fillRect/>
          </a:stretch>
        </p:blipFill>
        <p:spPr>
          <a:xfrm>
            <a:off x="5853509" y="4453306"/>
            <a:ext cx="824244" cy="171882"/>
          </a:xfrm>
          <a:prstGeom prst="rect">
            <a:avLst/>
          </a:prstGeom>
        </p:spPr>
      </p:pic>
      <p:pic>
        <p:nvPicPr>
          <p:cNvPr id="8" name="Picture 7">
            <a:extLst>
              <a:ext uri="{FF2B5EF4-FFF2-40B4-BE49-F238E27FC236}">
                <a16:creationId xmlns:a16="http://schemas.microsoft.com/office/drawing/2014/main" id="{FA30681F-8912-4A6E-B3DE-0C83532B51DB}"/>
              </a:ext>
            </a:extLst>
          </p:cNvPr>
          <p:cNvPicPr>
            <a:picLocks noChangeAspect="1"/>
          </p:cNvPicPr>
          <p:nvPr/>
        </p:nvPicPr>
        <p:blipFill>
          <a:blip r:embed="rId22"/>
          <a:stretch>
            <a:fillRect/>
          </a:stretch>
        </p:blipFill>
        <p:spPr>
          <a:xfrm>
            <a:off x="1000429" y="4360386"/>
            <a:ext cx="769250" cy="430780"/>
          </a:xfrm>
          <a:prstGeom prst="rect">
            <a:avLst/>
          </a:prstGeom>
        </p:spPr>
      </p:pic>
      <p:pic>
        <p:nvPicPr>
          <p:cNvPr id="12" name="Picture 11">
            <a:extLst>
              <a:ext uri="{FF2B5EF4-FFF2-40B4-BE49-F238E27FC236}">
                <a16:creationId xmlns:a16="http://schemas.microsoft.com/office/drawing/2014/main" id="{3AE04BF2-00EB-47AC-A89B-E270B4732ABD}"/>
              </a:ext>
            </a:extLst>
          </p:cNvPr>
          <p:cNvPicPr>
            <a:picLocks noChangeAspect="1"/>
          </p:cNvPicPr>
          <p:nvPr/>
        </p:nvPicPr>
        <p:blipFill>
          <a:blip r:embed="rId23"/>
          <a:stretch>
            <a:fillRect/>
          </a:stretch>
        </p:blipFill>
        <p:spPr>
          <a:xfrm>
            <a:off x="1999236" y="4378080"/>
            <a:ext cx="350233" cy="350233"/>
          </a:xfrm>
          <a:prstGeom prst="rect">
            <a:avLst/>
          </a:prstGeom>
        </p:spPr>
      </p:pic>
      <p:pic>
        <p:nvPicPr>
          <p:cNvPr id="13" name="Picture 12">
            <a:extLst>
              <a:ext uri="{FF2B5EF4-FFF2-40B4-BE49-F238E27FC236}">
                <a16:creationId xmlns:a16="http://schemas.microsoft.com/office/drawing/2014/main" id="{0462E14A-2B62-49FE-813B-7B5F93356094}"/>
              </a:ext>
            </a:extLst>
          </p:cNvPr>
          <p:cNvPicPr>
            <a:picLocks noChangeAspect="1"/>
          </p:cNvPicPr>
          <p:nvPr/>
        </p:nvPicPr>
        <p:blipFill>
          <a:blip r:embed="rId24"/>
          <a:stretch>
            <a:fillRect/>
          </a:stretch>
        </p:blipFill>
        <p:spPr>
          <a:xfrm>
            <a:off x="1900102" y="4754697"/>
            <a:ext cx="462617" cy="247131"/>
          </a:xfrm>
          <a:prstGeom prst="rect">
            <a:avLst/>
          </a:prstGeom>
        </p:spPr>
      </p:pic>
      <p:graphicFrame>
        <p:nvGraphicFramePr>
          <p:cNvPr id="31" name="Chart 30">
            <a:extLst>
              <a:ext uri="{FF2B5EF4-FFF2-40B4-BE49-F238E27FC236}">
                <a16:creationId xmlns:a16="http://schemas.microsoft.com/office/drawing/2014/main" id="{D86586E4-D62F-014A-B68D-494AC0BC28C8}"/>
              </a:ext>
            </a:extLst>
          </p:cNvPr>
          <p:cNvGraphicFramePr>
            <a:graphicFrameLocks/>
          </p:cNvGraphicFramePr>
          <p:nvPr>
            <p:extLst/>
          </p:nvPr>
        </p:nvGraphicFramePr>
        <p:xfrm>
          <a:off x="727612" y="1521157"/>
          <a:ext cx="10817333" cy="2743200"/>
        </p:xfrm>
        <a:graphic>
          <a:graphicData uri="http://schemas.openxmlformats.org/drawingml/2006/chart">
            <c:chart xmlns:c="http://schemas.openxmlformats.org/drawingml/2006/chart" xmlns:r="http://schemas.openxmlformats.org/officeDocument/2006/relationships" r:id="rId25"/>
          </a:graphicData>
        </a:graphic>
      </p:graphicFrame>
      <p:sp>
        <p:nvSpPr>
          <p:cNvPr id="37" name="TextBox 1">
            <a:extLst>
              <a:ext uri="{FF2B5EF4-FFF2-40B4-BE49-F238E27FC236}">
                <a16:creationId xmlns:a16="http://schemas.microsoft.com/office/drawing/2014/main" id="{4182F17D-F685-A14A-B89C-42B7DA77B1C3}"/>
              </a:ext>
            </a:extLst>
          </p:cNvPr>
          <p:cNvSpPr txBox="1"/>
          <p:nvPr/>
        </p:nvSpPr>
        <p:spPr>
          <a:xfrm>
            <a:off x="11220693" y="3731943"/>
            <a:ext cx="1085263" cy="9665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2200" b="1" i="0" u="none" strike="noStrike" kern="0" cap="none" spc="0" normalizeH="0" baseline="0" noProof="0" dirty="0">
                <a:ln>
                  <a:noFill/>
                </a:ln>
                <a:solidFill>
                  <a:srgbClr val="372D87"/>
                </a:solidFill>
                <a:effectLst/>
                <a:uLnTx/>
                <a:uFillTx/>
                <a:latin typeface="Arial"/>
                <a:ea typeface="+mn-ea"/>
                <a:cs typeface="+mn-cs"/>
              </a:rPr>
              <a:t>89%</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15254"/>
                </a:solidFill>
                <a:effectLst/>
                <a:uLnTx/>
                <a:uFillTx/>
                <a:latin typeface="Arial"/>
                <a:ea typeface="+mn-ea"/>
                <a:cs typeface="+mn-cs"/>
              </a:rPr>
              <a:t>Internet access*</a:t>
            </a:r>
          </a:p>
        </p:txBody>
      </p:sp>
      <p:grpSp>
        <p:nvGrpSpPr>
          <p:cNvPr id="29" name="Group 28">
            <a:extLst>
              <a:ext uri="{FF2B5EF4-FFF2-40B4-BE49-F238E27FC236}">
                <a16:creationId xmlns:a16="http://schemas.microsoft.com/office/drawing/2014/main" id="{6E85BD17-686C-3542-8B0D-6006356CEBE1}"/>
              </a:ext>
            </a:extLst>
          </p:cNvPr>
          <p:cNvGrpSpPr/>
          <p:nvPr/>
        </p:nvGrpSpPr>
        <p:grpSpPr>
          <a:xfrm>
            <a:off x="1" y="0"/>
            <a:ext cx="108858" cy="6858000"/>
            <a:chOff x="1610023" y="1"/>
            <a:chExt cx="269227" cy="6629223"/>
          </a:xfrm>
        </p:grpSpPr>
        <p:sp>
          <p:nvSpPr>
            <p:cNvPr id="30" name="Rectangle: Rounded Corners 2">
              <a:extLst>
                <a:ext uri="{FF2B5EF4-FFF2-40B4-BE49-F238E27FC236}">
                  <a16:creationId xmlns:a16="http://schemas.microsoft.com/office/drawing/2014/main" id="{F6CBC7D2-F2D2-4C4E-B5CD-66C5C18B1BFF}"/>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2" name="Rectangle: Rounded Corners 8">
              <a:extLst>
                <a:ext uri="{FF2B5EF4-FFF2-40B4-BE49-F238E27FC236}">
                  <a16:creationId xmlns:a16="http://schemas.microsoft.com/office/drawing/2014/main" id="{731F381F-4F35-3040-8B98-2F6D11545112}"/>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3" name="Rectangle: Rounded Corners 9">
              <a:extLst>
                <a:ext uri="{FF2B5EF4-FFF2-40B4-BE49-F238E27FC236}">
                  <a16:creationId xmlns:a16="http://schemas.microsoft.com/office/drawing/2014/main" id="{85167AF7-EC85-6C4D-9B50-99D84C733752}"/>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6" name="Rectangle: Rounded Corners 10">
              <a:extLst>
                <a:ext uri="{FF2B5EF4-FFF2-40B4-BE49-F238E27FC236}">
                  <a16:creationId xmlns:a16="http://schemas.microsoft.com/office/drawing/2014/main" id="{FD3C18C4-4CC5-3A43-BF46-3D42375E4F0E}"/>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8" name="Rectangle: Rounded Corners 11">
              <a:extLst>
                <a:ext uri="{FF2B5EF4-FFF2-40B4-BE49-F238E27FC236}">
                  <a16:creationId xmlns:a16="http://schemas.microsoft.com/office/drawing/2014/main" id="{229EB0F1-09F9-8F48-A07F-23F150AFBBF0}"/>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9" name="Rectangle: Rounded Corners 12">
              <a:extLst>
                <a:ext uri="{FF2B5EF4-FFF2-40B4-BE49-F238E27FC236}">
                  <a16:creationId xmlns:a16="http://schemas.microsoft.com/office/drawing/2014/main" id="{B9D4D3E7-0AD3-2A41-ADD8-557480417E6E}"/>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custDataLst>
      <p:tags r:id="rId1"/>
    </p:custDataLst>
    <p:extLst>
      <p:ext uri="{BB962C8B-B14F-4D97-AF65-F5344CB8AC3E}">
        <p14:creationId xmlns:p14="http://schemas.microsoft.com/office/powerpoint/2010/main" val="3136374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66D25BD3-6F00-4F99-8F82-B39E8F5C2919}"/>
              </a:ext>
            </a:extLst>
          </p:cNvPr>
          <p:cNvSpPr txBox="1"/>
          <p:nvPr/>
        </p:nvSpPr>
        <p:spPr>
          <a:xfrm>
            <a:off x="11327273" y="3979491"/>
            <a:ext cx="1085263" cy="9665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2200" b="1" i="0" u="none" strike="noStrike" kern="0" cap="none" spc="0" normalizeH="0" baseline="0" noProof="0" dirty="0">
                <a:ln>
                  <a:noFill/>
                </a:ln>
                <a:solidFill>
                  <a:srgbClr val="372D87"/>
                </a:solidFill>
                <a:effectLst/>
                <a:uLnTx/>
                <a:uFillTx/>
                <a:latin typeface="Arial"/>
                <a:ea typeface="+mn-ea"/>
                <a:cs typeface="+mn-cs"/>
              </a:rPr>
              <a:t>89%</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15254"/>
                </a:solidFill>
                <a:effectLst/>
                <a:uLnTx/>
                <a:uFillTx/>
                <a:latin typeface="Arial"/>
                <a:ea typeface="+mn-ea"/>
                <a:cs typeface="+mn-cs"/>
              </a:rPr>
              <a:t>Internet access*</a:t>
            </a:r>
          </a:p>
        </p:txBody>
      </p:sp>
      <p:pic>
        <p:nvPicPr>
          <p:cNvPr id="19" name="Picture 6" descr="http://www.your-film.com/wp-content/uploads/2014/07/Sky-adsmart1.jpg">
            <a:extLst>
              <a:ext uri="{FF2B5EF4-FFF2-40B4-BE49-F238E27FC236}">
                <a16:creationId xmlns:a16="http://schemas.microsoft.com/office/drawing/2014/main" id="{D0C28ABD-203E-4515-91D4-FBA227A84395}"/>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20160" b="21010"/>
          <a:stretch/>
        </p:blipFill>
        <p:spPr bwMode="auto">
          <a:xfrm>
            <a:off x="10844130" y="4446695"/>
            <a:ext cx="700815" cy="22338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img1.wikia.nocookie.net/__cb20141003084319/logopedia/images/4/4b/Amazon_Fire_TV.png">
            <a:extLst>
              <a:ext uri="{FF2B5EF4-FFF2-40B4-BE49-F238E27FC236}">
                <a16:creationId xmlns:a16="http://schemas.microsoft.com/office/drawing/2014/main" id="{A8737A5C-D468-422B-B856-0CFF7D3488B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9106" y="4429905"/>
            <a:ext cx="638323" cy="1423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http://www.thefootyblog.net/wp-content/uploads/2013/08/BT_SPORT_LOGO.jpg">
            <a:extLst>
              <a:ext uri="{FF2B5EF4-FFF2-40B4-BE49-F238E27FC236}">
                <a16:creationId xmlns:a16="http://schemas.microsoft.com/office/drawing/2014/main" id="{30357DAD-C572-4739-9282-9584E6732FA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3296" y="4736032"/>
            <a:ext cx="646574" cy="13901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6931801A-CCE3-4931-96C9-B140C78A3FA1}"/>
              </a:ext>
            </a:extLst>
          </p:cNvPr>
          <p:cNvGrpSpPr/>
          <p:nvPr/>
        </p:nvGrpSpPr>
        <p:grpSpPr>
          <a:xfrm>
            <a:off x="5273654" y="4440348"/>
            <a:ext cx="2259927" cy="792917"/>
            <a:chOff x="9126976" y="2271542"/>
            <a:chExt cx="2259927" cy="769115"/>
          </a:xfrm>
        </p:grpSpPr>
        <p:pic>
          <p:nvPicPr>
            <p:cNvPr id="25" name="Picture 12" descr="http://www.changeipadwallpaper.com/wp-content/uploads/1024iPad/Apple/Apple%20logo%20text.jpg">
              <a:extLst>
                <a:ext uri="{FF2B5EF4-FFF2-40B4-BE49-F238E27FC236}">
                  <a16:creationId xmlns:a16="http://schemas.microsoft.com/office/drawing/2014/main" id="{9C018653-25E7-4E1D-8BE3-BBA4772E047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623" t="39467" r="11470" b="37332"/>
            <a:stretch/>
          </p:blipFill>
          <p:spPr bwMode="auto">
            <a:xfrm>
              <a:off x="9126976" y="2271542"/>
              <a:ext cx="502678" cy="18196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helpforum.sky.com/t5/image/serverpage/image-id/2458i1EF50CF6C1B069B2/image-size/original?v=mpbl-1&amp;px=-1">
              <a:hlinkClick r:id="rId8"/>
              <a:extLst>
                <a:ext uri="{FF2B5EF4-FFF2-40B4-BE49-F238E27FC236}">
                  <a16:creationId xmlns:a16="http://schemas.microsoft.com/office/drawing/2014/main" id="{9B82D142-7595-4836-8D38-561221156AEC}"/>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10539" b="13692"/>
            <a:stretch/>
          </p:blipFill>
          <p:spPr bwMode="auto">
            <a:xfrm>
              <a:off x="10884225" y="2813944"/>
              <a:ext cx="502678" cy="226713"/>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4" descr="Image result for iphone">
            <a:extLst>
              <a:ext uri="{FF2B5EF4-FFF2-40B4-BE49-F238E27FC236}">
                <a16:creationId xmlns:a16="http://schemas.microsoft.com/office/drawing/2014/main" id="{7C518165-2781-4F9E-BEC5-A60BED89270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825183" y="4493143"/>
            <a:ext cx="371934" cy="334266"/>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FC656237-436A-4E62-9E98-67C4F0D54A83}"/>
              </a:ext>
            </a:extLst>
          </p:cNvPr>
          <p:cNvSpPr/>
          <p:nvPr/>
        </p:nvSpPr>
        <p:spPr>
          <a:xfrm rot="16200000">
            <a:off x="-866077" y="2704831"/>
            <a:ext cx="2465306"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prstClr val="black"/>
                </a:solidFill>
                <a:latin typeface="+mn-lt"/>
                <a:ea typeface="+mn-ea"/>
                <a:cs typeface="+mn-cs"/>
              </a:defRPr>
            </a:pPr>
            <a:r>
              <a:rPr lang="en-GB" sz="1200" b="1" dirty="0">
                <a:solidFill>
                  <a:prstClr val="black"/>
                </a:solidFill>
                <a:latin typeface="Arial"/>
              </a:rPr>
              <a:t>MINS </a:t>
            </a:r>
            <a:r>
              <a:rPr kumimoji="0" lang="en-GB" sz="1200" b="1" i="0" u="none" strike="noStrike" kern="1200" cap="none" spc="0" normalizeH="0" baseline="0" noProof="0" dirty="0">
                <a:ln>
                  <a:noFill/>
                </a:ln>
                <a:solidFill>
                  <a:prstClr val="black"/>
                </a:solidFill>
                <a:effectLst/>
                <a:uLnTx/>
                <a:uFillTx/>
                <a:latin typeface="Arial"/>
                <a:ea typeface="+mn-ea"/>
                <a:cs typeface="+mn-cs"/>
              </a:rPr>
              <a:t> OF BROADCASTER CONTENT VIEWED PER DAY</a:t>
            </a:r>
          </a:p>
        </p:txBody>
      </p:sp>
      <p:pic>
        <p:nvPicPr>
          <p:cNvPr id="77" name="Picture 76">
            <a:extLst>
              <a:ext uri="{FF2B5EF4-FFF2-40B4-BE49-F238E27FC236}">
                <a16:creationId xmlns:a16="http://schemas.microsoft.com/office/drawing/2014/main" id="{B9C9B503-80A6-459E-8A73-91EF8B55EC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40731" y="4698590"/>
            <a:ext cx="749254" cy="165835"/>
          </a:xfrm>
          <a:prstGeom prst="rect">
            <a:avLst/>
          </a:prstGeom>
        </p:spPr>
      </p:pic>
      <p:pic>
        <p:nvPicPr>
          <p:cNvPr id="78" name="Picture 77">
            <a:extLst>
              <a:ext uri="{FF2B5EF4-FFF2-40B4-BE49-F238E27FC236}">
                <a16:creationId xmlns:a16="http://schemas.microsoft.com/office/drawing/2014/main" id="{16F13147-FA24-4079-87F5-CA68F69D8091}"/>
              </a:ext>
            </a:extLst>
          </p:cNvPr>
          <p:cNvPicPr>
            <a:picLocks noChangeAspect="1"/>
          </p:cNvPicPr>
          <p:nvPr/>
        </p:nvPicPr>
        <p:blipFill rotWithShape="1">
          <a:blip r:embed="rId12">
            <a:extLst>
              <a:ext uri="{28A0092B-C50C-407E-A947-70E740481C1C}">
                <a14:useLocalDpi xmlns:a14="http://schemas.microsoft.com/office/drawing/2010/main" val="0"/>
              </a:ext>
            </a:extLst>
          </a:blip>
          <a:srcRect b="10640"/>
          <a:stretch/>
        </p:blipFill>
        <p:spPr>
          <a:xfrm>
            <a:off x="9250996" y="4445350"/>
            <a:ext cx="614613" cy="506325"/>
          </a:xfrm>
          <a:prstGeom prst="rect">
            <a:avLst/>
          </a:prstGeom>
        </p:spPr>
      </p:pic>
      <p:pic>
        <p:nvPicPr>
          <p:cNvPr id="4" name="Picture 2" descr="Image result for facebook watch">
            <a:extLst>
              <a:ext uri="{FF2B5EF4-FFF2-40B4-BE49-F238E27FC236}">
                <a16:creationId xmlns:a16="http://schemas.microsoft.com/office/drawing/2014/main" id="{13FED7A8-CB6C-4A23-B274-2459681FAD8B}"/>
              </a:ext>
            </a:extLst>
          </p:cNvPr>
          <p:cNvPicPr>
            <a:picLocks noChangeAspect="1" noChangeArrowheads="1"/>
          </p:cNvPicPr>
          <p:nvPr/>
        </p:nvPicPr>
        <p:blipFill>
          <a:blip r:embed="rId13">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10844130" y="4743685"/>
            <a:ext cx="684182" cy="36869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6" descr="http://icons.iconarchive.com/icons/uiconstock/socialmedia/512/Apple-App-Store-icon.png">
            <a:extLst>
              <a:ext uri="{FF2B5EF4-FFF2-40B4-BE49-F238E27FC236}">
                <a16:creationId xmlns:a16="http://schemas.microsoft.com/office/drawing/2014/main" id="{E096C28C-BA02-4312-A777-89444CECA9C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48590" y="4436693"/>
            <a:ext cx="342091" cy="3420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7CD51D0-14B6-45AC-90E2-ECCDC5943A3E}"/>
              </a:ext>
            </a:extLst>
          </p:cNvPr>
          <p:cNvPicPr>
            <a:picLocks noChangeAspect="1"/>
          </p:cNvPicPr>
          <p:nvPr/>
        </p:nvPicPr>
        <p:blipFill>
          <a:blip r:embed="rId15"/>
          <a:stretch>
            <a:fillRect/>
          </a:stretch>
        </p:blipFill>
        <p:spPr>
          <a:xfrm>
            <a:off x="4485880" y="4862182"/>
            <a:ext cx="304801" cy="304801"/>
          </a:xfrm>
          <a:prstGeom prst="rect">
            <a:avLst/>
          </a:prstGeom>
        </p:spPr>
      </p:pic>
      <p:pic>
        <p:nvPicPr>
          <p:cNvPr id="20" name="Picture 19">
            <a:extLst>
              <a:ext uri="{FF2B5EF4-FFF2-40B4-BE49-F238E27FC236}">
                <a16:creationId xmlns:a16="http://schemas.microsoft.com/office/drawing/2014/main" id="{D73F2EF8-0A5C-419A-A23A-B45ECF08F7F8}"/>
              </a:ext>
            </a:extLst>
          </p:cNvPr>
          <p:cNvPicPr>
            <a:picLocks noChangeAspect="1"/>
          </p:cNvPicPr>
          <p:nvPr/>
        </p:nvPicPr>
        <p:blipFill>
          <a:blip r:embed="rId16"/>
          <a:stretch>
            <a:fillRect/>
          </a:stretch>
        </p:blipFill>
        <p:spPr>
          <a:xfrm>
            <a:off x="6857163" y="4360386"/>
            <a:ext cx="644104" cy="360698"/>
          </a:xfrm>
          <a:prstGeom prst="rect">
            <a:avLst/>
          </a:prstGeom>
        </p:spPr>
      </p:pic>
      <p:pic>
        <p:nvPicPr>
          <p:cNvPr id="27" name="Picture 26">
            <a:extLst>
              <a:ext uri="{FF2B5EF4-FFF2-40B4-BE49-F238E27FC236}">
                <a16:creationId xmlns:a16="http://schemas.microsoft.com/office/drawing/2014/main" id="{D220C1F0-C4F6-4A78-8BFF-7CDA54708069}"/>
              </a:ext>
            </a:extLst>
          </p:cNvPr>
          <p:cNvPicPr>
            <a:picLocks noChangeAspect="1"/>
          </p:cNvPicPr>
          <p:nvPr/>
        </p:nvPicPr>
        <p:blipFill rotWithShape="1">
          <a:blip r:embed="rId17"/>
          <a:srcRect l="1629" t="26935" r="1807" b="25717"/>
          <a:stretch/>
        </p:blipFill>
        <p:spPr>
          <a:xfrm>
            <a:off x="5211402" y="4756578"/>
            <a:ext cx="564930" cy="276999"/>
          </a:xfrm>
          <a:prstGeom prst="rect">
            <a:avLst/>
          </a:prstGeom>
        </p:spPr>
      </p:pic>
      <p:pic>
        <p:nvPicPr>
          <p:cNvPr id="28" name="Picture 27">
            <a:extLst>
              <a:ext uri="{FF2B5EF4-FFF2-40B4-BE49-F238E27FC236}">
                <a16:creationId xmlns:a16="http://schemas.microsoft.com/office/drawing/2014/main" id="{888ACB22-FEB7-42AD-A5EA-98FF5D45D01C}"/>
              </a:ext>
            </a:extLst>
          </p:cNvPr>
          <p:cNvPicPr>
            <a:picLocks noChangeAspect="1"/>
          </p:cNvPicPr>
          <p:nvPr/>
        </p:nvPicPr>
        <p:blipFill>
          <a:blip r:embed="rId18"/>
          <a:stretch>
            <a:fillRect/>
          </a:stretch>
        </p:blipFill>
        <p:spPr>
          <a:xfrm>
            <a:off x="4430110" y="5204959"/>
            <a:ext cx="379049" cy="379049"/>
          </a:xfrm>
          <a:prstGeom prst="rect">
            <a:avLst/>
          </a:prstGeom>
        </p:spPr>
      </p:pic>
      <p:sp>
        <p:nvSpPr>
          <p:cNvPr id="54" name="Title 6">
            <a:extLst>
              <a:ext uri="{FF2B5EF4-FFF2-40B4-BE49-F238E27FC236}">
                <a16:creationId xmlns:a16="http://schemas.microsoft.com/office/drawing/2014/main" id="{943A23EA-18B2-4716-A91C-B990766626C5}"/>
              </a:ext>
            </a:extLst>
          </p:cNvPr>
          <p:cNvSpPr>
            <a:spLocks noGrp="1"/>
          </p:cNvSpPr>
          <p:nvPr>
            <p:ph type="title"/>
          </p:nvPr>
        </p:nvSpPr>
        <p:spPr>
          <a:xfrm>
            <a:off x="0" y="160337"/>
            <a:ext cx="10416480" cy="1325563"/>
          </a:xfrm>
        </p:spPr>
        <p:txBody>
          <a:bodyPr/>
          <a:lstStyle/>
          <a:p>
            <a:r>
              <a:rPr lang="en-IE" dirty="0">
                <a:solidFill>
                  <a:schemeClr val="accent1"/>
                </a:solidFill>
              </a:rPr>
              <a:t>And viewing to broadcaster generated content is impressively resilient</a:t>
            </a:r>
            <a:endParaRPr lang="en-IE" dirty="0"/>
          </a:p>
        </p:txBody>
      </p:sp>
      <p:sp>
        <p:nvSpPr>
          <p:cNvPr id="34" name="Footer Placeholder 5">
            <a:extLst>
              <a:ext uri="{FF2B5EF4-FFF2-40B4-BE49-F238E27FC236}">
                <a16:creationId xmlns:a16="http://schemas.microsoft.com/office/drawing/2014/main" id="{4DEDF255-DCF6-42E6-9BF6-360997C12B65}"/>
              </a:ext>
            </a:extLst>
          </p:cNvPr>
          <p:cNvSpPr>
            <a:spLocks noGrp="1"/>
          </p:cNvSpPr>
          <p:nvPr>
            <p:ph type="ftr" sz="quarter" idx="11"/>
          </p:nvPr>
        </p:nvSpPr>
        <p:spPr>
          <a:xfrm>
            <a:off x="2638638" y="6356350"/>
            <a:ext cx="6914724" cy="365125"/>
          </a:xfrm>
        </p:spPr>
        <p:txBody>
          <a:bodyPr/>
          <a:lstStyle/>
          <a:p>
            <a:r>
              <a:rPr lang="en-GB" dirty="0"/>
              <a:t>Source: CSO. Nielsen </a:t>
            </a:r>
            <a:r>
              <a:rPr lang="en-GB" dirty="0" err="1"/>
              <a:t>AdultsTV</a:t>
            </a:r>
            <a:r>
              <a:rPr lang="en-GB" dirty="0"/>
              <a:t> set viewing within 7 days of broadcast and AV Data Solution 2018</a:t>
            </a:r>
          </a:p>
        </p:txBody>
      </p:sp>
      <p:pic>
        <p:nvPicPr>
          <p:cNvPr id="2" name="Picture 1">
            <a:extLst>
              <a:ext uri="{FF2B5EF4-FFF2-40B4-BE49-F238E27FC236}">
                <a16:creationId xmlns:a16="http://schemas.microsoft.com/office/drawing/2014/main" id="{04BC410F-2647-4862-A1BE-3B7D06A4CF9A}"/>
              </a:ext>
            </a:extLst>
          </p:cNvPr>
          <p:cNvPicPr>
            <a:picLocks noChangeAspect="1"/>
          </p:cNvPicPr>
          <p:nvPr/>
        </p:nvPicPr>
        <p:blipFill>
          <a:blip r:embed="rId19"/>
          <a:stretch>
            <a:fillRect/>
          </a:stretch>
        </p:blipFill>
        <p:spPr>
          <a:xfrm>
            <a:off x="8479157" y="4391809"/>
            <a:ext cx="537333" cy="322773"/>
          </a:xfrm>
          <a:prstGeom prst="rect">
            <a:avLst/>
          </a:prstGeom>
        </p:spPr>
      </p:pic>
      <p:pic>
        <p:nvPicPr>
          <p:cNvPr id="7" name="Picture 6">
            <a:extLst>
              <a:ext uri="{FF2B5EF4-FFF2-40B4-BE49-F238E27FC236}">
                <a16:creationId xmlns:a16="http://schemas.microsoft.com/office/drawing/2014/main" id="{A58ACA7B-B48A-42DC-97FC-15502CA5D1DB}"/>
              </a:ext>
            </a:extLst>
          </p:cNvPr>
          <p:cNvPicPr>
            <a:picLocks noChangeAspect="1"/>
          </p:cNvPicPr>
          <p:nvPr/>
        </p:nvPicPr>
        <p:blipFill>
          <a:blip r:embed="rId20"/>
          <a:stretch>
            <a:fillRect/>
          </a:stretch>
        </p:blipFill>
        <p:spPr>
          <a:xfrm>
            <a:off x="10100115" y="4446695"/>
            <a:ext cx="563104" cy="403735"/>
          </a:xfrm>
          <a:prstGeom prst="rect">
            <a:avLst/>
          </a:prstGeom>
        </p:spPr>
      </p:pic>
      <p:pic>
        <p:nvPicPr>
          <p:cNvPr id="6" name="Picture 5">
            <a:extLst>
              <a:ext uri="{FF2B5EF4-FFF2-40B4-BE49-F238E27FC236}">
                <a16:creationId xmlns:a16="http://schemas.microsoft.com/office/drawing/2014/main" id="{B54C2328-14E0-41F2-ABA7-2577209602B4}"/>
              </a:ext>
            </a:extLst>
          </p:cNvPr>
          <p:cNvPicPr>
            <a:picLocks noChangeAspect="1"/>
          </p:cNvPicPr>
          <p:nvPr/>
        </p:nvPicPr>
        <p:blipFill>
          <a:blip r:embed="rId21"/>
          <a:stretch>
            <a:fillRect/>
          </a:stretch>
        </p:blipFill>
        <p:spPr>
          <a:xfrm>
            <a:off x="5853509" y="4453306"/>
            <a:ext cx="824244" cy="171882"/>
          </a:xfrm>
          <a:prstGeom prst="rect">
            <a:avLst/>
          </a:prstGeom>
        </p:spPr>
      </p:pic>
      <p:pic>
        <p:nvPicPr>
          <p:cNvPr id="8" name="Picture 7">
            <a:extLst>
              <a:ext uri="{FF2B5EF4-FFF2-40B4-BE49-F238E27FC236}">
                <a16:creationId xmlns:a16="http://schemas.microsoft.com/office/drawing/2014/main" id="{FA30681F-8912-4A6E-B3DE-0C83532B51DB}"/>
              </a:ext>
            </a:extLst>
          </p:cNvPr>
          <p:cNvPicPr>
            <a:picLocks noChangeAspect="1"/>
          </p:cNvPicPr>
          <p:nvPr/>
        </p:nvPicPr>
        <p:blipFill>
          <a:blip r:embed="rId22"/>
          <a:stretch>
            <a:fillRect/>
          </a:stretch>
        </p:blipFill>
        <p:spPr>
          <a:xfrm>
            <a:off x="1000429" y="4360386"/>
            <a:ext cx="769250" cy="430780"/>
          </a:xfrm>
          <a:prstGeom prst="rect">
            <a:avLst/>
          </a:prstGeom>
        </p:spPr>
      </p:pic>
      <p:pic>
        <p:nvPicPr>
          <p:cNvPr id="12" name="Picture 11">
            <a:extLst>
              <a:ext uri="{FF2B5EF4-FFF2-40B4-BE49-F238E27FC236}">
                <a16:creationId xmlns:a16="http://schemas.microsoft.com/office/drawing/2014/main" id="{3AE04BF2-00EB-47AC-A89B-E270B4732ABD}"/>
              </a:ext>
            </a:extLst>
          </p:cNvPr>
          <p:cNvPicPr>
            <a:picLocks noChangeAspect="1"/>
          </p:cNvPicPr>
          <p:nvPr/>
        </p:nvPicPr>
        <p:blipFill>
          <a:blip r:embed="rId23"/>
          <a:stretch>
            <a:fillRect/>
          </a:stretch>
        </p:blipFill>
        <p:spPr>
          <a:xfrm>
            <a:off x="1999236" y="4378080"/>
            <a:ext cx="350233" cy="350233"/>
          </a:xfrm>
          <a:prstGeom prst="rect">
            <a:avLst/>
          </a:prstGeom>
        </p:spPr>
      </p:pic>
      <p:pic>
        <p:nvPicPr>
          <p:cNvPr id="13" name="Picture 12">
            <a:extLst>
              <a:ext uri="{FF2B5EF4-FFF2-40B4-BE49-F238E27FC236}">
                <a16:creationId xmlns:a16="http://schemas.microsoft.com/office/drawing/2014/main" id="{0462E14A-2B62-49FE-813B-7B5F93356094}"/>
              </a:ext>
            </a:extLst>
          </p:cNvPr>
          <p:cNvPicPr>
            <a:picLocks noChangeAspect="1"/>
          </p:cNvPicPr>
          <p:nvPr/>
        </p:nvPicPr>
        <p:blipFill>
          <a:blip r:embed="rId24"/>
          <a:stretch>
            <a:fillRect/>
          </a:stretch>
        </p:blipFill>
        <p:spPr>
          <a:xfrm>
            <a:off x="1900102" y="4754697"/>
            <a:ext cx="462617" cy="247131"/>
          </a:xfrm>
          <a:prstGeom prst="rect">
            <a:avLst/>
          </a:prstGeom>
        </p:spPr>
      </p:pic>
      <p:graphicFrame>
        <p:nvGraphicFramePr>
          <p:cNvPr id="29" name="Chart 28">
            <a:extLst>
              <a:ext uri="{FF2B5EF4-FFF2-40B4-BE49-F238E27FC236}">
                <a16:creationId xmlns:a16="http://schemas.microsoft.com/office/drawing/2014/main" id="{7991CC4B-DBA2-644C-BB07-374D9BF644B7}"/>
              </a:ext>
            </a:extLst>
          </p:cNvPr>
          <p:cNvGraphicFramePr>
            <a:graphicFrameLocks/>
          </p:cNvGraphicFramePr>
          <p:nvPr>
            <p:extLst/>
          </p:nvPr>
        </p:nvGraphicFramePr>
        <p:xfrm>
          <a:off x="597408" y="1678545"/>
          <a:ext cx="11185635" cy="2743200"/>
        </p:xfrm>
        <a:graphic>
          <a:graphicData uri="http://schemas.openxmlformats.org/drawingml/2006/chart">
            <c:chart xmlns:c="http://schemas.openxmlformats.org/drawingml/2006/chart" xmlns:r="http://schemas.openxmlformats.org/officeDocument/2006/relationships" r:id="rId25"/>
          </a:graphicData>
        </a:graphic>
      </p:graphicFrame>
      <p:sp>
        <p:nvSpPr>
          <p:cNvPr id="31" name="TextBox 1">
            <a:extLst>
              <a:ext uri="{FF2B5EF4-FFF2-40B4-BE49-F238E27FC236}">
                <a16:creationId xmlns:a16="http://schemas.microsoft.com/office/drawing/2014/main" id="{960C1BF0-5BA4-3E47-877E-C4D193D08264}"/>
              </a:ext>
            </a:extLst>
          </p:cNvPr>
          <p:cNvSpPr txBox="1"/>
          <p:nvPr/>
        </p:nvSpPr>
        <p:spPr>
          <a:xfrm>
            <a:off x="146925" y="3928061"/>
            <a:ext cx="1085263" cy="9665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1219140" rtl="0" eaLnBrk="1" fontAlgn="auto" latinLnBrk="0" hangingPunct="1">
              <a:lnSpc>
                <a:spcPct val="100000"/>
              </a:lnSpc>
              <a:spcBef>
                <a:spcPts val="0"/>
              </a:spcBef>
              <a:spcAft>
                <a:spcPts val="0"/>
              </a:spcAft>
              <a:buClrTx/>
              <a:buSzTx/>
              <a:buFontTx/>
              <a:buNone/>
              <a:tabLst/>
              <a:defRPr/>
            </a:pPr>
            <a:r>
              <a:rPr lang="en-GB" sz="2200" b="1" kern="0" dirty="0">
                <a:solidFill>
                  <a:srgbClr val="372D87"/>
                </a:solidFill>
                <a:latin typeface="Arial"/>
              </a:rPr>
              <a:t>63</a:t>
            </a:r>
            <a:r>
              <a:rPr kumimoji="0" lang="en-GB" sz="2200" b="1" i="0" u="none" strike="noStrike" kern="0" cap="none" spc="0" normalizeH="0" baseline="0" noProof="0" dirty="0">
                <a:ln>
                  <a:noFill/>
                </a:ln>
                <a:solidFill>
                  <a:srgbClr val="372D87"/>
                </a:solidFill>
                <a:effectLst/>
                <a:uLnTx/>
                <a:uFillTx/>
                <a:latin typeface="Arial"/>
                <a:ea typeface="+mn-ea"/>
                <a:cs typeface="+mn-cs"/>
              </a:rPr>
              <a:t>%</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15254"/>
                </a:solidFill>
                <a:effectLst/>
                <a:uLnTx/>
                <a:uFillTx/>
                <a:latin typeface="Arial"/>
                <a:ea typeface="+mn-ea"/>
                <a:cs typeface="+mn-cs"/>
              </a:rPr>
              <a:t>Internet access*</a:t>
            </a:r>
          </a:p>
        </p:txBody>
      </p:sp>
      <p:grpSp>
        <p:nvGrpSpPr>
          <p:cNvPr id="30" name="Group 29">
            <a:extLst>
              <a:ext uri="{FF2B5EF4-FFF2-40B4-BE49-F238E27FC236}">
                <a16:creationId xmlns:a16="http://schemas.microsoft.com/office/drawing/2014/main" id="{AD83A063-A991-1F4B-9661-6BBE60DF1DFA}"/>
              </a:ext>
            </a:extLst>
          </p:cNvPr>
          <p:cNvGrpSpPr/>
          <p:nvPr/>
        </p:nvGrpSpPr>
        <p:grpSpPr>
          <a:xfrm>
            <a:off x="1" y="0"/>
            <a:ext cx="108858" cy="6858000"/>
            <a:chOff x="1610023" y="1"/>
            <a:chExt cx="269227" cy="6629223"/>
          </a:xfrm>
        </p:grpSpPr>
        <p:sp>
          <p:nvSpPr>
            <p:cNvPr id="32" name="Rectangle: Rounded Corners 2">
              <a:extLst>
                <a:ext uri="{FF2B5EF4-FFF2-40B4-BE49-F238E27FC236}">
                  <a16:creationId xmlns:a16="http://schemas.microsoft.com/office/drawing/2014/main" id="{B3FE2FAF-4ECF-614D-B9B1-95232828BB5F}"/>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3" name="Rectangle: Rounded Corners 8">
              <a:extLst>
                <a:ext uri="{FF2B5EF4-FFF2-40B4-BE49-F238E27FC236}">
                  <a16:creationId xmlns:a16="http://schemas.microsoft.com/office/drawing/2014/main" id="{C4B09DA5-4427-6440-8C43-D61877E519DA}"/>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6" name="Rectangle: Rounded Corners 9">
              <a:extLst>
                <a:ext uri="{FF2B5EF4-FFF2-40B4-BE49-F238E27FC236}">
                  <a16:creationId xmlns:a16="http://schemas.microsoft.com/office/drawing/2014/main" id="{FDA04089-D824-8D4A-8A54-D0D4894B8592}"/>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7" name="Rectangle: Rounded Corners 10">
              <a:extLst>
                <a:ext uri="{FF2B5EF4-FFF2-40B4-BE49-F238E27FC236}">
                  <a16:creationId xmlns:a16="http://schemas.microsoft.com/office/drawing/2014/main" id="{FEB6E5F8-1343-6340-B37F-C403C32F0069}"/>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8" name="Rectangle: Rounded Corners 11">
              <a:extLst>
                <a:ext uri="{FF2B5EF4-FFF2-40B4-BE49-F238E27FC236}">
                  <a16:creationId xmlns:a16="http://schemas.microsoft.com/office/drawing/2014/main" id="{CD487D8F-0B3D-0947-823F-145E0CCD887D}"/>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9" name="Rectangle: Rounded Corners 12">
              <a:extLst>
                <a:ext uri="{FF2B5EF4-FFF2-40B4-BE49-F238E27FC236}">
                  <a16:creationId xmlns:a16="http://schemas.microsoft.com/office/drawing/2014/main" id="{0A7DA361-C4A9-384F-93D8-D171A8225A3A}"/>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custDataLst>
      <p:tags r:id="rId1"/>
    </p:custDataLst>
    <p:extLst>
      <p:ext uri="{BB962C8B-B14F-4D97-AF65-F5344CB8AC3E}">
        <p14:creationId xmlns:p14="http://schemas.microsoft.com/office/powerpoint/2010/main" val="388949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57150" y="758440"/>
          <a:ext cx="4076700" cy="58118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nvPr>
        </p:nvGraphicFramePr>
        <p:xfrm>
          <a:off x="4162424" y="793748"/>
          <a:ext cx="4076700" cy="60642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p:cNvGraphicFramePr>
          <p:nvPr>
            <p:extLst/>
          </p:nvPr>
        </p:nvGraphicFramePr>
        <p:xfrm>
          <a:off x="8267698" y="793749"/>
          <a:ext cx="3924302" cy="5811838"/>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812800" y="3289300"/>
            <a:ext cx="2540000" cy="830997"/>
          </a:xfrm>
          <a:prstGeom prst="rect">
            <a:avLst/>
          </a:prstGeom>
          <a:noFill/>
        </p:spPr>
        <p:txBody>
          <a:bodyPr wrap="square" rtlCol="0">
            <a:spAutoFit/>
          </a:bodyPr>
          <a:lstStyle/>
          <a:p>
            <a:pPr algn="ctr"/>
            <a:r>
              <a:rPr lang="en-US" sz="2400" dirty="0"/>
              <a:t>2 </a:t>
            </a:r>
            <a:r>
              <a:rPr lang="en-US" sz="2400" dirty="0" err="1"/>
              <a:t>hr</a:t>
            </a:r>
            <a:r>
              <a:rPr lang="en-US" sz="2400" dirty="0"/>
              <a:t> 40 mins </a:t>
            </a:r>
          </a:p>
          <a:p>
            <a:pPr algn="ctr"/>
            <a:r>
              <a:rPr lang="en-US" sz="2400" dirty="0"/>
              <a:t>per day</a:t>
            </a:r>
          </a:p>
        </p:txBody>
      </p:sp>
      <p:sp>
        <p:nvSpPr>
          <p:cNvPr id="13" name="TextBox 12"/>
          <p:cNvSpPr txBox="1"/>
          <p:nvPr/>
        </p:nvSpPr>
        <p:spPr>
          <a:xfrm>
            <a:off x="0" y="0"/>
            <a:ext cx="12192000" cy="707886"/>
          </a:xfrm>
          <a:prstGeom prst="rect">
            <a:avLst/>
          </a:prstGeom>
          <a:noFill/>
        </p:spPr>
        <p:txBody>
          <a:bodyPr wrap="square" rtlCol="0">
            <a:spAutoFit/>
          </a:bodyPr>
          <a:lstStyle/>
          <a:p>
            <a:pPr algn="ctr"/>
            <a:r>
              <a:rPr lang="en-US" sz="4000" dirty="0">
                <a:latin typeface="+mj-lt"/>
              </a:rPr>
              <a:t>Our Video Day - % of mins viewed x format</a:t>
            </a:r>
          </a:p>
        </p:txBody>
      </p:sp>
      <p:pic>
        <p:nvPicPr>
          <p:cNvPr id="14" name="Picture 13" descr="A close up of a logo&#10;&#10;Description automatically generated">
            <a:extLst>
              <a:ext uri="{FF2B5EF4-FFF2-40B4-BE49-F238E27FC236}">
                <a16:creationId xmlns:a16="http://schemas.microsoft.com/office/drawing/2014/main" id="{A372A1B3-B85A-7E47-A03B-38BDBBB5DEAF}"/>
              </a:ext>
            </a:extLst>
          </p:cNvPr>
          <p:cNvPicPr>
            <a:picLocks noChangeAspect="1"/>
          </p:cNvPicPr>
          <p:nvPr/>
        </p:nvPicPr>
        <p:blipFill>
          <a:blip r:embed="rId6"/>
          <a:stretch>
            <a:fillRect/>
          </a:stretch>
        </p:blipFill>
        <p:spPr>
          <a:xfrm>
            <a:off x="10966880" y="0"/>
            <a:ext cx="1225120" cy="1031216"/>
          </a:xfrm>
          <a:prstGeom prst="rect">
            <a:avLst/>
          </a:prstGeom>
        </p:spPr>
      </p:pic>
      <p:grpSp>
        <p:nvGrpSpPr>
          <p:cNvPr id="9" name="Group 8">
            <a:extLst>
              <a:ext uri="{FF2B5EF4-FFF2-40B4-BE49-F238E27FC236}">
                <a16:creationId xmlns:a16="http://schemas.microsoft.com/office/drawing/2014/main" id="{CF9A3555-3C42-9942-91AF-B2311D8D23EC}"/>
              </a:ext>
            </a:extLst>
          </p:cNvPr>
          <p:cNvGrpSpPr/>
          <p:nvPr/>
        </p:nvGrpSpPr>
        <p:grpSpPr>
          <a:xfrm>
            <a:off x="1" y="0"/>
            <a:ext cx="108858" cy="6858000"/>
            <a:chOff x="1610023" y="1"/>
            <a:chExt cx="269227" cy="6629223"/>
          </a:xfrm>
        </p:grpSpPr>
        <p:sp>
          <p:nvSpPr>
            <p:cNvPr id="11" name="Rectangle: Rounded Corners 2">
              <a:extLst>
                <a:ext uri="{FF2B5EF4-FFF2-40B4-BE49-F238E27FC236}">
                  <a16:creationId xmlns:a16="http://schemas.microsoft.com/office/drawing/2014/main" id="{85B29DDF-5B17-514F-A511-3E8688BE227F}"/>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Rounded Corners 8">
              <a:extLst>
                <a:ext uri="{FF2B5EF4-FFF2-40B4-BE49-F238E27FC236}">
                  <a16:creationId xmlns:a16="http://schemas.microsoft.com/office/drawing/2014/main" id="{0FD6B7C9-6EC2-6B40-B2ED-A53475D30D13}"/>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5" name="Rectangle: Rounded Corners 9">
              <a:extLst>
                <a:ext uri="{FF2B5EF4-FFF2-40B4-BE49-F238E27FC236}">
                  <a16:creationId xmlns:a16="http://schemas.microsoft.com/office/drawing/2014/main" id="{2EB62F72-63D0-A340-A0FF-CA7B69C04D9E}"/>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6" name="Rectangle: Rounded Corners 10">
              <a:extLst>
                <a:ext uri="{FF2B5EF4-FFF2-40B4-BE49-F238E27FC236}">
                  <a16:creationId xmlns:a16="http://schemas.microsoft.com/office/drawing/2014/main" id="{F9DA701B-CD11-2745-A3C4-CE33D657FEE4}"/>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7" name="Rectangle: Rounded Corners 11">
              <a:extLst>
                <a:ext uri="{FF2B5EF4-FFF2-40B4-BE49-F238E27FC236}">
                  <a16:creationId xmlns:a16="http://schemas.microsoft.com/office/drawing/2014/main" id="{DEDAA42C-912C-F449-8E68-82D6C540EBF3}"/>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8" name="Rectangle: Rounded Corners 12">
              <a:extLst>
                <a:ext uri="{FF2B5EF4-FFF2-40B4-BE49-F238E27FC236}">
                  <a16:creationId xmlns:a16="http://schemas.microsoft.com/office/drawing/2014/main" id="{80F95D04-CC56-754D-AA08-0952DACDCC62}"/>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extLst>
      <p:ext uri="{BB962C8B-B14F-4D97-AF65-F5344CB8AC3E}">
        <p14:creationId xmlns:p14="http://schemas.microsoft.com/office/powerpoint/2010/main" val="155278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900" decel="100000" fill="hold"/>
                                        <p:tgtEl>
                                          <p:spTgt spid="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nvPr>
        </p:nvGraphicFramePr>
        <p:xfrm>
          <a:off x="4191000" y="800097"/>
          <a:ext cx="3743325" cy="58292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nvPr>
        </p:nvGraphicFramePr>
        <p:xfrm>
          <a:off x="8226425" y="760825"/>
          <a:ext cx="3676651" cy="5829299"/>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 y="52939"/>
            <a:ext cx="12192000" cy="707886"/>
          </a:xfrm>
          <a:prstGeom prst="rect">
            <a:avLst/>
          </a:prstGeom>
          <a:noFill/>
        </p:spPr>
        <p:txBody>
          <a:bodyPr wrap="square" rtlCol="0">
            <a:spAutoFit/>
          </a:bodyPr>
          <a:lstStyle/>
          <a:p>
            <a:pPr algn="ctr"/>
            <a:r>
              <a:rPr lang="en-US" sz="4000" dirty="0"/>
              <a:t>Our Video Day - incremental Weekly Reach build x format</a:t>
            </a:r>
          </a:p>
        </p:txBody>
      </p:sp>
      <p:graphicFrame>
        <p:nvGraphicFramePr>
          <p:cNvPr id="9" name="Chart 8"/>
          <p:cNvGraphicFramePr>
            <a:graphicFrameLocks/>
          </p:cNvGraphicFramePr>
          <p:nvPr>
            <p:extLst/>
          </p:nvPr>
        </p:nvGraphicFramePr>
        <p:xfrm>
          <a:off x="188976" y="800096"/>
          <a:ext cx="3822192" cy="5942080"/>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Group 7">
            <a:extLst>
              <a:ext uri="{FF2B5EF4-FFF2-40B4-BE49-F238E27FC236}">
                <a16:creationId xmlns:a16="http://schemas.microsoft.com/office/drawing/2014/main" id="{25C81A9B-CA5E-944A-9F9F-1EDE690AA7FB}"/>
              </a:ext>
            </a:extLst>
          </p:cNvPr>
          <p:cNvGrpSpPr/>
          <p:nvPr/>
        </p:nvGrpSpPr>
        <p:grpSpPr>
          <a:xfrm>
            <a:off x="1" y="0"/>
            <a:ext cx="108858" cy="6858000"/>
            <a:chOff x="1610023" y="1"/>
            <a:chExt cx="269227" cy="6629223"/>
          </a:xfrm>
        </p:grpSpPr>
        <p:sp>
          <p:nvSpPr>
            <p:cNvPr id="10" name="Rectangle: Rounded Corners 2">
              <a:extLst>
                <a:ext uri="{FF2B5EF4-FFF2-40B4-BE49-F238E27FC236}">
                  <a16:creationId xmlns:a16="http://schemas.microsoft.com/office/drawing/2014/main" id="{3FDF14D9-987C-B341-B47B-F07B44C3C031}"/>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Rectangle: Rounded Corners 8">
              <a:extLst>
                <a:ext uri="{FF2B5EF4-FFF2-40B4-BE49-F238E27FC236}">
                  <a16:creationId xmlns:a16="http://schemas.microsoft.com/office/drawing/2014/main" id="{248FB22A-89A8-C345-85AD-70175F483980}"/>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9">
              <a:extLst>
                <a:ext uri="{FF2B5EF4-FFF2-40B4-BE49-F238E27FC236}">
                  <a16:creationId xmlns:a16="http://schemas.microsoft.com/office/drawing/2014/main" id="{0D3A5841-F48D-C34C-A11A-F2ACE2D96FFB}"/>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0">
              <a:extLst>
                <a:ext uri="{FF2B5EF4-FFF2-40B4-BE49-F238E27FC236}">
                  <a16:creationId xmlns:a16="http://schemas.microsoft.com/office/drawing/2014/main" id="{44E93A60-D7B6-084A-BE30-7A879A4D9FEC}"/>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Rounded Corners 11">
              <a:extLst>
                <a:ext uri="{FF2B5EF4-FFF2-40B4-BE49-F238E27FC236}">
                  <a16:creationId xmlns:a16="http://schemas.microsoft.com/office/drawing/2014/main" id="{BA4B565A-C5F0-D34A-A4B4-FD3AE35F39F2}"/>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5" name="Rectangle: Rounded Corners 12">
              <a:extLst>
                <a:ext uri="{FF2B5EF4-FFF2-40B4-BE49-F238E27FC236}">
                  <a16:creationId xmlns:a16="http://schemas.microsoft.com/office/drawing/2014/main" id="{DD666035-EDA1-1443-AB20-6DC6F086994B}"/>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6" name="Picture 15">
            <a:extLst>
              <a:ext uri="{FF2B5EF4-FFF2-40B4-BE49-F238E27FC236}">
                <a16:creationId xmlns:a16="http://schemas.microsoft.com/office/drawing/2014/main" id="{EDA72CD9-64EC-E240-B4A0-99F8B5304C6E}"/>
              </a:ext>
            </a:extLst>
          </p:cNvPr>
          <p:cNvPicPr>
            <a:picLocks noChangeAspect="1"/>
          </p:cNvPicPr>
          <p:nvPr/>
        </p:nvPicPr>
        <p:blipFill>
          <a:blip r:embed="rId6"/>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293593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fade">
                                      <p:cBhvr>
                                        <p:cTn id="7" dur="1000"/>
                                        <p:tgtEl>
                                          <p:spTgt spid="9">
                                            <p:graphicEl>
                                              <a:chart seriesIdx="-3" categoryIdx="-3" bldStep="gridLegend"/>
                                            </p:graphicEl>
                                          </p:spTgt>
                                        </p:tgtEl>
                                      </p:cBhvr>
                                    </p:animEffect>
                                    <p:anim calcmode="lin" valueType="num">
                                      <p:cBhvr>
                                        <p:cTn id="8" dur="1000" fill="hold"/>
                                        <p:tgtEl>
                                          <p:spTgt spid="9">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9" dur="900" decel="100000" fill="hold"/>
                                        <p:tgtEl>
                                          <p:spTgt spid="9">
                                            <p:graphicEl>
                                              <a:chart seriesIdx="-3" categoryIdx="-3" bldStep="gridLegend"/>
                                            </p:graphic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graphicEl>
                                              <a:chart seriesIdx="-3" categoryIdx="-3" bldStep="gridLegend"/>
                                            </p:graphic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fade">
                                      <p:cBhvr>
                                        <p:cTn id="15" dur="1000"/>
                                        <p:tgtEl>
                                          <p:spTgt spid="9">
                                            <p:graphicEl>
                                              <a:chart seriesIdx="0" categoryIdx="-4" bldStep="series"/>
                                            </p:graphicEl>
                                          </p:spTgt>
                                        </p:tgtEl>
                                      </p:cBhvr>
                                    </p:animEffect>
                                    <p:anim calcmode="lin" valueType="num">
                                      <p:cBhvr>
                                        <p:cTn id="16" dur="1000" fill="hold"/>
                                        <p:tgtEl>
                                          <p:spTgt spid="9">
                                            <p:graphicEl>
                                              <a:chart seriesIdx="0" categoryIdx="-4" bldStep="series"/>
                                            </p:graphicEl>
                                          </p:spTgt>
                                        </p:tgtEl>
                                        <p:attrNameLst>
                                          <p:attrName>ppt_x</p:attrName>
                                        </p:attrNameLst>
                                      </p:cBhvr>
                                      <p:tavLst>
                                        <p:tav tm="0">
                                          <p:val>
                                            <p:strVal val="#ppt_x"/>
                                          </p:val>
                                        </p:tav>
                                        <p:tav tm="100000">
                                          <p:val>
                                            <p:strVal val="#ppt_x"/>
                                          </p:val>
                                        </p:tav>
                                      </p:tavLst>
                                    </p:anim>
                                    <p:anim calcmode="lin" valueType="num">
                                      <p:cBhvr>
                                        <p:cTn id="17" dur="900" decel="100000" fill="hold"/>
                                        <p:tgtEl>
                                          <p:spTgt spid="9">
                                            <p:graphicEl>
                                              <a:chart seriesIdx="0" categoryIdx="-4" bldStep="series"/>
                                            </p:graphic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graphicEl>
                                              <a:chart seriesIdx="0"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9">
                                            <p:graphicEl>
                                              <a:chart seriesIdx="1" categoryIdx="-4" bldStep="series"/>
                                            </p:graphicEl>
                                          </p:spTgt>
                                        </p:tgtEl>
                                        <p:attrNameLst>
                                          <p:attrName>style.visibility</p:attrName>
                                        </p:attrNameLst>
                                      </p:cBhvr>
                                      <p:to>
                                        <p:strVal val="visible"/>
                                      </p:to>
                                    </p:set>
                                    <p:animEffect transition="in" filter="fade">
                                      <p:cBhvr>
                                        <p:cTn id="23" dur="1000"/>
                                        <p:tgtEl>
                                          <p:spTgt spid="9">
                                            <p:graphicEl>
                                              <a:chart seriesIdx="1" categoryIdx="-4" bldStep="series"/>
                                            </p:graphicEl>
                                          </p:spTgt>
                                        </p:tgtEl>
                                      </p:cBhvr>
                                    </p:animEffect>
                                    <p:anim calcmode="lin" valueType="num">
                                      <p:cBhvr>
                                        <p:cTn id="24" dur="1000" fill="hold"/>
                                        <p:tgtEl>
                                          <p:spTgt spid="9">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p:cTn id="25" dur="900" decel="100000" fill="hold"/>
                                        <p:tgtEl>
                                          <p:spTgt spid="9">
                                            <p:graphicEl>
                                              <a:chart seriesIdx="1" categoryIdx="-4" bldStep="series"/>
                                            </p:graphic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9">
                                            <p:graphicEl>
                                              <a:chart seriesIdx="1"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9">
                                            <p:graphicEl>
                                              <a:chart seriesIdx="2" categoryIdx="-4" bldStep="series"/>
                                            </p:graphicEl>
                                          </p:spTgt>
                                        </p:tgtEl>
                                        <p:attrNameLst>
                                          <p:attrName>style.visibility</p:attrName>
                                        </p:attrNameLst>
                                      </p:cBhvr>
                                      <p:to>
                                        <p:strVal val="visible"/>
                                      </p:to>
                                    </p:set>
                                    <p:animEffect transition="in" filter="fade">
                                      <p:cBhvr>
                                        <p:cTn id="31" dur="1000"/>
                                        <p:tgtEl>
                                          <p:spTgt spid="9">
                                            <p:graphicEl>
                                              <a:chart seriesIdx="2" categoryIdx="-4" bldStep="series"/>
                                            </p:graphicEl>
                                          </p:spTgt>
                                        </p:tgtEl>
                                      </p:cBhvr>
                                    </p:animEffect>
                                    <p:anim calcmode="lin" valueType="num">
                                      <p:cBhvr>
                                        <p:cTn id="32" dur="1000" fill="hold"/>
                                        <p:tgtEl>
                                          <p:spTgt spid="9">
                                            <p:graphicEl>
                                              <a:chart seriesIdx="2" categoryIdx="-4" bldStep="series"/>
                                            </p:graphicEl>
                                          </p:spTgt>
                                        </p:tgtEl>
                                        <p:attrNameLst>
                                          <p:attrName>ppt_x</p:attrName>
                                        </p:attrNameLst>
                                      </p:cBhvr>
                                      <p:tavLst>
                                        <p:tav tm="0">
                                          <p:val>
                                            <p:strVal val="#ppt_x"/>
                                          </p:val>
                                        </p:tav>
                                        <p:tav tm="100000">
                                          <p:val>
                                            <p:strVal val="#ppt_x"/>
                                          </p:val>
                                        </p:tav>
                                      </p:tavLst>
                                    </p:anim>
                                    <p:anim calcmode="lin" valueType="num">
                                      <p:cBhvr>
                                        <p:cTn id="33" dur="900" decel="100000" fill="hold"/>
                                        <p:tgtEl>
                                          <p:spTgt spid="9">
                                            <p:graphicEl>
                                              <a:chart seriesIdx="2" categoryIdx="-4" bldStep="series"/>
                                            </p:graphic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9">
                                            <p:graphicEl>
                                              <a:chart seriesIdx="2"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9">
                                            <p:graphicEl>
                                              <a:chart seriesIdx="3" categoryIdx="-4" bldStep="series"/>
                                            </p:graphicEl>
                                          </p:spTgt>
                                        </p:tgtEl>
                                        <p:attrNameLst>
                                          <p:attrName>style.visibility</p:attrName>
                                        </p:attrNameLst>
                                      </p:cBhvr>
                                      <p:to>
                                        <p:strVal val="visible"/>
                                      </p:to>
                                    </p:set>
                                    <p:animEffect transition="in" filter="fade">
                                      <p:cBhvr>
                                        <p:cTn id="39" dur="1000"/>
                                        <p:tgtEl>
                                          <p:spTgt spid="9">
                                            <p:graphicEl>
                                              <a:chart seriesIdx="3" categoryIdx="-4" bldStep="series"/>
                                            </p:graphicEl>
                                          </p:spTgt>
                                        </p:tgtEl>
                                      </p:cBhvr>
                                    </p:animEffect>
                                    <p:anim calcmode="lin" valueType="num">
                                      <p:cBhvr>
                                        <p:cTn id="40" dur="1000" fill="hold"/>
                                        <p:tgtEl>
                                          <p:spTgt spid="9">
                                            <p:graphicEl>
                                              <a:chart seriesIdx="3" categoryIdx="-4" bldStep="series"/>
                                            </p:graphicEl>
                                          </p:spTgt>
                                        </p:tgtEl>
                                        <p:attrNameLst>
                                          <p:attrName>ppt_x</p:attrName>
                                        </p:attrNameLst>
                                      </p:cBhvr>
                                      <p:tavLst>
                                        <p:tav tm="0">
                                          <p:val>
                                            <p:strVal val="#ppt_x"/>
                                          </p:val>
                                        </p:tav>
                                        <p:tav tm="100000">
                                          <p:val>
                                            <p:strVal val="#ppt_x"/>
                                          </p:val>
                                        </p:tav>
                                      </p:tavLst>
                                    </p:anim>
                                    <p:anim calcmode="lin" valueType="num">
                                      <p:cBhvr>
                                        <p:cTn id="41" dur="900" decel="100000" fill="hold"/>
                                        <p:tgtEl>
                                          <p:spTgt spid="9">
                                            <p:graphicEl>
                                              <a:chart seriesIdx="3" categoryIdx="-4" bldStep="series"/>
                                            </p:graphic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9">
                                            <p:graphicEl>
                                              <a:chart seriesIdx="3"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9">
                                            <p:graphicEl>
                                              <a:chart seriesIdx="4" categoryIdx="-4" bldStep="series"/>
                                            </p:graphicEl>
                                          </p:spTgt>
                                        </p:tgtEl>
                                        <p:attrNameLst>
                                          <p:attrName>style.visibility</p:attrName>
                                        </p:attrNameLst>
                                      </p:cBhvr>
                                      <p:to>
                                        <p:strVal val="visible"/>
                                      </p:to>
                                    </p:set>
                                    <p:animEffect transition="in" filter="fade">
                                      <p:cBhvr>
                                        <p:cTn id="47" dur="1000"/>
                                        <p:tgtEl>
                                          <p:spTgt spid="9">
                                            <p:graphicEl>
                                              <a:chart seriesIdx="4" categoryIdx="-4" bldStep="series"/>
                                            </p:graphicEl>
                                          </p:spTgt>
                                        </p:tgtEl>
                                      </p:cBhvr>
                                    </p:animEffect>
                                    <p:anim calcmode="lin" valueType="num">
                                      <p:cBhvr>
                                        <p:cTn id="48" dur="1000" fill="hold"/>
                                        <p:tgtEl>
                                          <p:spTgt spid="9">
                                            <p:graphicEl>
                                              <a:chart seriesIdx="4" categoryIdx="-4" bldStep="series"/>
                                            </p:graphicEl>
                                          </p:spTgt>
                                        </p:tgtEl>
                                        <p:attrNameLst>
                                          <p:attrName>ppt_x</p:attrName>
                                        </p:attrNameLst>
                                      </p:cBhvr>
                                      <p:tavLst>
                                        <p:tav tm="0">
                                          <p:val>
                                            <p:strVal val="#ppt_x"/>
                                          </p:val>
                                        </p:tav>
                                        <p:tav tm="100000">
                                          <p:val>
                                            <p:strVal val="#ppt_x"/>
                                          </p:val>
                                        </p:tav>
                                      </p:tavLst>
                                    </p:anim>
                                    <p:anim calcmode="lin" valueType="num">
                                      <p:cBhvr>
                                        <p:cTn id="49" dur="900" decel="100000" fill="hold"/>
                                        <p:tgtEl>
                                          <p:spTgt spid="9">
                                            <p:graphicEl>
                                              <a:chart seriesIdx="4" categoryIdx="-4" bldStep="series"/>
                                            </p:graphic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9">
                                            <p:graphicEl>
                                              <a:chart seriesIdx="4"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9">
                                            <p:graphicEl>
                                              <a:chart seriesIdx="5" categoryIdx="-4" bldStep="series"/>
                                            </p:graphicEl>
                                          </p:spTgt>
                                        </p:tgtEl>
                                        <p:attrNameLst>
                                          <p:attrName>style.visibility</p:attrName>
                                        </p:attrNameLst>
                                      </p:cBhvr>
                                      <p:to>
                                        <p:strVal val="visible"/>
                                      </p:to>
                                    </p:set>
                                    <p:animEffect transition="in" filter="fade">
                                      <p:cBhvr>
                                        <p:cTn id="55" dur="1000"/>
                                        <p:tgtEl>
                                          <p:spTgt spid="9">
                                            <p:graphicEl>
                                              <a:chart seriesIdx="5" categoryIdx="-4" bldStep="series"/>
                                            </p:graphicEl>
                                          </p:spTgt>
                                        </p:tgtEl>
                                      </p:cBhvr>
                                    </p:animEffect>
                                    <p:anim calcmode="lin" valueType="num">
                                      <p:cBhvr>
                                        <p:cTn id="56" dur="1000" fill="hold"/>
                                        <p:tgtEl>
                                          <p:spTgt spid="9">
                                            <p:graphicEl>
                                              <a:chart seriesIdx="5" categoryIdx="-4" bldStep="series"/>
                                            </p:graphicEl>
                                          </p:spTgt>
                                        </p:tgtEl>
                                        <p:attrNameLst>
                                          <p:attrName>ppt_x</p:attrName>
                                        </p:attrNameLst>
                                      </p:cBhvr>
                                      <p:tavLst>
                                        <p:tav tm="0">
                                          <p:val>
                                            <p:strVal val="#ppt_x"/>
                                          </p:val>
                                        </p:tav>
                                        <p:tav tm="100000">
                                          <p:val>
                                            <p:strVal val="#ppt_x"/>
                                          </p:val>
                                        </p:tav>
                                      </p:tavLst>
                                    </p:anim>
                                    <p:anim calcmode="lin" valueType="num">
                                      <p:cBhvr>
                                        <p:cTn id="57" dur="900" decel="100000" fill="hold"/>
                                        <p:tgtEl>
                                          <p:spTgt spid="9">
                                            <p:graphicEl>
                                              <a:chart seriesIdx="5" categoryIdx="-4" bldStep="series"/>
                                            </p:graphic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9">
                                            <p:graphicEl>
                                              <a:chart seriesIdx="5"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9">
                                            <p:graphicEl>
                                              <a:chart seriesIdx="6" categoryIdx="-4" bldStep="series"/>
                                            </p:graphicEl>
                                          </p:spTgt>
                                        </p:tgtEl>
                                        <p:attrNameLst>
                                          <p:attrName>style.visibility</p:attrName>
                                        </p:attrNameLst>
                                      </p:cBhvr>
                                      <p:to>
                                        <p:strVal val="visible"/>
                                      </p:to>
                                    </p:set>
                                    <p:animEffect transition="in" filter="fade">
                                      <p:cBhvr>
                                        <p:cTn id="63" dur="1000"/>
                                        <p:tgtEl>
                                          <p:spTgt spid="9">
                                            <p:graphicEl>
                                              <a:chart seriesIdx="6" categoryIdx="-4" bldStep="series"/>
                                            </p:graphicEl>
                                          </p:spTgt>
                                        </p:tgtEl>
                                      </p:cBhvr>
                                    </p:animEffect>
                                    <p:anim calcmode="lin" valueType="num">
                                      <p:cBhvr>
                                        <p:cTn id="64" dur="1000" fill="hold"/>
                                        <p:tgtEl>
                                          <p:spTgt spid="9">
                                            <p:graphicEl>
                                              <a:chart seriesIdx="6" categoryIdx="-4" bldStep="series"/>
                                            </p:graphicEl>
                                          </p:spTgt>
                                        </p:tgtEl>
                                        <p:attrNameLst>
                                          <p:attrName>ppt_x</p:attrName>
                                        </p:attrNameLst>
                                      </p:cBhvr>
                                      <p:tavLst>
                                        <p:tav tm="0">
                                          <p:val>
                                            <p:strVal val="#ppt_x"/>
                                          </p:val>
                                        </p:tav>
                                        <p:tav tm="100000">
                                          <p:val>
                                            <p:strVal val="#ppt_x"/>
                                          </p:val>
                                        </p:tav>
                                      </p:tavLst>
                                    </p:anim>
                                    <p:anim calcmode="lin" valueType="num">
                                      <p:cBhvr>
                                        <p:cTn id="65" dur="900" decel="100000" fill="hold"/>
                                        <p:tgtEl>
                                          <p:spTgt spid="9">
                                            <p:graphicEl>
                                              <a:chart seriesIdx="6" categoryIdx="-4" bldStep="series"/>
                                            </p:graphic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9">
                                            <p:graphicEl>
                                              <a:chart seriesIdx="6" categoryIdx="-4" bldStep="series"/>
                                            </p:graphic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1000"/>
                                        <p:tgtEl>
                                          <p:spTgt spid="5"/>
                                        </p:tgtEl>
                                      </p:cBhvr>
                                    </p:animEffect>
                                    <p:anim calcmode="lin" valueType="num">
                                      <p:cBhvr>
                                        <p:cTn id="72" dur="1000" fill="hold"/>
                                        <p:tgtEl>
                                          <p:spTgt spid="5"/>
                                        </p:tgtEl>
                                        <p:attrNameLst>
                                          <p:attrName>ppt_x</p:attrName>
                                        </p:attrNameLst>
                                      </p:cBhvr>
                                      <p:tavLst>
                                        <p:tav tm="0">
                                          <p:val>
                                            <p:strVal val="#ppt_x"/>
                                          </p:val>
                                        </p:tav>
                                        <p:tav tm="100000">
                                          <p:val>
                                            <p:strVal val="#ppt_x"/>
                                          </p:val>
                                        </p:tav>
                                      </p:tavLst>
                                    </p:anim>
                                    <p:anim calcmode="lin" valueType="num">
                                      <p:cBhvr>
                                        <p:cTn id="73" dur="900" decel="100000" fill="hold"/>
                                        <p:tgtEl>
                                          <p:spTgt spid="5"/>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900" decel="100000" fill="hold"/>
                                        <p:tgtEl>
                                          <p:spTgt spid="6"/>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9" grpId="0">
        <p:bldSub>
          <a:bldChart bld="series"/>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hatmobile.net/wp-content/uploads/2014/05/Sony-Xperia-Z2-tablet.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397" y="2710629"/>
            <a:ext cx="1680356" cy="105284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cdn.phonearena.com/images/phones/46838-xlarge/Samsung-Galaxy-K-zoom.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2717" r="14529"/>
          <a:stretch/>
        </p:blipFill>
        <p:spPr bwMode="auto">
          <a:xfrm rot="5400000">
            <a:off x="940010" y="3463640"/>
            <a:ext cx="1252083" cy="22391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cdni.wired.co.uk/1920x1280/s_v/Samsung-lap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381" y="5402978"/>
            <a:ext cx="2075343" cy="138356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79937" y="4822393"/>
            <a:ext cx="1307959" cy="773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3" name="Rectangle 12"/>
          <p:cNvSpPr/>
          <p:nvPr/>
        </p:nvSpPr>
        <p:spPr>
          <a:xfrm>
            <a:off x="3537221" y="3443767"/>
            <a:ext cx="1582631" cy="93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4" name="TextBox 23">
            <a:extLst>
              <a:ext uri="{FF2B5EF4-FFF2-40B4-BE49-F238E27FC236}">
                <a16:creationId xmlns:a16="http://schemas.microsoft.com/office/drawing/2014/main" id="{ECF391C5-704C-4EA5-8979-2849DA208BCB}"/>
              </a:ext>
            </a:extLst>
          </p:cNvPr>
          <p:cNvSpPr txBox="1"/>
          <p:nvPr/>
        </p:nvSpPr>
        <p:spPr>
          <a:xfrm>
            <a:off x="0" y="77970"/>
            <a:ext cx="12192000" cy="707886"/>
          </a:xfrm>
          <a:prstGeom prst="rect">
            <a:avLst/>
          </a:prstGeom>
          <a:noFill/>
        </p:spPr>
        <p:txBody>
          <a:bodyPr wrap="square" rtlCol="0">
            <a:spAutoFit/>
          </a:bodyPr>
          <a:lstStyle/>
          <a:p>
            <a:pPr algn="ctr"/>
            <a:r>
              <a:rPr lang="en-US" sz="4000" dirty="0"/>
              <a:t>Our Video Day - % of minutes viewed x device</a:t>
            </a:r>
          </a:p>
        </p:txBody>
      </p:sp>
      <p:pic>
        <p:nvPicPr>
          <p:cNvPr id="12" name="Picture 11">
            <a:extLst>
              <a:ext uri="{FF2B5EF4-FFF2-40B4-BE49-F238E27FC236}">
                <a16:creationId xmlns:a16="http://schemas.microsoft.com/office/drawing/2014/main" id="{8D54BFCC-C8A7-475E-AE5C-AD9D6ABB67FE}"/>
              </a:ext>
            </a:extLst>
          </p:cNvPr>
          <p:cNvPicPr>
            <a:picLocks noChangeAspect="1"/>
          </p:cNvPicPr>
          <p:nvPr/>
        </p:nvPicPr>
        <p:blipFill>
          <a:blip r:embed="rId6"/>
          <a:stretch>
            <a:fillRect/>
          </a:stretch>
        </p:blipFill>
        <p:spPr>
          <a:xfrm>
            <a:off x="491265" y="1147315"/>
            <a:ext cx="2042619" cy="1477804"/>
          </a:xfrm>
          <a:prstGeom prst="rect">
            <a:avLst/>
          </a:prstGeom>
        </p:spPr>
      </p:pic>
      <p:grpSp>
        <p:nvGrpSpPr>
          <p:cNvPr id="23" name="Group 22">
            <a:extLst>
              <a:ext uri="{FF2B5EF4-FFF2-40B4-BE49-F238E27FC236}">
                <a16:creationId xmlns:a16="http://schemas.microsoft.com/office/drawing/2014/main" id="{1F61B68F-9371-4EA5-903D-1604CC0E9B54}"/>
              </a:ext>
            </a:extLst>
          </p:cNvPr>
          <p:cNvGrpSpPr/>
          <p:nvPr/>
        </p:nvGrpSpPr>
        <p:grpSpPr>
          <a:xfrm>
            <a:off x="3761852" y="844320"/>
            <a:ext cx="1791994" cy="5782032"/>
            <a:chOff x="2575725" y="805348"/>
            <a:chExt cx="1791994" cy="5782032"/>
          </a:xfrm>
        </p:grpSpPr>
        <p:sp>
          <p:nvSpPr>
            <p:cNvPr id="4" name="TextBox 3"/>
            <p:cNvSpPr txBox="1"/>
            <p:nvPr/>
          </p:nvSpPr>
          <p:spPr>
            <a:xfrm>
              <a:off x="2575725" y="805348"/>
              <a:ext cx="1791994" cy="461665"/>
            </a:xfrm>
            <a:prstGeom prst="rect">
              <a:avLst/>
            </a:prstGeom>
            <a:noFill/>
          </p:spPr>
          <p:txBody>
            <a:bodyPr wrap="square" rtlCol="0">
              <a:spAutoFit/>
            </a:bodyPr>
            <a:lstStyle/>
            <a:p>
              <a:pPr algn="ctr"/>
              <a:r>
                <a:rPr lang="en-GB" sz="2400" b="1" dirty="0">
                  <a:solidFill>
                    <a:srgbClr val="FF0000"/>
                  </a:solidFill>
                </a:rPr>
                <a:t>15-24 years</a:t>
              </a:r>
            </a:p>
          </p:txBody>
        </p:sp>
        <p:sp>
          <p:nvSpPr>
            <p:cNvPr id="5" name="Freeform 4"/>
            <p:cNvSpPr>
              <a:spLocks/>
            </p:cNvSpPr>
            <p:nvPr/>
          </p:nvSpPr>
          <p:spPr bwMode="auto">
            <a:xfrm>
              <a:off x="2762655" y="1300907"/>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FF000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57%</a:t>
              </a:r>
              <a:endParaRPr lang="en-GB" sz="3733" dirty="0">
                <a:solidFill>
                  <a:schemeClr val="bg1"/>
                </a:solidFill>
              </a:endParaRPr>
            </a:p>
          </p:txBody>
        </p:sp>
        <p:sp>
          <p:nvSpPr>
            <p:cNvPr id="27" name="Freeform 4">
              <a:extLst>
                <a:ext uri="{FF2B5EF4-FFF2-40B4-BE49-F238E27FC236}">
                  <a16:creationId xmlns:a16="http://schemas.microsoft.com/office/drawing/2014/main" id="{17AA1A0E-568C-4479-A62F-25FC73AB9089}"/>
                </a:ext>
              </a:extLst>
            </p:cNvPr>
            <p:cNvSpPr>
              <a:spLocks/>
            </p:cNvSpPr>
            <p:nvPr/>
          </p:nvSpPr>
          <p:spPr bwMode="auto">
            <a:xfrm>
              <a:off x="2762654" y="2630441"/>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FF000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5% </a:t>
              </a:r>
              <a:endParaRPr lang="en-GB" sz="3733" dirty="0">
                <a:solidFill>
                  <a:schemeClr val="bg1"/>
                </a:solidFill>
              </a:endParaRPr>
            </a:p>
          </p:txBody>
        </p:sp>
        <p:sp>
          <p:nvSpPr>
            <p:cNvPr id="28" name="Freeform 4">
              <a:extLst>
                <a:ext uri="{FF2B5EF4-FFF2-40B4-BE49-F238E27FC236}">
                  <a16:creationId xmlns:a16="http://schemas.microsoft.com/office/drawing/2014/main" id="{25DC0CA4-4511-4CE3-933C-25F533F9E88D}"/>
                </a:ext>
              </a:extLst>
            </p:cNvPr>
            <p:cNvSpPr>
              <a:spLocks/>
            </p:cNvSpPr>
            <p:nvPr/>
          </p:nvSpPr>
          <p:spPr bwMode="auto">
            <a:xfrm>
              <a:off x="2762654" y="3964311"/>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FF000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23%</a:t>
              </a:r>
              <a:endParaRPr lang="en-GB" sz="3733" dirty="0">
                <a:solidFill>
                  <a:schemeClr val="bg1"/>
                </a:solidFill>
              </a:endParaRPr>
            </a:p>
          </p:txBody>
        </p:sp>
        <p:sp>
          <p:nvSpPr>
            <p:cNvPr id="29" name="Freeform 4">
              <a:extLst>
                <a:ext uri="{FF2B5EF4-FFF2-40B4-BE49-F238E27FC236}">
                  <a16:creationId xmlns:a16="http://schemas.microsoft.com/office/drawing/2014/main" id="{6C93B8EA-5642-40FE-98A6-A3DEC933077E}"/>
                </a:ext>
              </a:extLst>
            </p:cNvPr>
            <p:cNvSpPr>
              <a:spLocks/>
            </p:cNvSpPr>
            <p:nvPr/>
          </p:nvSpPr>
          <p:spPr bwMode="auto">
            <a:xfrm>
              <a:off x="2762655" y="5436984"/>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FF000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15% </a:t>
              </a:r>
              <a:endParaRPr lang="en-GB" sz="3733" dirty="0">
                <a:solidFill>
                  <a:schemeClr val="bg1"/>
                </a:solidFill>
              </a:endParaRPr>
            </a:p>
          </p:txBody>
        </p:sp>
      </p:grpSp>
      <p:grpSp>
        <p:nvGrpSpPr>
          <p:cNvPr id="19" name="Group 18">
            <a:extLst>
              <a:ext uri="{FF2B5EF4-FFF2-40B4-BE49-F238E27FC236}">
                <a16:creationId xmlns:a16="http://schemas.microsoft.com/office/drawing/2014/main" id="{4C7E87FD-AAEA-4A63-BEF9-76EE53C44A06}"/>
              </a:ext>
            </a:extLst>
          </p:cNvPr>
          <p:cNvGrpSpPr/>
          <p:nvPr/>
        </p:nvGrpSpPr>
        <p:grpSpPr>
          <a:xfrm>
            <a:off x="8714322" y="812533"/>
            <a:ext cx="1791994" cy="5782032"/>
            <a:chOff x="7857859" y="812533"/>
            <a:chExt cx="1791994" cy="5782032"/>
          </a:xfrm>
        </p:grpSpPr>
        <p:sp>
          <p:nvSpPr>
            <p:cNvPr id="34" name="TextBox 33">
              <a:extLst>
                <a:ext uri="{FF2B5EF4-FFF2-40B4-BE49-F238E27FC236}">
                  <a16:creationId xmlns:a16="http://schemas.microsoft.com/office/drawing/2014/main" id="{C2A48D80-CF52-495D-82AF-183ADEED7E20}"/>
                </a:ext>
              </a:extLst>
            </p:cNvPr>
            <p:cNvSpPr txBox="1"/>
            <p:nvPr/>
          </p:nvSpPr>
          <p:spPr>
            <a:xfrm>
              <a:off x="7857859" y="812533"/>
              <a:ext cx="1791994" cy="461665"/>
            </a:xfrm>
            <a:prstGeom prst="rect">
              <a:avLst/>
            </a:prstGeom>
            <a:noFill/>
          </p:spPr>
          <p:txBody>
            <a:bodyPr wrap="square" rtlCol="0">
              <a:spAutoFit/>
            </a:bodyPr>
            <a:lstStyle/>
            <a:p>
              <a:pPr algn="ctr"/>
              <a:r>
                <a:rPr lang="en-GB" sz="2400" b="1" dirty="0">
                  <a:solidFill>
                    <a:schemeClr val="accent3"/>
                  </a:solidFill>
                </a:rPr>
                <a:t>45+ years</a:t>
              </a:r>
            </a:p>
          </p:txBody>
        </p:sp>
        <p:sp>
          <p:nvSpPr>
            <p:cNvPr id="35" name="Freeform 4">
              <a:extLst>
                <a:ext uri="{FF2B5EF4-FFF2-40B4-BE49-F238E27FC236}">
                  <a16:creationId xmlns:a16="http://schemas.microsoft.com/office/drawing/2014/main" id="{4AAC8016-9F25-43AF-B2C8-45D2516B1E10}"/>
                </a:ext>
              </a:extLst>
            </p:cNvPr>
            <p:cNvSpPr>
              <a:spLocks/>
            </p:cNvSpPr>
            <p:nvPr/>
          </p:nvSpPr>
          <p:spPr bwMode="auto">
            <a:xfrm>
              <a:off x="8044789" y="1308092"/>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chemeClr val="bg2">
                <a:lumMod val="50000"/>
              </a:schemeClr>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94%</a:t>
              </a:r>
              <a:endParaRPr lang="en-GB" sz="3733" dirty="0">
                <a:solidFill>
                  <a:schemeClr val="bg1"/>
                </a:solidFill>
              </a:endParaRPr>
            </a:p>
          </p:txBody>
        </p:sp>
        <p:sp>
          <p:nvSpPr>
            <p:cNvPr id="36" name="Freeform 4">
              <a:extLst>
                <a:ext uri="{FF2B5EF4-FFF2-40B4-BE49-F238E27FC236}">
                  <a16:creationId xmlns:a16="http://schemas.microsoft.com/office/drawing/2014/main" id="{0B0E9203-550C-4F11-B2C3-C1AFD0682FE5}"/>
                </a:ext>
              </a:extLst>
            </p:cNvPr>
            <p:cNvSpPr>
              <a:spLocks/>
            </p:cNvSpPr>
            <p:nvPr/>
          </p:nvSpPr>
          <p:spPr bwMode="auto">
            <a:xfrm>
              <a:off x="8044788" y="2637626"/>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chemeClr val="bg2">
                <a:lumMod val="50000"/>
              </a:schemeClr>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1% </a:t>
              </a:r>
              <a:endParaRPr lang="en-GB" sz="3733" dirty="0">
                <a:solidFill>
                  <a:schemeClr val="bg1"/>
                </a:solidFill>
              </a:endParaRPr>
            </a:p>
          </p:txBody>
        </p:sp>
        <p:sp>
          <p:nvSpPr>
            <p:cNvPr id="37" name="Freeform 4">
              <a:extLst>
                <a:ext uri="{FF2B5EF4-FFF2-40B4-BE49-F238E27FC236}">
                  <a16:creationId xmlns:a16="http://schemas.microsoft.com/office/drawing/2014/main" id="{899B66A4-167B-4929-9E07-BD72754F6FED}"/>
                </a:ext>
              </a:extLst>
            </p:cNvPr>
            <p:cNvSpPr>
              <a:spLocks/>
            </p:cNvSpPr>
            <p:nvPr/>
          </p:nvSpPr>
          <p:spPr bwMode="auto">
            <a:xfrm>
              <a:off x="8044789" y="5444169"/>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chemeClr val="bg2">
                <a:lumMod val="50000"/>
              </a:schemeClr>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3% </a:t>
              </a:r>
              <a:endParaRPr lang="en-GB" sz="3733" dirty="0">
                <a:solidFill>
                  <a:schemeClr val="bg1"/>
                </a:solidFill>
              </a:endParaRPr>
            </a:p>
          </p:txBody>
        </p:sp>
        <p:sp>
          <p:nvSpPr>
            <p:cNvPr id="38" name="Freeform 4">
              <a:extLst>
                <a:ext uri="{FF2B5EF4-FFF2-40B4-BE49-F238E27FC236}">
                  <a16:creationId xmlns:a16="http://schemas.microsoft.com/office/drawing/2014/main" id="{4B404A45-4F47-4F93-BC84-CA142941ABC1}"/>
                </a:ext>
              </a:extLst>
            </p:cNvPr>
            <p:cNvSpPr>
              <a:spLocks/>
            </p:cNvSpPr>
            <p:nvPr/>
          </p:nvSpPr>
          <p:spPr bwMode="auto">
            <a:xfrm>
              <a:off x="8033645" y="3949962"/>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chemeClr val="bg2">
                <a:lumMod val="50000"/>
              </a:schemeClr>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3% </a:t>
              </a:r>
              <a:endParaRPr lang="en-GB" sz="3733" dirty="0">
                <a:solidFill>
                  <a:schemeClr val="bg1"/>
                </a:solidFill>
              </a:endParaRPr>
            </a:p>
          </p:txBody>
        </p:sp>
      </p:grpSp>
      <p:grpSp>
        <p:nvGrpSpPr>
          <p:cNvPr id="22" name="Group 21">
            <a:extLst>
              <a:ext uri="{FF2B5EF4-FFF2-40B4-BE49-F238E27FC236}">
                <a16:creationId xmlns:a16="http://schemas.microsoft.com/office/drawing/2014/main" id="{BB864D34-A70C-484D-A870-95562784CA2E}"/>
              </a:ext>
            </a:extLst>
          </p:cNvPr>
          <p:cNvGrpSpPr/>
          <p:nvPr/>
        </p:nvGrpSpPr>
        <p:grpSpPr>
          <a:xfrm>
            <a:off x="6260310" y="812533"/>
            <a:ext cx="1791994" cy="5782032"/>
            <a:chOff x="5280156" y="812533"/>
            <a:chExt cx="1791994" cy="5782032"/>
          </a:xfrm>
        </p:grpSpPr>
        <p:sp>
          <p:nvSpPr>
            <p:cNvPr id="30" name="TextBox 29">
              <a:extLst>
                <a:ext uri="{FF2B5EF4-FFF2-40B4-BE49-F238E27FC236}">
                  <a16:creationId xmlns:a16="http://schemas.microsoft.com/office/drawing/2014/main" id="{D8721D1B-9B30-4A0D-9037-72E911916FCF}"/>
                </a:ext>
              </a:extLst>
            </p:cNvPr>
            <p:cNvSpPr txBox="1"/>
            <p:nvPr/>
          </p:nvSpPr>
          <p:spPr>
            <a:xfrm>
              <a:off x="5280156" y="812533"/>
              <a:ext cx="1791994" cy="461665"/>
            </a:xfrm>
            <a:prstGeom prst="rect">
              <a:avLst/>
            </a:prstGeom>
            <a:noFill/>
          </p:spPr>
          <p:txBody>
            <a:bodyPr wrap="square" rtlCol="0">
              <a:spAutoFit/>
            </a:bodyPr>
            <a:lstStyle/>
            <a:p>
              <a:pPr algn="ctr"/>
              <a:r>
                <a:rPr lang="en-GB" sz="2400" b="1" dirty="0">
                  <a:solidFill>
                    <a:srgbClr val="92D050"/>
                  </a:solidFill>
                </a:rPr>
                <a:t>25-44 years</a:t>
              </a:r>
            </a:p>
          </p:txBody>
        </p:sp>
        <p:sp>
          <p:nvSpPr>
            <p:cNvPr id="31" name="Freeform 4">
              <a:extLst>
                <a:ext uri="{FF2B5EF4-FFF2-40B4-BE49-F238E27FC236}">
                  <a16:creationId xmlns:a16="http://schemas.microsoft.com/office/drawing/2014/main" id="{E985A1A1-8C28-4E35-B43B-0D98AA294A03}"/>
                </a:ext>
              </a:extLst>
            </p:cNvPr>
            <p:cNvSpPr>
              <a:spLocks/>
            </p:cNvSpPr>
            <p:nvPr/>
          </p:nvSpPr>
          <p:spPr bwMode="auto">
            <a:xfrm>
              <a:off x="5467086" y="1308092"/>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92D05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82%</a:t>
              </a:r>
              <a:endParaRPr lang="en-GB" sz="3733" dirty="0">
                <a:solidFill>
                  <a:schemeClr val="bg1"/>
                </a:solidFill>
              </a:endParaRPr>
            </a:p>
          </p:txBody>
        </p:sp>
        <p:sp>
          <p:nvSpPr>
            <p:cNvPr id="32" name="Freeform 4">
              <a:extLst>
                <a:ext uri="{FF2B5EF4-FFF2-40B4-BE49-F238E27FC236}">
                  <a16:creationId xmlns:a16="http://schemas.microsoft.com/office/drawing/2014/main" id="{F6E24AEC-8CA5-4B69-9E17-454201047A8D}"/>
                </a:ext>
              </a:extLst>
            </p:cNvPr>
            <p:cNvSpPr>
              <a:spLocks/>
            </p:cNvSpPr>
            <p:nvPr/>
          </p:nvSpPr>
          <p:spPr bwMode="auto">
            <a:xfrm>
              <a:off x="5467085" y="2637626"/>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92D05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2% </a:t>
              </a:r>
              <a:endParaRPr lang="en-GB" sz="3733" dirty="0">
                <a:solidFill>
                  <a:schemeClr val="bg1"/>
                </a:solidFill>
              </a:endParaRPr>
            </a:p>
          </p:txBody>
        </p:sp>
        <p:sp>
          <p:nvSpPr>
            <p:cNvPr id="33" name="Freeform 4">
              <a:extLst>
                <a:ext uri="{FF2B5EF4-FFF2-40B4-BE49-F238E27FC236}">
                  <a16:creationId xmlns:a16="http://schemas.microsoft.com/office/drawing/2014/main" id="{63425216-F0DF-477C-9C0A-71F0BBC20D09}"/>
                </a:ext>
              </a:extLst>
            </p:cNvPr>
            <p:cNvSpPr>
              <a:spLocks/>
            </p:cNvSpPr>
            <p:nvPr/>
          </p:nvSpPr>
          <p:spPr bwMode="auto">
            <a:xfrm>
              <a:off x="5467086" y="5444169"/>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92D05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7% </a:t>
              </a:r>
              <a:endParaRPr lang="en-GB" sz="3733" dirty="0">
                <a:solidFill>
                  <a:schemeClr val="bg1"/>
                </a:solidFill>
              </a:endParaRPr>
            </a:p>
          </p:txBody>
        </p:sp>
        <p:sp>
          <p:nvSpPr>
            <p:cNvPr id="39" name="Freeform 4">
              <a:extLst>
                <a:ext uri="{FF2B5EF4-FFF2-40B4-BE49-F238E27FC236}">
                  <a16:creationId xmlns:a16="http://schemas.microsoft.com/office/drawing/2014/main" id="{8E80D553-5B0F-4C27-9F67-F406426BB7AF}"/>
                </a:ext>
              </a:extLst>
            </p:cNvPr>
            <p:cNvSpPr>
              <a:spLocks/>
            </p:cNvSpPr>
            <p:nvPr/>
          </p:nvSpPr>
          <p:spPr bwMode="auto">
            <a:xfrm>
              <a:off x="5450731" y="3957186"/>
              <a:ext cx="1395701" cy="1150396"/>
            </a:xfrm>
            <a:custGeom>
              <a:avLst/>
              <a:gdLst>
                <a:gd name="T0" fmla="*/ 60 w 907"/>
                <a:gd name="T1" fmla="*/ 0 h 862"/>
                <a:gd name="T2" fmla="*/ 0 w 907"/>
                <a:gd name="T3" fmla="*/ 60 h 862"/>
                <a:gd name="T4" fmla="*/ 0 w 907"/>
                <a:gd name="T5" fmla="*/ 862 h 862"/>
                <a:gd name="T6" fmla="*/ 846 w 907"/>
                <a:gd name="T7" fmla="*/ 862 h 862"/>
                <a:gd name="T8" fmla="*/ 907 w 907"/>
                <a:gd name="T9" fmla="*/ 801 h 862"/>
                <a:gd name="T10" fmla="*/ 907 w 907"/>
                <a:gd name="T11" fmla="*/ 60 h 862"/>
                <a:gd name="T12" fmla="*/ 846 w 907"/>
                <a:gd name="T13" fmla="*/ 0 h 862"/>
                <a:gd name="T14" fmla="*/ 60 w 907"/>
                <a:gd name="T15" fmla="*/ 0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7" h="862">
                  <a:moveTo>
                    <a:pt x="60" y="0"/>
                  </a:moveTo>
                  <a:cubicBezTo>
                    <a:pt x="60" y="0"/>
                    <a:pt x="0" y="0"/>
                    <a:pt x="0" y="60"/>
                  </a:cubicBezTo>
                  <a:cubicBezTo>
                    <a:pt x="0" y="862"/>
                    <a:pt x="0" y="862"/>
                    <a:pt x="0" y="862"/>
                  </a:cubicBezTo>
                  <a:cubicBezTo>
                    <a:pt x="846" y="862"/>
                    <a:pt x="846" y="862"/>
                    <a:pt x="846" y="862"/>
                  </a:cubicBezTo>
                  <a:cubicBezTo>
                    <a:pt x="846" y="862"/>
                    <a:pt x="907" y="862"/>
                    <a:pt x="907" y="801"/>
                  </a:cubicBezTo>
                  <a:cubicBezTo>
                    <a:pt x="907" y="60"/>
                    <a:pt x="907" y="60"/>
                    <a:pt x="907" y="60"/>
                  </a:cubicBezTo>
                  <a:cubicBezTo>
                    <a:pt x="907" y="60"/>
                    <a:pt x="907" y="0"/>
                    <a:pt x="846" y="0"/>
                  </a:cubicBezTo>
                  <a:lnTo>
                    <a:pt x="60" y="0"/>
                  </a:lnTo>
                  <a:close/>
                </a:path>
              </a:pathLst>
            </a:custGeom>
            <a:solidFill>
              <a:srgbClr val="92D050"/>
            </a:solidFill>
            <a:ln>
              <a:noFill/>
            </a:ln>
          </p:spPr>
          <p:txBody>
            <a:bodyPr vert="horz" wrap="square" lIns="121920" tIns="60960" rIns="121920" bIns="60960" numCol="1" anchor="ctr" anchorCtr="0" compatLnSpc="1">
              <a:prstTxWarp prst="textNoShape">
                <a:avLst/>
              </a:prstTxWarp>
            </a:bodyPr>
            <a:lstStyle/>
            <a:p>
              <a:pPr algn="ctr"/>
              <a:r>
                <a:rPr lang="en-GB" sz="2667" dirty="0">
                  <a:solidFill>
                    <a:schemeClr val="bg1"/>
                  </a:solidFill>
                </a:rPr>
                <a:t>9% </a:t>
              </a:r>
              <a:endParaRPr lang="en-GB" sz="3733" dirty="0">
                <a:solidFill>
                  <a:schemeClr val="bg1"/>
                </a:solidFill>
              </a:endParaRPr>
            </a:p>
          </p:txBody>
        </p:sp>
      </p:grpSp>
      <p:sp>
        <p:nvSpPr>
          <p:cNvPr id="2" name="Rectangle 1">
            <a:extLst>
              <a:ext uri="{FF2B5EF4-FFF2-40B4-BE49-F238E27FC236}">
                <a16:creationId xmlns:a16="http://schemas.microsoft.com/office/drawing/2014/main" id="{C931E2B1-5E07-3B47-A4A9-60B13704610B}"/>
              </a:ext>
            </a:extLst>
          </p:cNvPr>
          <p:cNvSpPr/>
          <p:nvPr/>
        </p:nvSpPr>
        <p:spPr>
          <a:xfrm>
            <a:off x="4709619" y="6517789"/>
            <a:ext cx="2504275" cy="276999"/>
          </a:xfrm>
          <a:prstGeom prst="rect">
            <a:avLst/>
          </a:prstGeom>
        </p:spPr>
        <p:txBody>
          <a:bodyPr wrap="none">
            <a:spAutoFit/>
          </a:bodyPr>
          <a:lstStyle/>
          <a:p>
            <a:r>
              <a:rPr lang="en-GB" sz="1200" dirty="0">
                <a:solidFill>
                  <a:schemeClr val="bg2">
                    <a:lumMod val="75000"/>
                  </a:schemeClr>
                </a:solidFill>
              </a:rPr>
              <a:t>Source: TAM A/V Data Solution 2018 </a:t>
            </a:r>
          </a:p>
        </p:txBody>
      </p:sp>
      <p:grpSp>
        <p:nvGrpSpPr>
          <p:cNvPr id="40" name="Group 39">
            <a:extLst>
              <a:ext uri="{FF2B5EF4-FFF2-40B4-BE49-F238E27FC236}">
                <a16:creationId xmlns:a16="http://schemas.microsoft.com/office/drawing/2014/main" id="{D5712008-E399-344A-8AA9-EF4AD1D0C023}"/>
              </a:ext>
            </a:extLst>
          </p:cNvPr>
          <p:cNvGrpSpPr/>
          <p:nvPr/>
        </p:nvGrpSpPr>
        <p:grpSpPr>
          <a:xfrm>
            <a:off x="1" y="0"/>
            <a:ext cx="108858" cy="6858000"/>
            <a:chOff x="1610023" y="1"/>
            <a:chExt cx="269227" cy="6629223"/>
          </a:xfrm>
        </p:grpSpPr>
        <p:sp>
          <p:nvSpPr>
            <p:cNvPr id="42" name="Rectangle: Rounded Corners 2">
              <a:extLst>
                <a:ext uri="{FF2B5EF4-FFF2-40B4-BE49-F238E27FC236}">
                  <a16:creationId xmlns:a16="http://schemas.microsoft.com/office/drawing/2014/main" id="{ED90EE5C-509F-9642-A1D7-135C42D7A13F}"/>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3" name="Rectangle: Rounded Corners 8">
              <a:extLst>
                <a:ext uri="{FF2B5EF4-FFF2-40B4-BE49-F238E27FC236}">
                  <a16:creationId xmlns:a16="http://schemas.microsoft.com/office/drawing/2014/main" id="{3C264F2C-F8B1-F144-B406-283C774E8AE0}"/>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4" name="Rectangle: Rounded Corners 9">
              <a:extLst>
                <a:ext uri="{FF2B5EF4-FFF2-40B4-BE49-F238E27FC236}">
                  <a16:creationId xmlns:a16="http://schemas.microsoft.com/office/drawing/2014/main" id="{66799F22-9867-DB4D-8B6F-57367643A190}"/>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5" name="Rectangle: Rounded Corners 10">
              <a:extLst>
                <a:ext uri="{FF2B5EF4-FFF2-40B4-BE49-F238E27FC236}">
                  <a16:creationId xmlns:a16="http://schemas.microsoft.com/office/drawing/2014/main" id="{8ED41DBA-920B-6745-A440-B3709698E464}"/>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6" name="Rectangle: Rounded Corners 11">
              <a:extLst>
                <a:ext uri="{FF2B5EF4-FFF2-40B4-BE49-F238E27FC236}">
                  <a16:creationId xmlns:a16="http://schemas.microsoft.com/office/drawing/2014/main" id="{F3C86418-29BF-6A42-8765-176BBD0B4932}"/>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7" name="Rectangle: Rounded Corners 12">
              <a:extLst>
                <a:ext uri="{FF2B5EF4-FFF2-40B4-BE49-F238E27FC236}">
                  <a16:creationId xmlns:a16="http://schemas.microsoft.com/office/drawing/2014/main" id="{834AC99F-CA1A-EF44-857F-197A77D7784F}"/>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48" name="Picture 47">
            <a:extLst>
              <a:ext uri="{FF2B5EF4-FFF2-40B4-BE49-F238E27FC236}">
                <a16:creationId xmlns:a16="http://schemas.microsoft.com/office/drawing/2014/main" id="{8669AF97-120B-824F-A48E-86C6BEEAC1CC}"/>
              </a:ext>
            </a:extLst>
          </p:cNvPr>
          <p:cNvPicPr>
            <a:picLocks noChangeAspect="1"/>
          </p:cNvPicPr>
          <p:nvPr/>
        </p:nvPicPr>
        <p:blipFill>
          <a:blip r:embed="rId7"/>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96705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46A5-3D53-7A4D-BBB7-B122B4950156}"/>
              </a:ext>
            </a:extLst>
          </p:cNvPr>
          <p:cNvSpPr>
            <a:spLocks noGrp="1"/>
          </p:cNvSpPr>
          <p:nvPr>
            <p:ph type="title"/>
          </p:nvPr>
        </p:nvSpPr>
        <p:spPr>
          <a:xfrm>
            <a:off x="655320" y="365125"/>
            <a:ext cx="5120114" cy="1692794"/>
          </a:xfrm>
        </p:spPr>
        <p:txBody>
          <a:bodyPr>
            <a:normAutofit/>
          </a:bodyPr>
          <a:lstStyle/>
          <a:p>
            <a:r>
              <a:rPr lang="en-US" dirty="0"/>
              <a:t>TV is at the heart of a growing video world</a:t>
            </a:r>
          </a:p>
        </p:txBody>
      </p:sp>
      <p:sp>
        <p:nvSpPr>
          <p:cNvPr id="3" name="Content Placeholder 2">
            <a:extLst>
              <a:ext uri="{FF2B5EF4-FFF2-40B4-BE49-F238E27FC236}">
                <a16:creationId xmlns:a16="http://schemas.microsoft.com/office/drawing/2014/main" id="{21FF4E7D-C27D-5C44-93B8-32C635882170}"/>
              </a:ext>
            </a:extLst>
          </p:cNvPr>
          <p:cNvSpPr>
            <a:spLocks noGrp="1"/>
          </p:cNvSpPr>
          <p:nvPr>
            <p:ph idx="1"/>
          </p:nvPr>
        </p:nvSpPr>
        <p:spPr>
          <a:xfrm>
            <a:off x="655321" y="2575034"/>
            <a:ext cx="5120113" cy="3462228"/>
          </a:xfrm>
        </p:spPr>
        <p:txBody>
          <a:bodyPr>
            <a:normAutofit/>
          </a:bodyPr>
          <a:lstStyle/>
          <a:p>
            <a:pPr marL="0" indent="0">
              <a:buNone/>
            </a:pPr>
            <a:r>
              <a:rPr lang="en-US" dirty="0"/>
              <a:t>All TV is video but not all video is TV.</a:t>
            </a:r>
          </a:p>
          <a:p>
            <a:pPr marL="0" indent="0">
              <a:buNone/>
            </a:pPr>
            <a:endParaRPr lang="en-US" dirty="0"/>
          </a:p>
          <a:p>
            <a:pPr marL="0" indent="0">
              <a:buNone/>
            </a:pPr>
            <a:r>
              <a:rPr lang="en-US" dirty="0"/>
              <a:t>TV is premium </a:t>
            </a:r>
            <a:r>
              <a:rPr lang="en-US" dirty="0" err="1"/>
              <a:t>programmes</a:t>
            </a:r>
            <a:r>
              <a:rPr lang="en-US" dirty="0"/>
              <a:t> in a premium context</a:t>
            </a:r>
            <a:r>
              <a:rPr lang="en-US" sz="1800" dirty="0"/>
              <a:t>.</a:t>
            </a:r>
          </a:p>
        </p:txBody>
      </p:sp>
      <p:pic>
        <p:nvPicPr>
          <p:cNvPr id="4" name="Picture 3">
            <a:extLst>
              <a:ext uri="{FF2B5EF4-FFF2-40B4-BE49-F238E27FC236}">
                <a16:creationId xmlns:a16="http://schemas.microsoft.com/office/drawing/2014/main" id="{C77B2A8B-37A7-5C47-841A-AC1414F8BBCD}"/>
              </a:ext>
            </a:extLst>
          </p:cNvPr>
          <p:cNvPicPr>
            <a:picLocks noChangeAspect="1"/>
          </p:cNvPicPr>
          <p:nvPr/>
        </p:nvPicPr>
        <p:blipFill rotWithShape="1">
          <a:blip r:embed="rId2"/>
          <a:srcRect l="19655" r="25343" b="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grpSp>
        <p:nvGrpSpPr>
          <p:cNvPr id="7" name="Group 6">
            <a:extLst>
              <a:ext uri="{FF2B5EF4-FFF2-40B4-BE49-F238E27FC236}">
                <a16:creationId xmlns:a16="http://schemas.microsoft.com/office/drawing/2014/main" id="{BDA5EE2D-9E1D-2D49-9E4A-7ECE40CB9B3C}"/>
              </a:ext>
            </a:extLst>
          </p:cNvPr>
          <p:cNvGrpSpPr/>
          <p:nvPr/>
        </p:nvGrpSpPr>
        <p:grpSpPr>
          <a:xfrm>
            <a:off x="1" y="0"/>
            <a:ext cx="108858" cy="6858000"/>
            <a:chOff x="1610023" y="1"/>
            <a:chExt cx="269227" cy="6629223"/>
          </a:xfrm>
        </p:grpSpPr>
        <p:sp>
          <p:nvSpPr>
            <p:cNvPr id="8" name="Rectangle: Rounded Corners 2">
              <a:extLst>
                <a:ext uri="{FF2B5EF4-FFF2-40B4-BE49-F238E27FC236}">
                  <a16:creationId xmlns:a16="http://schemas.microsoft.com/office/drawing/2014/main" id="{6F9CCAEB-D892-1F4D-A941-8156BF6C4BE5}"/>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Rectangle: Rounded Corners 8">
              <a:extLst>
                <a:ext uri="{FF2B5EF4-FFF2-40B4-BE49-F238E27FC236}">
                  <a16:creationId xmlns:a16="http://schemas.microsoft.com/office/drawing/2014/main" id="{ABAD830C-8CB1-774F-AA53-A5320DF90177}"/>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Rounded Corners 9">
              <a:extLst>
                <a:ext uri="{FF2B5EF4-FFF2-40B4-BE49-F238E27FC236}">
                  <a16:creationId xmlns:a16="http://schemas.microsoft.com/office/drawing/2014/main" id="{D5CCEA02-BAB3-A441-91D5-C6536A784A5C}"/>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10">
              <a:extLst>
                <a:ext uri="{FF2B5EF4-FFF2-40B4-BE49-F238E27FC236}">
                  <a16:creationId xmlns:a16="http://schemas.microsoft.com/office/drawing/2014/main" id="{ABCB12C9-6A94-7245-875E-296AC2213172}"/>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1">
              <a:extLst>
                <a:ext uri="{FF2B5EF4-FFF2-40B4-BE49-F238E27FC236}">
                  <a16:creationId xmlns:a16="http://schemas.microsoft.com/office/drawing/2014/main" id="{F0465A34-3CB7-4147-81D2-C4C96915DF63}"/>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2">
              <a:extLst>
                <a:ext uri="{FF2B5EF4-FFF2-40B4-BE49-F238E27FC236}">
                  <a16:creationId xmlns:a16="http://schemas.microsoft.com/office/drawing/2014/main" id="{BF4A75AD-84E4-944E-AA2A-69B5E74A0E21}"/>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5" name="Picture 14">
            <a:extLst>
              <a:ext uri="{FF2B5EF4-FFF2-40B4-BE49-F238E27FC236}">
                <a16:creationId xmlns:a16="http://schemas.microsoft.com/office/drawing/2014/main" id="{BAFDBDB4-1F11-CF41-800B-3413845816A0}"/>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1776279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5C2D2-D692-5B4A-91BF-EC795955B9A7}"/>
              </a:ext>
            </a:extLst>
          </p:cNvPr>
          <p:cNvSpPr>
            <a:spLocks noGrp="1"/>
          </p:cNvSpPr>
          <p:nvPr>
            <p:ph type="title"/>
          </p:nvPr>
        </p:nvSpPr>
        <p:spPr>
          <a:xfrm>
            <a:off x="1514292" y="513612"/>
            <a:ext cx="9894133" cy="1031216"/>
          </a:xfrm>
        </p:spPr>
        <p:txBody>
          <a:bodyPr anchor="b">
            <a:normAutofit/>
          </a:bodyPr>
          <a:lstStyle/>
          <a:p>
            <a:r>
              <a:rPr lang="en-US" dirty="0"/>
              <a:t>If live TV didn’t exist we’d have to invent it</a:t>
            </a:r>
          </a:p>
        </p:txBody>
      </p:sp>
      <p:pic>
        <p:nvPicPr>
          <p:cNvPr id="4" name="Picture 3">
            <a:extLst>
              <a:ext uri="{FF2B5EF4-FFF2-40B4-BE49-F238E27FC236}">
                <a16:creationId xmlns:a16="http://schemas.microsoft.com/office/drawing/2014/main" id="{6E6C29B1-9968-DF41-A501-FDB0141EFA0F}"/>
              </a:ext>
            </a:extLst>
          </p:cNvPr>
          <p:cNvPicPr>
            <a:picLocks noChangeAspect="1"/>
          </p:cNvPicPr>
          <p:nvPr/>
        </p:nvPicPr>
        <p:blipFill>
          <a:blip r:embed="rId2"/>
          <a:stretch>
            <a:fillRect/>
          </a:stretch>
        </p:blipFill>
        <p:spPr>
          <a:xfrm>
            <a:off x="1771729" y="2589086"/>
            <a:ext cx="4554509" cy="2755478"/>
          </a:xfrm>
          <a:prstGeom prst="rect">
            <a:avLst/>
          </a:prstGeom>
        </p:spPr>
      </p:pic>
      <p:sp>
        <p:nvSpPr>
          <p:cNvPr id="3" name="Content Placeholder 2">
            <a:extLst>
              <a:ext uri="{FF2B5EF4-FFF2-40B4-BE49-F238E27FC236}">
                <a16:creationId xmlns:a16="http://schemas.microsoft.com/office/drawing/2014/main" id="{AD6FC2CD-6A66-B64F-AE51-62DDF0B386F3}"/>
              </a:ext>
            </a:extLst>
          </p:cNvPr>
          <p:cNvSpPr>
            <a:spLocks noGrp="1"/>
          </p:cNvSpPr>
          <p:nvPr>
            <p:ph idx="1"/>
          </p:nvPr>
        </p:nvSpPr>
        <p:spPr>
          <a:xfrm>
            <a:off x="7534656" y="1544828"/>
            <a:ext cx="4554509" cy="5172963"/>
          </a:xfrm>
        </p:spPr>
        <p:txBody>
          <a:bodyPr anchor="ctr">
            <a:normAutofit/>
          </a:bodyPr>
          <a:lstStyle/>
          <a:p>
            <a:r>
              <a:rPr lang="en-US" sz="2200" dirty="0"/>
              <a:t>Technology changes quickly but human needs do not.</a:t>
            </a:r>
          </a:p>
          <a:p>
            <a:r>
              <a:rPr lang="en-US" sz="2200" dirty="0"/>
              <a:t>Why do people love live TV?</a:t>
            </a:r>
          </a:p>
          <a:p>
            <a:r>
              <a:rPr lang="en-US" sz="2200" dirty="0"/>
              <a:t>Content</a:t>
            </a:r>
          </a:p>
          <a:p>
            <a:r>
              <a:rPr lang="en-US" sz="2200" dirty="0"/>
              <a:t>Convenience</a:t>
            </a:r>
          </a:p>
          <a:p>
            <a:r>
              <a:rPr lang="en-US" sz="2200" dirty="0"/>
              <a:t>Conversation</a:t>
            </a:r>
          </a:p>
          <a:p>
            <a:endParaRPr lang="en-US" sz="2200" dirty="0"/>
          </a:p>
          <a:p>
            <a:pPr marL="0" indent="0">
              <a:buNone/>
            </a:pPr>
            <a:endParaRPr lang="en-US" sz="2200" dirty="0"/>
          </a:p>
        </p:txBody>
      </p:sp>
      <p:grpSp>
        <p:nvGrpSpPr>
          <p:cNvPr id="8" name="Group 7">
            <a:extLst>
              <a:ext uri="{FF2B5EF4-FFF2-40B4-BE49-F238E27FC236}">
                <a16:creationId xmlns:a16="http://schemas.microsoft.com/office/drawing/2014/main" id="{F6C8FF6C-52CF-B844-BD02-C941CBDFDEDB}"/>
              </a:ext>
            </a:extLst>
          </p:cNvPr>
          <p:cNvGrpSpPr/>
          <p:nvPr/>
        </p:nvGrpSpPr>
        <p:grpSpPr>
          <a:xfrm>
            <a:off x="1" y="0"/>
            <a:ext cx="108858" cy="6858000"/>
            <a:chOff x="1610023" y="1"/>
            <a:chExt cx="269227" cy="6629223"/>
          </a:xfrm>
        </p:grpSpPr>
        <p:sp>
          <p:nvSpPr>
            <p:cNvPr id="10" name="Rectangle: Rounded Corners 2">
              <a:extLst>
                <a:ext uri="{FF2B5EF4-FFF2-40B4-BE49-F238E27FC236}">
                  <a16:creationId xmlns:a16="http://schemas.microsoft.com/office/drawing/2014/main" id="{B9F6B844-2228-DD41-9022-FA17CDFDF933}"/>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Rounded Corners 8">
              <a:extLst>
                <a:ext uri="{FF2B5EF4-FFF2-40B4-BE49-F238E27FC236}">
                  <a16:creationId xmlns:a16="http://schemas.microsoft.com/office/drawing/2014/main" id="{8693F780-771F-4044-BA91-00BDCF46D1F5}"/>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9">
              <a:extLst>
                <a:ext uri="{FF2B5EF4-FFF2-40B4-BE49-F238E27FC236}">
                  <a16:creationId xmlns:a16="http://schemas.microsoft.com/office/drawing/2014/main" id="{F3385959-BC95-E141-B3B8-CFD88F2599E6}"/>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Rounded Corners 10">
              <a:extLst>
                <a:ext uri="{FF2B5EF4-FFF2-40B4-BE49-F238E27FC236}">
                  <a16:creationId xmlns:a16="http://schemas.microsoft.com/office/drawing/2014/main" id="{0C61DAF6-3EC6-7243-944B-BED48C5B604A}"/>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5" name="Rectangle: Rounded Corners 11">
              <a:extLst>
                <a:ext uri="{FF2B5EF4-FFF2-40B4-BE49-F238E27FC236}">
                  <a16:creationId xmlns:a16="http://schemas.microsoft.com/office/drawing/2014/main" id="{9CC30CA0-EA2C-E140-BBD1-47A50839A29B}"/>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6" name="Rectangle: Rounded Corners 12">
              <a:extLst>
                <a:ext uri="{FF2B5EF4-FFF2-40B4-BE49-F238E27FC236}">
                  <a16:creationId xmlns:a16="http://schemas.microsoft.com/office/drawing/2014/main" id="{63A6CD9D-764A-2440-A67E-96D8DECA16B6}"/>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7" name="Picture 16">
            <a:extLst>
              <a:ext uri="{FF2B5EF4-FFF2-40B4-BE49-F238E27FC236}">
                <a16:creationId xmlns:a16="http://schemas.microsoft.com/office/drawing/2014/main" id="{094C57A1-00B2-5549-81EA-2182075C5285}"/>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119696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1F44-6D1D-4CAA-A29B-8666AA6DFE4A}"/>
              </a:ext>
            </a:extLst>
          </p:cNvPr>
          <p:cNvSpPr>
            <a:spLocks noGrp="1"/>
          </p:cNvSpPr>
          <p:nvPr>
            <p:ph type="title"/>
          </p:nvPr>
        </p:nvSpPr>
        <p:spPr/>
        <p:txBody>
          <a:bodyPr/>
          <a:lstStyle/>
          <a:p>
            <a:r>
              <a:rPr lang="en-US" b="0" dirty="0">
                <a:solidFill>
                  <a:schemeClr val="tx1"/>
                </a:solidFill>
                <a:latin typeface="+mj-lt"/>
              </a:rPr>
              <a:t>TV sparks conversation</a:t>
            </a:r>
            <a:endParaRPr lang="en-GB" b="0" dirty="0">
              <a:solidFill>
                <a:schemeClr val="tx1"/>
              </a:solidFill>
              <a:latin typeface="+mj-lt"/>
            </a:endParaRPr>
          </a:p>
        </p:txBody>
      </p:sp>
      <p:sp>
        <p:nvSpPr>
          <p:cNvPr id="64" name="Footer Placeholder 3">
            <a:extLst>
              <a:ext uri="{FF2B5EF4-FFF2-40B4-BE49-F238E27FC236}">
                <a16:creationId xmlns:a16="http://schemas.microsoft.com/office/drawing/2014/main" id="{43054CDA-15F8-4850-9F11-C58BB58B2733}"/>
              </a:ext>
            </a:extLst>
          </p:cNvPr>
          <p:cNvSpPr>
            <a:spLocks noGrp="1"/>
          </p:cNvSpPr>
          <p:nvPr>
            <p:ph type="ftr" sz="quarter" idx="11"/>
          </p:nvPr>
        </p:nvSpPr>
        <p:spPr/>
        <p:txBody>
          <a:bodyPr/>
          <a:lstStyle/>
          <a:p>
            <a:r>
              <a:rPr lang="en-GB" dirty="0"/>
              <a:t>TAM Ireland/Engager 2018</a:t>
            </a:r>
          </a:p>
        </p:txBody>
      </p:sp>
      <p:sp>
        <p:nvSpPr>
          <p:cNvPr id="9" name="Content Placeholder 8">
            <a:extLst>
              <a:ext uri="{FF2B5EF4-FFF2-40B4-BE49-F238E27FC236}">
                <a16:creationId xmlns:a16="http://schemas.microsoft.com/office/drawing/2014/main" id="{138D6FE4-1578-4755-9FF4-B3744F76F238}"/>
              </a:ext>
            </a:extLst>
          </p:cNvPr>
          <p:cNvSpPr>
            <a:spLocks noGrp="1"/>
          </p:cNvSpPr>
          <p:nvPr>
            <p:ph sz="half" idx="1"/>
          </p:nvPr>
        </p:nvSpPr>
        <p:spPr>
          <a:xfrm>
            <a:off x="838200" y="1825625"/>
            <a:ext cx="4201633" cy="4351338"/>
          </a:xfrm>
        </p:spPr>
        <p:txBody>
          <a:bodyPr>
            <a:normAutofit/>
          </a:bodyPr>
          <a:lstStyle/>
          <a:p>
            <a:pPr marL="0" indent="0" fontAlgn="t">
              <a:buNone/>
            </a:pPr>
            <a:r>
              <a:rPr lang="en-IE" dirty="0">
                <a:solidFill>
                  <a:schemeClr val="tx1"/>
                </a:solidFill>
              </a:rPr>
              <a:t>Social media has become the digital water cooler.</a:t>
            </a:r>
          </a:p>
          <a:p>
            <a:pPr marL="0" indent="0" fontAlgn="t">
              <a:buNone/>
            </a:pPr>
            <a:r>
              <a:rPr lang="en-IE" dirty="0">
                <a:solidFill>
                  <a:schemeClr val="tx1"/>
                </a:solidFill>
              </a:rPr>
              <a:t>Local, Irish made entertainment and factual programmes consistently feature in weekly Social TV Top 10</a:t>
            </a:r>
          </a:p>
          <a:p>
            <a:endParaRPr lang="en-IE" dirty="0"/>
          </a:p>
        </p:txBody>
      </p:sp>
      <p:pic>
        <p:nvPicPr>
          <p:cNvPr id="21" name="Content Placeholder 20">
            <a:extLst>
              <a:ext uri="{FF2B5EF4-FFF2-40B4-BE49-F238E27FC236}">
                <a16:creationId xmlns:a16="http://schemas.microsoft.com/office/drawing/2014/main" id="{EE061539-C8A6-48D8-81BC-CB17296927FC}"/>
              </a:ext>
            </a:extLst>
          </p:cNvPr>
          <p:cNvPicPr>
            <a:picLocks noGrp="1" noChangeAspect="1"/>
          </p:cNvPicPr>
          <p:nvPr>
            <p:ph sz="half" idx="2"/>
          </p:nvPr>
        </p:nvPicPr>
        <p:blipFill>
          <a:blip r:embed="rId4"/>
          <a:stretch>
            <a:fillRect/>
          </a:stretch>
        </p:blipFill>
        <p:spPr>
          <a:xfrm>
            <a:off x="5136099" y="1825625"/>
            <a:ext cx="7055901" cy="4181770"/>
          </a:xfrm>
        </p:spPr>
      </p:pic>
      <p:sp>
        <p:nvSpPr>
          <p:cNvPr id="22" name="TextBox 21">
            <a:extLst>
              <a:ext uri="{FF2B5EF4-FFF2-40B4-BE49-F238E27FC236}">
                <a16:creationId xmlns:a16="http://schemas.microsoft.com/office/drawing/2014/main" id="{602B22CF-93EF-40D6-93EA-2CBF3DAC9D57}"/>
              </a:ext>
            </a:extLst>
          </p:cNvPr>
          <p:cNvSpPr txBox="1"/>
          <p:nvPr/>
        </p:nvSpPr>
        <p:spPr>
          <a:xfrm>
            <a:off x="5136099" y="1825625"/>
            <a:ext cx="6592186" cy="646331"/>
          </a:xfrm>
          <a:prstGeom prst="rect">
            <a:avLst/>
          </a:prstGeom>
          <a:noFill/>
        </p:spPr>
        <p:txBody>
          <a:bodyPr wrap="square" rtlCol="0">
            <a:spAutoFit/>
          </a:bodyPr>
          <a:lstStyle/>
          <a:p>
            <a:r>
              <a:rPr lang="en-IE" dirty="0">
                <a:solidFill>
                  <a:schemeClr val="accent1"/>
                </a:solidFill>
              </a:rPr>
              <a:t>Room to Improve on March 25</a:t>
            </a:r>
            <a:r>
              <a:rPr lang="en-IE" baseline="30000" dirty="0">
                <a:solidFill>
                  <a:schemeClr val="accent1"/>
                </a:solidFill>
              </a:rPr>
              <a:t>th</a:t>
            </a:r>
            <a:r>
              <a:rPr lang="en-IE" dirty="0">
                <a:solidFill>
                  <a:schemeClr val="accent1"/>
                </a:solidFill>
              </a:rPr>
              <a:t> had over 8,500 comments on Twitter/Facebook during the one hour </a:t>
            </a:r>
            <a:r>
              <a:rPr lang="en-IE" b="1" u="sng" dirty="0">
                <a:solidFill>
                  <a:schemeClr val="accent1"/>
                </a:solidFill>
              </a:rPr>
              <a:t>live</a:t>
            </a:r>
            <a:r>
              <a:rPr lang="en-IE" dirty="0">
                <a:solidFill>
                  <a:schemeClr val="accent1"/>
                </a:solidFill>
              </a:rPr>
              <a:t> broadcast</a:t>
            </a:r>
          </a:p>
        </p:txBody>
      </p:sp>
      <p:grpSp>
        <p:nvGrpSpPr>
          <p:cNvPr id="7" name="Group 6">
            <a:extLst>
              <a:ext uri="{FF2B5EF4-FFF2-40B4-BE49-F238E27FC236}">
                <a16:creationId xmlns:a16="http://schemas.microsoft.com/office/drawing/2014/main" id="{D47D0E28-C2A5-E344-93B0-089C6C8691FF}"/>
              </a:ext>
            </a:extLst>
          </p:cNvPr>
          <p:cNvGrpSpPr/>
          <p:nvPr/>
        </p:nvGrpSpPr>
        <p:grpSpPr>
          <a:xfrm>
            <a:off x="1" y="0"/>
            <a:ext cx="108858" cy="6858000"/>
            <a:chOff x="1610023" y="1"/>
            <a:chExt cx="269227" cy="6629223"/>
          </a:xfrm>
        </p:grpSpPr>
        <p:sp>
          <p:nvSpPr>
            <p:cNvPr id="8" name="Rectangle: Rounded Corners 2">
              <a:extLst>
                <a:ext uri="{FF2B5EF4-FFF2-40B4-BE49-F238E27FC236}">
                  <a16:creationId xmlns:a16="http://schemas.microsoft.com/office/drawing/2014/main" id="{4D5C6744-90D0-3A46-9BE1-8B051EFDB103}"/>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Rectangle: Rounded Corners 8">
              <a:extLst>
                <a:ext uri="{FF2B5EF4-FFF2-40B4-BE49-F238E27FC236}">
                  <a16:creationId xmlns:a16="http://schemas.microsoft.com/office/drawing/2014/main" id="{3C674FAA-B75D-CE46-8FC7-F8B607BFC3AF}"/>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9">
              <a:extLst>
                <a:ext uri="{FF2B5EF4-FFF2-40B4-BE49-F238E27FC236}">
                  <a16:creationId xmlns:a16="http://schemas.microsoft.com/office/drawing/2014/main" id="{D9050D55-4D43-FB43-99CE-C864F4A12EE7}"/>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0">
              <a:extLst>
                <a:ext uri="{FF2B5EF4-FFF2-40B4-BE49-F238E27FC236}">
                  <a16:creationId xmlns:a16="http://schemas.microsoft.com/office/drawing/2014/main" id="{279151AA-C00C-4E45-A66E-620A3C015893}"/>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1">
              <a:extLst>
                <a:ext uri="{FF2B5EF4-FFF2-40B4-BE49-F238E27FC236}">
                  <a16:creationId xmlns:a16="http://schemas.microsoft.com/office/drawing/2014/main" id="{8A733D7F-5129-B049-B387-01EB8C7ADA70}"/>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Rounded Corners 12">
              <a:extLst>
                <a:ext uri="{FF2B5EF4-FFF2-40B4-BE49-F238E27FC236}">
                  <a16:creationId xmlns:a16="http://schemas.microsoft.com/office/drawing/2014/main" id="{32154DE9-5E76-1F43-9B5E-12F8B2594FD0}"/>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custDataLst>
      <p:tags r:id="rId1"/>
    </p:custDataLst>
    <p:extLst>
      <p:ext uri="{BB962C8B-B14F-4D97-AF65-F5344CB8AC3E}">
        <p14:creationId xmlns:p14="http://schemas.microsoft.com/office/powerpoint/2010/main" val="2111159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F8093-2F64-BA4D-89A9-91BAC8141205}"/>
              </a:ext>
            </a:extLst>
          </p:cNvPr>
          <p:cNvSpPr>
            <a:spLocks noGrp="1"/>
          </p:cNvSpPr>
          <p:nvPr>
            <p:ph type="title"/>
          </p:nvPr>
        </p:nvSpPr>
        <p:spPr/>
        <p:txBody>
          <a:bodyPr/>
          <a:lstStyle/>
          <a:p>
            <a:r>
              <a:rPr lang="en-US" b="0" dirty="0"/>
              <a:t>It’s not all about brand building</a:t>
            </a:r>
          </a:p>
        </p:txBody>
      </p:sp>
      <p:sp>
        <p:nvSpPr>
          <p:cNvPr id="3" name="Content Placeholder 2">
            <a:extLst>
              <a:ext uri="{FF2B5EF4-FFF2-40B4-BE49-F238E27FC236}">
                <a16:creationId xmlns:a16="http://schemas.microsoft.com/office/drawing/2014/main" id="{93EA68FE-0F6A-C54E-B407-143FE69B16F8}"/>
              </a:ext>
            </a:extLst>
          </p:cNvPr>
          <p:cNvSpPr>
            <a:spLocks noGrp="1"/>
          </p:cNvSpPr>
          <p:nvPr>
            <p:ph sz="half" idx="1"/>
          </p:nvPr>
        </p:nvSpPr>
        <p:spPr>
          <a:xfrm>
            <a:off x="838200" y="1825625"/>
            <a:ext cx="11353800" cy="4351338"/>
          </a:xfrm>
        </p:spPr>
        <p:txBody>
          <a:bodyPr/>
          <a:lstStyle/>
          <a:p>
            <a:r>
              <a:rPr lang="en-US" dirty="0">
                <a:solidFill>
                  <a:schemeClr val="tx1"/>
                </a:solidFill>
              </a:rPr>
              <a:t>TV is great at activation too.</a:t>
            </a:r>
          </a:p>
          <a:p>
            <a:endParaRPr lang="en-US" dirty="0">
              <a:solidFill>
                <a:schemeClr val="tx1"/>
              </a:solidFill>
            </a:endParaRPr>
          </a:p>
          <a:p>
            <a:r>
              <a:rPr lang="en-US" dirty="0">
                <a:solidFill>
                  <a:schemeClr val="tx1"/>
                </a:solidFill>
              </a:rPr>
              <a:t>Here’s a sneak peak into our latest research – hot off the presses this morning</a:t>
            </a:r>
          </a:p>
        </p:txBody>
      </p:sp>
      <p:grpSp>
        <p:nvGrpSpPr>
          <p:cNvPr id="5" name="Group 4">
            <a:extLst>
              <a:ext uri="{FF2B5EF4-FFF2-40B4-BE49-F238E27FC236}">
                <a16:creationId xmlns:a16="http://schemas.microsoft.com/office/drawing/2014/main" id="{CD631CD9-E1C9-B248-AA20-934E4E0B4ADE}"/>
              </a:ext>
            </a:extLst>
          </p:cNvPr>
          <p:cNvGrpSpPr/>
          <p:nvPr/>
        </p:nvGrpSpPr>
        <p:grpSpPr>
          <a:xfrm>
            <a:off x="1" y="0"/>
            <a:ext cx="108858" cy="6858000"/>
            <a:chOff x="1610023" y="1"/>
            <a:chExt cx="269227" cy="6629223"/>
          </a:xfrm>
        </p:grpSpPr>
        <p:sp>
          <p:nvSpPr>
            <p:cNvPr id="6" name="Rectangle: Rounded Corners 2">
              <a:extLst>
                <a:ext uri="{FF2B5EF4-FFF2-40B4-BE49-F238E27FC236}">
                  <a16:creationId xmlns:a16="http://schemas.microsoft.com/office/drawing/2014/main" id="{28139DFD-2210-B44C-993D-192D2E6C842A}"/>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Rectangle: Rounded Corners 8">
              <a:extLst>
                <a:ext uri="{FF2B5EF4-FFF2-40B4-BE49-F238E27FC236}">
                  <a16:creationId xmlns:a16="http://schemas.microsoft.com/office/drawing/2014/main" id="{92B8AE2A-C7AB-A64C-95EC-3771DECECBBC}"/>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8" name="Rectangle: Rounded Corners 9">
              <a:extLst>
                <a:ext uri="{FF2B5EF4-FFF2-40B4-BE49-F238E27FC236}">
                  <a16:creationId xmlns:a16="http://schemas.microsoft.com/office/drawing/2014/main" id="{667C9BF7-8A47-0448-B236-58CC873AD40E}"/>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Rectangle: Rounded Corners 10">
              <a:extLst>
                <a:ext uri="{FF2B5EF4-FFF2-40B4-BE49-F238E27FC236}">
                  <a16:creationId xmlns:a16="http://schemas.microsoft.com/office/drawing/2014/main" id="{A6047342-5DC1-BE42-B708-FDD8B747CD98}"/>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Rounded Corners 11">
              <a:extLst>
                <a:ext uri="{FF2B5EF4-FFF2-40B4-BE49-F238E27FC236}">
                  <a16:creationId xmlns:a16="http://schemas.microsoft.com/office/drawing/2014/main" id="{43627A99-E164-7143-B98B-2F528E156911}"/>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12">
              <a:extLst>
                <a:ext uri="{FF2B5EF4-FFF2-40B4-BE49-F238E27FC236}">
                  <a16:creationId xmlns:a16="http://schemas.microsoft.com/office/drawing/2014/main" id="{1667F153-AC88-9747-8EB9-358943B77E34}"/>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extLst>
      <p:ext uri="{BB962C8B-B14F-4D97-AF65-F5344CB8AC3E}">
        <p14:creationId xmlns:p14="http://schemas.microsoft.com/office/powerpoint/2010/main" val="270910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3668-0405-E94F-8328-C3AFC48574AE}"/>
              </a:ext>
            </a:extLst>
          </p:cNvPr>
          <p:cNvSpPr>
            <a:spLocks noGrp="1"/>
          </p:cNvSpPr>
          <p:nvPr>
            <p:ph type="title"/>
          </p:nvPr>
        </p:nvSpPr>
        <p:spPr/>
        <p:txBody>
          <a:bodyPr/>
          <a:lstStyle/>
          <a:p>
            <a:r>
              <a:rPr lang="en-US" b="0" dirty="0"/>
              <a:t>Web Response - Travel</a:t>
            </a:r>
          </a:p>
        </p:txBody>
      </p:sp>
      <p:sp>
        <p:nvSpPr>
          <p:cNvPr id="3" name="Content Placeholder 2">
            <a:extLst>
              <a:ext uri="{FF2B5EF4-FFF2-40B4-BE49-F238E27FC236}">
                <a16:creationId xmlns:a16="http://schemas.microsoft.com/office/drawing/2014/main" id="{21029709-5BCC-424A-B0CE-8D05866427D2}"/>
              </a:ext>
            </a:extLst>
          </p:cNvPr>
          <p:cNvSpPr>
            <a:spLocks noGrp="1"/>
          </p:cNvSpPr>
          <p:nvPr>
            <p:ph sz="half" idx="1"/>
          </p:nvPr>
        </p:nvSpPr>
        <p:spPr/>
        <p:txBody>
          <a:bodyPr/>
          <a:lstStyle/>
          <a:p>
            <a:endParaRPr lang="en-US"/>
          </a:p>
        </p:txBody>
      </p:sp>
      <p:pic>
        <p:nvPicPr>
          <p:cNvPr id="5" name="Picture 4">
            <a:extLst>
              <a:ext uri="{FF2B5EF4-FFF2-40B4-BE49-F238E27FC236}">
                <a16:creationId xmlns:a16="http://schemas.microsoft.com/office/drawing/2014/main" id="{A5486505-400D-D049-8148-072A76AFA3F7}"/>
              </a:ext>
            </a:extLst>
          </p:cNvPr>
          <p:cNvPicPr>
            <a:picLocks noChangeAspect="1"/>
          </p:cNvPicPr>
          <p:nvPr/>
        </p:nvPicPr>
        <p:blipFill>
          <a:blip r:embed="rId2"/>
          <a:stretch>
            <a:fillRect/>
          </a:stretch>
        </p:blipFill>
        <p:spPr>
          <a:xfrm>
            <a:off x="621174" y="1228211"/>
            <a:ext cx="9990680" cy="5380468"/>
          </a:xfrm>
          <a:prstGeom prst="rect">
            <a:avLst/>
          </a:prstGeom>
        </p:spPr>
      </p:pic>
      <p:sp>
        <p:nvSpPr>
          <p:cNvPr id="7" name="Content Placeholder 6">
            <a:extLst>
              <a:ext uri="{FF2B5EF4-FFF2-40B4-BE49-F238E27FC236}">
                <a16:creationId xmlns:a16="http://schemas.microsoft.com/office/drawing/2014/main" id="{60B35B83-06EB-434A-BF64-F9BD936F38FE}"/>
              </a:ext>
            </a:extLst>
          </p:cNvPr>
          <p:cNvSpPr>
            <a:spLocks noGrp="1"/>
          </p:cNvSpPr>
          <p:nvPr>
            <p:ph sz="half" idx="2"/>
          </p:nvPr>
        </p:nvSpPr>
        <p:spPr>
          <a:xfrm>
            <a:off x="8647837" y="5254625"/>
            <a:ext cx="3537285" cy="1603375"/>
          </a:xfrm>
          <a:solidFill>
            <a:schemeClr val="tx2">
              <a:lumMod val="20000"/>
              <a:lumOff val="80000"/>
            </a:schemeClr>
          </a:solidFill>
        </p:spPr>
        <p:txBody>
          <a:bodyPr/>
          <a:lstStyle/>
          <a:p>
            <a:pPr marL="0" fontAlgn="ctr">
              <a:spcBef>
                <a:spcPts val="0"/>
              </a:spcBef>
              <a:spcAft>
                <a:spcPts val="0"/>
              </a:spcAft>
            </a:pPr>
            <a:r>
              <a:rPr lang="en-IE" sz="1600" dirty="0">
                <a:solidFill>
                  <a:srgbClr val="000000"/>
                </a:solidFill>
                <a:latin typeface="Calibri" panose="020F0502020204030204" pitchFamily="34" charset="0"/>
              </a:rPr>
              <a:t>Pearson's correlation coefficient</a:t>
            </a:r>
            <a:endParaRPr lang="en-IE" sz="1600" dirty="0">
              <a:latin typeface="Arial" panose="020B0604020202020204" pitchFamily="34" charset="0"/>
            </a:endParaRPr>
          </a:p>
          <a:p>
            <a:pPr marL="0" fontAlgn="ctr">
              <a:spcBef>
                <a:spcPts val="0"/>
              </a:spcBef>
              <a:spcAft>
                <a:spcPts val="0"/>
              </a:spcAft>
            </a:pPr>
            <a:r>
              <a:rPr lang="en-IE" sz="1600" b="1" dirty="0">
                <a:solidFill>
                  <a:srgbClr val="000000"/>
                </a:solidFill>
                <a:latin typeface="Calibri" panose="020F0502020204030204" pitchFamily="34" charset="0"/>
              </a:rPr>
              <a:t>0.917</a:t>
            </a:r>
            <a:endParaRPr lang="en-IE" sz="1600" dirty="0">
              <a:latin typeface="Arial" panose="020B0604020202020204" pitchFamily="34" charset="0"/>
            </a:endParaRPr>
          </a:p>
          <a:p>
            <a:pPr marL="0" fontAlgn="ctr">
              <a:spcBef>
                <a:spcPts val="0"/>
              </a:spcBef>
              <a:spcAft>
                <a:spcPts val="0"/>
              </a:spcAft>
            </a:pPr>
            <a:r>
              <a:rPr lang="en-IE" sz="1600" dirty="0">
                <a:solidFill>
                  <a:srgbClr val="000000"/>
                </a:solidFill>
                <a:latin typeface="Calibri" panose="020F0502020204030204" pitchFamily="34" charset="0"/>
              </a:rPr>
              <a:t>Coefficient of determination</a:t>
            </a:r>
            <a:endParaRPr lang="en-IE" sz="1600" dirty="0">
              <a:latin typeface="Arial" panose="020B0604020202020204" pitchFamily="34" charset="0"/>
            </a:endParaRPr>
          </a:p>
          <a:p>
            <a:pPr marL="0" fontAlgn="ctr">
              <a:spcBef>
                <a:spcPts val="0"/>
              </a:spcBef>
              <a:spcAft>
                <a:spcPts val="0"/>
              </a:spcAft>
            </a:pPr>
            <a:r>
              <a:rPr lang="en-IE" sz="1600" b="1" dirty="0">
                <a:solidFill>
                  <a:srgbClr val="000000"/>
                </a:solidFill>
                <a:latin typeface="Calibri" panose="020F0502020204030204" pitchFamily="34" charset="0"/>
              </a:rPr>
              <a:t>0.840</a:t>
            </a:r>
            <a:endParaRPr lang="en-IE" sz="1600" dirty="0">
              <a:latin typeface="Arial" panose="020B0604020202020204" pitchFamily="34" charset="0"/>
            </a:endParaRPr>
          </a:p>
          <a:p>
            <a:pPr marL="0" fontAlgn="ctr">
              <a:spcBef>
                <a:spcPts val="0"/>
              </a:spcBef>
              <a:spcAft>
                <a:spcPts val="0"/>
              </a:spcAft>
            </a:pPr>
            <a:r>
              <a:rPr lang="en-IE" sz="1600" dirty="0">
                <a:solidFill>
                  <a:srgbClr val="000000"/>
                </a:solidFill>
                <a:latin typeface="Calibri" panose="020F0502020204030204" pitchFamily="34" charset="0"/>
              </a:rPr>
              <a:t>p-value</a:t>
            </a:r>
            <a:endParaRPr lang="en-IE" sz="1600" dirty="0">
              <a:latin typeface="Arial" panose="020B0604020202020204" pitchFamily="34" charset="0"/>
            </a:endParaRPr>
          </a:p>
          <a:p>
            <a:pPr marL="0" fontAlgn="ctr">
              <a:spcBef>
                <a:spcPts val="0"/>
              </a:spcBef>
              <a:spcAft>
                <a:spcPts val="0"/>
              </a:spcAft>
            </a:pPr>
            <a:r>
              <a:rPr lang="en-IE" sz="1600" b="1" dirty="0">
                <a:solidFill>
                  <a:srgbClr val="000000"/>
                </a:solidFill>
                <a:latin typeface="Calibri" panose="020F0502020204030204" pitchFamily="34" charset="0"/>
              </a:rPr>
              <a:t>0</a:t>
            </a:r>
            <a:endParaRPr lang="en-IE" sz="1600" dirty="0">
              <a:latin typeface="Arial" panose="020B0604020202020204" pitchFamily="34" charset="0"/>
            </a:endParaRPr>
          </a:p>
          <a:p>
            <a:endParaRPr lang="en-US" dirty="0"/>
          </a:p>
        </p:txBody>
      </p:sp>
      <p:grpSp>
        <p:nvGrpSpPr>
          <p:cNvPr id="6" name="Group 5">
            <a:extLst>
              <a:ext uri="{FF2B5EF4-FFF2-40B4-BE49-F238E27FC236}">
                <a16:creationId xmlns:a16="http://schemas.microsoft.com/office/drawing/2014/main" id="{4FBD6DAD-AE82-D746-AB9C-6FF9A07BD4FB}"/>
              </a:ext>
            </a:extLst>
          </p:cNvPr>
          <p:cNvGrpSpPr/>
          <p:nvPr/>
        </p:nvGrpSpPr>
        <p:grpSpPr>
          <a:xfrm>
            <a:off x="1" y="0"/>
            <a:ext cx="108858" cy="6858000"/>
            <a:chOff x="1610023" y="1"/>
            <a:chExt cx="269227" cy="6629223"/>
          </a:xfrm>
        </p:grpSpPr>
        <p:sp>
          <p:nvSpPr>
            <p:cNvPr id="8" name="Rectangle: Rounded Corners 2">
              <a:extLst>
                <a:ext uri="{FF2B5EF4-FFF2-40B4-BE49-F238E27FC236}">
                  <a16:creationId xmlns:a16="http://schemas.microsoft.com/office/drawing/2014/main" id="{4C5324B1-4443-E649-900D-8913A7FD0B9E}"/>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Rectangle: Rounded Corners 8">
              <a:extLst>
                <a:ext uri="{FF2B5EF4-FFF2-40B4-BE49-F238E27FC236}">
                  <a16:creationId xmlns:a16="http://schemas.microsoft.com/office/drawing/2014/main" id="{AA94CD11-2EC7-0742-983F-A22B68A6C526}"/>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Rounded Corners 9">
              <a:extLst>
                <a:ext uri="{FF2B5EF4-FFF2-40B4-BE49-F238E27FC236}">
                  <a16:creationId xmlns:a16="http://schemas.microsoft.com/office/drawing/2014/main" id="{3D416353-8DDD-E842-A126-C9EEF8AF967F}"/>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10">
              <a:extLst>
                <a:ext uri="{FF2B5EF4-FFF2-40B4-BE49-F238E27FC236}">
                  <a16:creationId xmlns:a16="http://schemas.microsoft.com/office/drawing/2014/main" id="{5A139639-129E-EF47-B3A2-66B648BAC385}"/>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1">
              <a:extLst>
                <a:ext uri="{FF2B5EF4-FFF2-40B4-BE49-F238E27FC236}">
                  <a16:creationId xmlns:a16="http://schemas.microsoft.com/office/drawing/2014/main" id="{4D714FF7-CA50-7D4B-B2D9-160A4DA8F932}"/>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2">
              <a:extLst>
                <a:ext uri="{FF2B5EF4-FFF2-40B4-BE49-F238E27FC236}">
                  <a16:creationId xmlns:a16="http://schemas.microsoft.com/office/drawing/2014/main" id="{F2E337B5-4456-2B42-BC73-F5F20C67E13D}"/>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extLst>
      <p:ext uri="{BB962C8B-B14F-4D97-AF65-F5344CB8AC3E}">
        <p14:creationId xmlns:p14="http://schemas.microsoft.com/office/powerpoint/2010/main" val="2923907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2E0034-75F6-6149-9C98-CF7A5C6DBF4E}"/>
              </a:ext>
            </a:extLst>
          </p:cNvPr>
          <p:cNvPicPr>
            <a:picLocks noChangeAspect="1"/>
          </p:cNvPicPr>
          <p:nvPr/>
        </p:nvPicPr>
        <p:blipFill>
          <a:blip r:embed="rId2">
            <a:alphaModFix amt="50000"/>
          </a:blip>
          <a:stretch>
            <a:fillRect/>
          </a:stretch>
        </p:blipFill>
        <p:spPr>
          <a:xfrm>
            <a:off x="837179" y="292455"/>
            <a:ext cx="10515600" cy="6274308"/>
          </a:xfrm>
          <a:prstGeom prst="rect">
            <a:avLst/>
          </a:prstGeom>
        </p:spPr>
      </p:pic>
      <p:sp>
        <p:nvSpPr>
          <p:cNvPr id="2" name="Title 1">
            <a:extLst>
              <a:ext uri="{FF2B5EF4-FFF2-40B4-BE49-F238E27FC236}">
                <a16:creationId xmlns:a16="http://schemas.microsoft.com/office/drawing/2014/main" id="{8A9C39B1-183C-944D-AA1D-8051836F08F5}"/>
              </a:ext>
            </a:extLst>
          </p:cNvPr>
          <p:cNvSpPr>
            <a:spLocks noGrp="1"/>
          </p:cNvSpPr>
          <p:nvPr>
            <p:ph type="title"/>
          </p:nvPr>
        </p:nvSpPr>
        <p:spPr/>
        <p:txBody>
          <a:bodyPr/>
          <a:lstStyle/>
          <a:p>
            <a:r>
              <a:rPr lang="en-US" dirty="0"/>
              <a:t>Establishment Survey</a:t>
            </a:r>
          </a:p>
        </p:txBody>
      </p:sp>
      <p:sp>
        <p:nvSpPr>
          <p:cNvPr id="3" name="Content Placeholder 2">
            <a:extLst>
              <a:ext uri="{FF2B5EF4-FFF2-40B4-BE49-F238E27FC236}">
                <a16:creationId xmlns:a16="http://schemas.microsoft.com/office/drawing/2014/main" id="{CD3421A8-7354-4449-8870-EA6A16B6F062}"/>
              </a:ext>
            </a:extLst>
          </p:cNvPr>
          <p:cNvSpPr>
            <a:spLocks noGrp="1"/>
          </p:cNvSpPr>
          <p:nvPr>
            <p:ph idx="1"/>
          </p:nvPr>
        </p:nvSpPr>
        <p:spPr>
          <a:xfrm>
            <a:off x="838200" y="2994409"/>
            <a:ext cx="10515600" cy="3182554"/>
          </a:xfrm>
        </p:spPr>
        <p:txBody>
          <a:bodyPr/>
          <a:lstStyle/>
          <a:p>
            <a:r>
              <a:rPr lang="en-US" dirty="0"/>
              <a:t>Increased to 9350 households per annum – the largest household random probability sample in the country</a:t>
            </a:r>
          </a:p>
          <a:p>
            <a:r>
              <a:rPr lang="en-US" dirty="0"/>
              <a:t>Donated over 15k to charity</a:t>
            </a:r>
          </a:p>
        </p:txBody>
      </p:sp>
      <p:grpSp>
        <p:nvGrpSpPr>
          <p:cNvPr id="4" name="Group 3">
            <a:extLst>
              <a:ext uri="{FF2B5EF4-FFF2-40B4-BE49-F238E27FC236}">
                <a16:creationId xmlns:a16="http://schemas.microsoft.com/office/drawing/2014/main" id="{0DD85ADB-02B9-BE44-8181-7EEF32E4DAD6}"/>
              </a:ext>
            </a:extLst>
          </p:cNvPr>
          <p:cNvGrpSpPr/>
          <p:nvPr/>
        </p:nvGrpSpPr>
        <p:grpSpPr>
          <a:xfrm>
            <a:off x="1" y="0"/>
            <a:ext cx="108858" cy="6858000"/>
            <a:chOff x="1610023" y="1"/>
            <a:chExt cx="269227" cy="6629223"/>
          </a:xfrm>
        </p:grpSpPr>
        <p:sp>
          <p:nvSpPr>
            <p:cNvPr id="5" name="Rectangle: Rounded Corners 2">
              <a:extLst>
                <a:ext uri="{FF2B5EF4-FFF2-40B4-BE49-F238E27FC236}">
                  <a16:creationId xmlns:a16="http://schemas.microsoft.com/office/drawing/2014/main" id="{3638411E-7F57-654B-A0DB-49CDE00AD3DC}"/>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Rounded Corners 8">
              <a:extLst>
                <a:ext uri="{FF2B5EF4-FFF2-40B4-BE49-F238E27FC236}">
                  <a16:creationId xmlns:a16="http://schemas.microsoft.com/office/drawing/2014/main" id="{46CC938B-E005-7F4E-91D8-B18D62783B56}"/>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7" name="Rectangle: Rounded Corners 9">
              <a:extLst>
                <a:ext uri="{FF2B5EF4-FFF2-40B4-BE49-F238E27FC236}">
                  <a16:creationId xmlns:a16="http://schemas.microsoft.com/office/drawing/2014/main" id="{A9AB0215-38B0-A941-BB6A-F088718CB6BB}"/>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8" name="Rectangle: Rounded Corners 10">
              <a:extLst>
                <a:ext uri="{FF2B5EF4-FFF2-40B4-BE49-F238E27FC236}">
                  <a16:creationId xmlns:a16="http://schemas.microsoft.com/office/drawing/2014/main" id="{C36BC1AF-1F86-8D49-8A3F-BDAD6A3A5BB9}"/>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Rectangle: Rounded Corners 11">
              <a:extLst>
                <a:ext uri="{FF2B5EF4-FFF2-40B4-BE49-F238E27FC236}">
                  <a16:creationId xmlns:a16="http://schemas.microsoft.com/office/drawing/2014/main" id="{3C314A7C-8529-C842-90DF-A6331C486635}"/>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Rounded Corners 12">
              <a:extLst>
                <a:ext uri="{FF2B5EF4-FFF2-40B4-BE49-F238E27FC236}">
                  <a16:creationId xmlns:a16="http://schemas.microsoft.com/office/drawing/2014/main" id="{61DA019B-77FC-914D-9721-4736E67CB9FC}"/>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1" name="Picture 10">
            <a:extLst>
              <a:ext uri="{FF2B5EF4-FFF2-40B4-BE49-F238E27FC236}">
                <a16:creationId xmlns:a16="http://schemas.microsoft.com/office/drawing/2014/main" id="{BE6BF24C-097D-774A-9E1E-34AA5EB51B16}"/>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1035333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8CF3F75-2508-AB4F-89E8-80640107728E}"/>
              </a:ext>
            </a:extLst>
          </p:cNvPr>
          <p:cNvPicPr>
            <a:picLocks noGrp="1" noChangeAspect="1"/>
          </p:cNvPicPr>
          <p:nvPr>
            <p:ph idx="1"/>
          </p:nvPr>
        </p:nvPicPr>
        <p:blipFill>
          <a:blip r:embed="rId2"/>
          <a:stretch>
            <a:fillRect/>
          </a:stretch>
        </p:blipFill>
        <p:spPr>
          <a:xfrm>
            <a:off x="838200" y="1272338"/>
            <a:ext cx="11137146" cy="5220537"/>
          </a:xfrm>
          <a:prstGeom prst="rect">
            <a:avLst/>
          </a:prstGeom>
        </p:spPr>
      </p:pic>
      <p:sp>
        <p:nvSpPr>
          <p:cNvPr id="2" name="Title 1">
            <a:extLst>
              <a:ext uri="{FF2B5EF4-FFF2-40B4-BE49-F238E27FC236}">
                <a16:creationId xmlns:a16="http://schemas.microsoft.com/office/drawing/2014/main" id="{26A1D1F5-0951-FF4F-B488-3B2692A9991C}"/>
              </a:ext>
            </a:extLst>
          </p:cNvPr>
          <p:cNvSpPr>
            <a:spLocks noGrp="1"/>
          </p:cNvSpPr>
          <p:nvPr>
            <p:ph type="title"/>
          </p:nvPr>
        </p:nvSpPr>
        <p:spPr/>
        <p:txBody>
          <a:bodyPr/>
          <a:lstStyle/>
          <a:p>
            <a:r>
              <a:rPr lang="en-US" dirty="0"/>
              <a:t>TAM Ireland Activities</a:t>
            </a:r>
          </a:p>
        </p:txBody>
      </p:sp>
      <p:sp>
        <p:nvSpPr>
          <p:cNvPr id="5" name="TextBox 4">
            <a:extLst>
              <a:ext uri="{FF2B5EF4-FFF2-40B4-BE49-F238E27FC236}">
                <a16:creationId xmlns:a16="http://schemas.microsoft.com/office/drawing/2014/main" id="{504D5E94-5034-1E4C-94FA-3FEA22A2992A}"/>
              </a:ext>
            </a:extLst>
          </p:cNvPr>
          <p:cNvSpPr txBox="1"/>
          <p:nvPr/>
        </p:nvSpPr>
        <p:spPr>
          <a:xfrm>
            <a:off x="838200" y="5299913"/>
            <a:ext cx="11137146" cy="1384995"/>
          </a:xfrm>
          <a:prstGeom prst="rect">
            <a:avLst/>
          </a:prstGeom>
          <a:solidFill>
            <a:schemeClr val="bg2"/>
          </a:solidFill>
        </p:spPr>
        <p:txBody>
          <a:bodyPr wrap="square" rtlCol="0">
            <a:spAutoFit/>
          </a:bodyPr>
          <a:lstStyle/>
          <a:p>
            <a:r>
              <a:rPr lang="en-US" sz="2800" dirty="0"/>
              <a:t>Panel increasing  – 1000 reporting homes daily</a:t>
            </a:r>
          </a:p>
          <a:p>
            <a:endParaRPr lang="en-US" sz="2800" dirty="0"/>
          </a:p>
          <a:p>
            <a:r>
              <a:rPr lang="en-US" sz="2800" dirty="0"/>
              <a:t>One of the most representative panels in the world</a:t>
            </a:r>
          </a:p>
        </p:txBody>
      </p:sp>
      <p:grpSp>
        <p:nvGrpSpPr>
          <p:cNvPr id="7" name="Group 6">
            <a:extLst>
              <a:ext uri="{FF2B5EF4-FFF2-40B4-BE49-F238E27FC236}">
                <a16:creationId xmlns:a16="http://schemas.microsoft.com/office/drawing/2014/main" id="{5F306B00-CED2-E345-BC1E-C4945BC63BA3}"/>
              </a:ext>
            </a:extLst>
          </p:cNvPr>
          <p:cNvGrpSpPr/>
          <p:nvPr/>
        </p:nvGrpSpPr>
        <p:grpSpPr>
          <a:xfrm>
            <a:off x="1" y="0"/>
            <a:ext cx="108858" cy="6858000"/>
            <a:chOff x="1610023" y="1"/>
            <a:chExt cx="269227" cy="6629223"/>
          </a:xfrm>
        </p:grpSpPr>
        <p:sp>
          <p:nvSpPr>
            <p:cNvPr id="8" name="Rectangle: Rounded Corners 2">
              <a:extLst>
                <a:ext uri="{FF2B5EF4-FFF2-40B4-BE49-F238E27FC236}">
                  <a16:creationId xmlns:a16="http://schemas.microsoft.com/office/drawing/2014/main" id="{61545542-D577-7F49-B701-866EF5CA0965}"/>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Rectangle: Rounded Corners 8">
              <a:extLst>
                <a:ext uri="{FF2B5EF4-FFF2-40B4-BE49-F238E27FC236}">
                  <a16:creationId xmlns:a16="http://schemas.microsoft.com/office/drawing/2014/main" id="{13F43290-C046-534C-8B11-14C71D51DBC9}"/>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Rounded Corners 9">
              <a:extLst>
                <a:ext uri="{FF2B5EF4-FFF2-40B4-BE49-F238E27FC236}">
                  <a16:creationId xmlns:a16="http://schemas.microsoft.com/office/drawing/2014/main" id="{9621EBD6-AD34-F24D-9227-77D33DCF4AEB}"/>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10">
              <a:extLst>
                <a:ext uri="{FF2B5EF4-FFF2-40B4-BE49-F238E27FC236}">
                  <a16:creationId xmlns:a16="http://schemas.microsoft.com/office/drawing/2014/main" id="{E22D66AC-872B-0F44-92D7-68325DB7D69C}"/>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1">
              <a:extLst>
                <a:ext uri="{FF2B5EF4-FFF2-40B4-BE49-F238E27FC236}">
                  <a16:creationId xmlns:a16="http://schemas.microsoft.com/office/drawing/2014/main" id="{3AB1FF99-0CBE-104A-8D8C-EA1601C44DE5}"/>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2">
              <a:extLst>
                <a:ext uri="{FF2B5EF4-FFF2-40B4-BE49-F238E27FC236}">
                  <a16:creationId xmlns:a16="http://schemas.microsoft.com/office/drawing/2014/main" id="{DE60F636-BE1A-4A41-9EF7-04F3ACDE2908}"/>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pic>
        <p:nvPicPr>
          <p:cNvPr id="14" name="Picture 13">
            <a:extLst>
              <a:ext uri="{FF2B5EF4-FFF2-40B4-BE49-F238E27FC236}">
                <a16:creationId xmlns:a16="http://schemas.microsoft.com/office/drawing/2014/main" id="{EA4F7651-02BE-5E4E-B581-B991CD5B08EA}"/>
              </a:ext>
            </a:extLst>
          </p:cNvPr>
          <p:cNvPicPr>
            <a:picLocks noChangeAspect="1"/>
          </p:cNvPicPr>
          <p:nvPr/>
        </p:nvPicPr>
        <p:blipFill>
          <a:blip r:embed="rId3"/>
          <a:stretch>
            <a:fillRect/>
          </a:stretch>
        </p:blipFill>
        <p:spPr>
          <a:xfrm>
            <a:off x="10852220" y="6433262"/>
            <a:ext cx="1339780" cy="424737"/>
          </a:xfrm>
          <a:prstGeom prst="rect">
            <a:avLst/>
          </a:prstGeom>
        </p:spPr>
      </p:pic>
    </p:spTree>
    <p:extLst>
      <p:ext uri="{BB962C8B-B14F-4D97-AF65-F5344CB8AC3E}">
        <p14:creationId xmlns:p14="http://schemas.microsoft.com/office/powerpoint/2010/main" val="2792642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FA682-0271-E742-A1C7-C3A6EBFE286D}"/>
              </a:ext>
            </a:extLst>
          </p:cNvPr>
          <p:cNvSpPr>
            <a:spLocks noGrp="1"/>
          </p:cNvSpPr>
          <p:nvPr>
            <p:ph type="title"/>
          </p:nvPr>
        </p:nvSpPr>
        <p:spPr/>
        <p:txBody>
          <a:bodyPr/>
          <a:lstStyle/>
          <a:p>
            <a:r>
              <a:rPr lang="en-US" dirty="0"/>
              <a:t>Upcoming Events</a:t>
            </a:r>
          </a:p>
        </p:txBody>
      </p:sp>
      <p:pic>
        <p:nvPicPr>
          <p:cNvPr id="1027" name="Picture 3" descr="https://files.constantcontact.com/a5c25648201/c11d104c-d504-4051-be94-ec9ef3a5a507.jpg">
            <a:extLst>
              <a:ext uri="{FF2B5EF4-FFF2-40B4-BE49-F238E27FC236}">
                <a16:creationId xmlns:a16="http://schemas.microsoft.com/office/drawing/2014/main" id="{11F5AFA0-7BA1-DB41-AFB2-CCA726EFFB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2463969"/>
            <a:ext cx="3162300" cy="149867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4A84663-F968-CA45-8CB6-66773FE1E8B7}"/>
              </a:ext>
            </a:extLst>
          </p:cNvPr>
          <p:cNvSpPr/>
          <p:nvPr/>
        </p:nvSpPr>
        <p:spPr>
          <a:xfrm>
            <a:off x="4183937" y="2197644"/>
            <a:ext cx="7636587" cy="3693319"/>
          </a:xfrm>
          <a:prstGeom prst="rect">
            <a:avLst/>
          </a:prstGeom>
        </p:spPr>
        <p:txBody>
          <a:bodyPr wrap="square">
            <a:spAutoFit/>
          </a:bodyPr>
          <a:lstStyle/>
          <a:p>
            <a:pPr algn="ctr"/>
            <a:r>
              <a:rPr lang="en-IE" b="1" dirty="0">
                <a:solidFill>
                  <a:srgbClr val="000000"/>
                </a:solidFill>
                <a:latin typeface="Arial" panose="020B0604020202020204" pitchFamily="34" charset="0"/>
              </a:rPr>
              <a:t>THE TAMI's-Ireland TV Planning Awards</a:t>
            </a:r>
            <a:endParaRPr lang="en-IE" b="1" dirty="0">
              <a:solidFill>
                <a:srgbClr val="35BC64"/>
              </a:solidFill>
              <a:latin typeface="Arial" panose="020B0604020202020204" pitchFamily="34" charset="0"/>
            </a:endParaRPr>
          </a:p>
          <a:p>
            <a:pPr algn="ctr"/>
            <a:r>
              <a:rPr lang="en-IE" dirty="0">
                <a:solidFill>
                  <a:srgbClr val="000000"/>
                </a:solidFill>
                <a:latin typeface="Arial" panose="020B0604020202020204" pitchFamily="34" charset="0"/>
              </a:rPr>
              <a:t>Ireland's first TV Planning awards, designed to recognise and celebrate </a:t>
            </a:r>
            <a:r>
              <a:rPr lang="en-IE" b="1" dirty="0">
                <a:solidFill>
                  <a:srgbClr val="000000"/>
                </a:solidFill>
                <a:latin typeface="Arial" panose="020B0604020202020204" pitchFamily="34" charset="0"/>
              </a:rPr>
              <a:t>inspired</a:t>
            </a:r>
            <a:r>
              <a:rPr lang="en-IE" dirty="0">
                <a:solidFill>
                  <a:srgbClr val="000000"/>
                </a:solidFill>
                <a:latin typeface="Arial" panose="020B0604020202020204" pitchFamily="34" charset="0"/>
              </a:rPr>
              <a:t> uses of TV.</a:t>
            </a:r>
          </a:p>
          <a:p>
            <a:pPr algn="ctr"/>
            <a:r>
              <a:rPr lang="en-IE" b="1" dirty="0">
                <a:solidFill>
                  <a:srgbClr val="000000"/>
                </a:solidFill>
                <a:latin typeface="Arial" panose="020B0604020202020204" pitchFamily="34" charset="0"/>
              </a:rPr>
              <a:t>March 28th 2019</a:t>
            </a:r>
          </a:p>
          <a:p>
            <a:pPr algn="ctr"/>
            <a:r>
              <a:rPr lang="en-IE" b="1" i="0" dirty="0">
                <a:solidFill>
                  <a:srgbClr val="000000"/>
                </a:solidFill>
                <a:effectLst/>
                <a:latin typeface="Arial" panose="020B0604020202020204" pitchFamily="34" charset="0"/>
              </a:rPr>
              <a:t>Best use of TV and …..</a:t>
            </a:r>
          </a:p>
          <a:p>
            <a:pPr algn="ctr"/>
            <a:r>
              <a:rPr lang="en-IE" b="1" dirty="0">
                <a:solidFill>
                  <a:srgbClr val="000000"/>
                </a:solidFill>
                <a:latin typeface="Arial" panose="020B0604020202020204" pitchFamily="34" charset="0"/>
              </a:rPr>
              <a:t>Best use of innovation</a:t>
            </a:r>
          </a:p>
          <a:p>
            <a:pPr algn="ctr"/>
            <a:r>
              <a:rPr lang="en-IE" b="1" i="0" dirty="0">
                <a:solidFill>
                  <a:srgbClr val="000000"/>
                </a:solidFill>
                <a:effectLst/>
                <a:latin typeface="Arial" panose="020B0604020202020204" pitchFamily="34" charset="0"/>
              </a:rPr>
              <a:t>Best ongoing use of TV</a:t>
            </a:r>
          </a:p>
          <a:p>
            <a:pPr algn="ctr"/>
            <a:r>
              <a:rPr lang="en-IE" b="1" dirty="0">
                <a:solidFill>
                  <a:srgbClr val="000000"/>
                </a:solidFill>
                <a:latin typeface="Arial" panose="020B0604020202020204" pitchFamily="34" charset="0"/>
              </a:rPr>
              <a:t>Best Newcomer</a:t>
            </a:r>
          </a:p>
          <a:p>
            <a:pPr algn="ctr"/>
            <a:endParaRPr lang="en-IE" b="1" dirty="0">
              <a:solidFill>
                <a:srgbClr val="000000"/>
              </a:solidFill>
              <a:latin typeface="Arial" panose="020B0604020202020204" pitchFamily="34" charset="0"/>
            </a:endParaRPr>
          </a:p>
          <a:p>
            <a:pPr algn="ctr"/>
            <a:r>
              <a:rPr lang="en-IE" sz="2000" b="1" dirty="0">
                <a:solidFill>
                  <a:srgbClr val="000000"/>
                </a:solidFill>
                <a:latin typeface="Arial" panose="020B0604020202020204" pitchFamily="34" charset="0"/>
              </a:rPr>
              <a:t>€100k worth of airtime to the grand prix winner!</a:t>
            </a:r>
          </a:p>
          <a:p>
            <a:pPr algn="ctr"/>
            <a:endParaRPr lang="en-IE" b="1" i="0" dirty="0">
              <a:solidFill>
                <a:srgbClr val="000000"/>
              </a:solidFill>
              <a:effectLst/>
              <a:latin typeface="Arial" panose="020B0604020202020204" pitchFamily="34" charset="0"/>
            </a:endParaRPr>
          </a:p>
          <a:p>
            <a:pPr algn="ctr"/>
            <a:endParaRPr lang="en-IE" b="1" i="0" dirty="0">
              <a:solidFill>
                <a:srgbClr val="000000"/>
              </a:solidFill>
              <a:effectLst/>
              <a:latin typeface="Arial" panose="020B0604020202020204" pitchFamily="34" charset="0"/>
            </a:endParaRPr>
          </a:p>
          <a:p>
            <a:pPr algn="ctr"/>
            <a:r>
              <a:rPr lang="en-IE" b="1" dirty="0">
                <a:solidFill>
                  <a:srgbClr val="000000"/>
                </a:solidFill>
                <a:latin typeface="Arial" panose="020B0604020202020204" pitchFamily="34" charset="0"/>
              </a:rPr>
              <a:t>CLOSING DATE EXTENDED TO FEB 15TH</a:t>
            </a:r>
            <a:endParaRPr lang="en-IE" b="1" i="0" dirty="0">
              <a:solidFill>
                <a:srgbClr val="35BC64"/>
              </a:solidFill>
              <a:effectLst/>
              <a:latin typeface="Arial" panose="020B0604020202020204" pitchFamily="34" charset="0"/>
            </a:endParaRPr>
          </a:p>
        </p:txBody>
      </p:sp>
      <p:grpSp>
        <p:nvGrpSpPr>
          <p:cNvPr id="8" name="Group 7">
            <a:extLst>
              <a:ext uri="{FF2B5EF4-FFF2-40B4-BE49-F238E27FC236}">
                <a16:creationId xmlns:a16="http://schemas.microsoft.com/office/drawing/2014/main" id="{3CD5846A-F8FE-6A45-A7C2-2316AD378874}"/>
              </a:ext>
            </a:extLst>
          </p:cNvPr>
          <p:cNvGrpSpPr/>
          <p:nvPr/>
        </p:nvGrpSpPr>
        <p:grpSpPr>
          <a:xfrm>
            <a:off x="1" y="0"/>
            <a:ext cx="108858" cy="6858000"/>
            <a:chOff x="1610023" y="1"/>
            <a:chExt cx="269227" cy="6629223"/>
          </a:xfrm>
        </p:grpSpPr>
        <p:sp>
          <p:nvSpPr>
            <p:cNvPr id="9" name="Rectangle: Rounded Corners 2">
              <a:extLst>
                <a:ext uri="{FF2B5EF4-FFF2-40B4-BE49-F238E27FC236}">
                  <a16:creationId xmlns:a16="http://schemas.microsoft.com/office/drawing/2014/main" id="{2122454D-4869-EF4E-841F-7A8BA4574ED0}"/>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Rectangle: Rounded Corners 8">
              <a:extLst>
                <a:ext uri="{FF2B5EF4-FFF2-40B4-BE49-F238E27FC236}">
                  <a16:creationId xmlns:a16="http://schemas.microsoft.com/office/drawing/2014/main" id="{8C7DBEC3-8C6C-E745-A986-D95AB065BBE5}"/>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9">
              <a:extLst>
                <a:ext uri="{FF2B5EF4-FFF2-40B4-BE49-F238E27FC236}">
                  <a16:creationId xmlns:a16="http://schemas.microsoft.com/office/drawing/2014/main" id="{793AF3B3-5689-1D47-B552-0CF37F317BF7}"/>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0">
              <a:extLst>
                <a:ext uri="{FF2B5EF4-FFF2-40B4-BE49-F238E27FC236}">
                  <a16:creationId xmlns:a16="http://schemas.microsoft.com/office/drawing/2014/main" id="{0BC4A71A-3D69-4241-B12A-87425853EF9B}"/>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1">
              <a:extLst>
                <a:ext uri="{FF2B5EF4-FFF2-40B4-BE49-F238E27FC236}">
                  <a16:creationId xmlns:a16="http://schemas.microsoft.com/office/drawing/2014/main" id="{D27A396B-E576-6A45-8113-8A0A7D2F2773}"/>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Rounded Corners 12">
              <a:extLst>
                <a:ext uri="{FF2B5EF4-FFF2-40B4-BE49-F238E27FC236}">
                  <a16:creationId xmlns:a16="http://schemas.microsoft.com/office/drawing/2014/main" id="{B45569D6-70F7-C14D-B498-09B1760CAA3B}"/>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extLst>
      <p:ext uri="{BB962C8B-B14F-4D97-AF65-F5344CB8AC3E}">
        <p14:creationId xmlns:p14="http://schemas.microsoft.com/office/powerpoint/2010/main" val="304969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032A-B31B-2947-B77D-7A4C7BA4C508}"/>
              </a:ext>
            </a:extLst>
          </p:cNvPr>
          <p:cNvSpPr>
            <a:spLocks noGrp="1"/>
          </p:cNvSpPr>
          <p:nvPr>
            <p:ph type="title"/>
          </p:nvPr>
        </p:nvSpPr>
        <p:spPr/>
        <p:txBody>
          <a:bodyPr/>
          <a:lstStyle/>
          <a:p>
            <a:r>
              <a:rPr lang="en-US" dirty="0"/>
              <a:t>Upcoming Events</a:t>
            </a:r>
          </a:p>
        </p:txBody>
      </p:sp>
      <p:pic>
        <p:nvPicPr>
          <p:cNvPr id="2050" name="Picture 2" descr="https://files.constantcontact.com/a5c25648201/7946553a-db8e-4113-8ffc-4e1f6f6932d9.jpg">
            <a:extLst>
              <a:ext uri="{FF2B5EF4-FFF2-40B4-BE49-F238E27FC236}">
                <a16:creationId xmlns:a16="http://schemas.microsoft.com/office/drawing/2014/main" id="{0A0DFB17-2CD5-5D40-9FA2-14CCF8F98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1744134"/>
            <a:ext cx="3136900" cy="20828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0B4B6E1-43B6-964F-AD74-BA48E867F3F1}"/>
              </a:ext>
            </a:extLst>
          </p:cNvPr>
          <p:cNvSpPr/>
          <p:nvPr/>
        </p:nvSpPr>
        <p:spPr>
          <a:xfrm>
            <a:off x="4538133" y="2046870"/>
            <a:ext cx="6096000" cy="1477328"/>
          </a:xfrm>
          <a:prstGeom prst="rect">
            <a:avLst/>
          </a:prstGeom>
        </p:spPr>
        <p:txBody>
          <a:bodyPr>
            <a:spAutoFit/>
          </a:bodyPr>
          <a:lstStyle/>
          <a:p>
            <a:pPr algn="ctr"/>
            <a:r>
              <a:rPr lang="en-IE" b="1" dirty="0">
                <a:solidFill>
                  <a:srgbClr val="000000"/>
                </a:solidFill>
                <a:latin typeface="Arial" panose="020B0604020202020204" pitchFamily="34" charset="0"/>
              </a:rPr>
              <a:t>TV TRAINING 2019</a:t>
            </a:r>
            <a:endParaRPr lang="en-IE" b="1" dirty="0">
              <a:solidFill>
                <a:srgbClr val="35BC64"/>
              </a:solidFill>
              <a:latin typeface="Arial" panose="020B0604020202020204" pitchFamily="34" charset="0"/>
            </a:endParaRPr>
          </a:p>
          <a:p>
            <a:pPr algn="ctr"/>
            <a:r>
              <a:rPr lang="en-IE" dirty="0">
                <a:solidFill>
                  <a:srgbClr val="000000"/>
                </a:solidFill>
                <a:latin typeface="Arial" panose="020B0604020202020204" pitchFamily="34" charset="0"/>
              </a:rPr>
              <a:t>A workshop designed to give participants a grounding in the essentials of AV planning and buying.</a:t>
            </a:r>
            <a:endParaRPr lang="en-IE" b="1" dirty="0">
              <a:solidFill>
                <a:srgbClr val="35BC64"/>
              </a:solidFill>
              <a:latin typeface="Arial" panose="020B0604020202020204" pitchFamily="34" charset="0"/>
            </a:endParaRPr>
          </a:p>
          <a:p>
            <a:pPr algn="ctr"/>
            <a:r>
              <a:rPr lang="en-IE" b="1" dirty="0">
                <a:solidFill>
                  <a:srgbClr val="000000"/>
                </a:solidFill>
                <a:latin typeface="Arial" panose="020B0604020202020204" pitchFamily="34" charset="0"/>
              </a:rPr>
              <a:t>February 13th 2019 – booked out</a:t>
            </a:r>
            <a:endParaRPr lang="en-IE" b="1" dirty="0">
              <a:solidFill>
                <a:srgbClr val="35BC64"/>
              </a:solidFill>
              <a:latin typeface="Arial" panose="020B0604020202020204" pitchFamily="34" charset="0"/>
            </a:endParaRPr>
          </a:p>
          <a:p>
            <a:pPr algn="ctr"/>
            <a:r>
              <a:rPr lang="en-IE" b="1" dirty="0">
                <a:solidFill>
                  <a:srgbClr val="000000"/>
                </a:solidFill>
                <a:latin typeface="Arial" panose="020B0604020202020204" pitchFamily="34" charset="0"/>
              </a:rPr>
              <a:t>May 22nd 2019</a:t>
            </a:r>
            <a:endParaRPr lang="en-IE" b="1" i="0" dirty="0">
              <a:solidFill>
                <a:srgbClr val="35BC64"/>
              </a:solidFill>
              <a:effectLst/>
              <a:latin typeface="Arial" panose="020B0604020202020204" pitchFamily="34" charset="0"/>
            </a:endParaRPr>
          </a:p>
        </p:txBody>
      </p:sp>
      <p:sp>
        <p:nvSpPr>
          <p:cNvPr id="7" name="Rectangle 6">
            <a:extLst>
              <a:ext uri="{FF2B5EF4-FFF2-40B4-BE49-F238E27FC236}">
                <a16:creationId xmlns:a16="http://schemas.microsoft.com/office/drawing/2014/main" id="{59628C67-B41C-404C-8603-276C69BB6CAE}"/>
              </a:ext>
            </a:extLst>
          </p:cNvPr>
          <p:cNvSpPr/>
          <p:nvPr/>
        </p:nvSpPr>
        <p:spPr>
          <a:xfrm>
            <a:off x="4978399" y="4238811"/>
            <a:ext cx="6096000" cy="2585323"/>
          </a:xfrm>
          <a:prstGeom prst="rect">
            <a:avLst/>
          </a:prstGeom>
        </p:spPr>
        <p:txBody>
          <a:bodyPr>
            <a:spAutoFit/>
          </a:bodyPr>
          <a:lstStyle/>
          <a:p>
            <a:pPr algn="ctr"/>
            <a:r>
              <a:rPr lang="en-IE" b="1" dirty="0">
                <a:solidFill>
                  <a:srgbClr val="000000"/>
                </a:solidFill>
                <a:latin typeface="Arial" panose="020B0604020202020204" pitchFamily="34" charset="0"/>
              </a:rPr>
              <a:t>COMING SOON</a:t>
            </a:r>
            <a:br>
              <a:rPr lang="en-IE" b="1" dirty="0">
                <a:solidFill>
                  <a:srgbClr val="35BC64"/>
                </a:solidFill>
                <a:latin typeface="Arial" panose="020B0604020202020204" pitchFamily="34" charset="0"/>
              </a:rPr>
            </a:br>
            <a:endParaRPr lang="en-IE" b="1" dirty="0">
              <a:solidFill>
                <a:srgbClr val="35BC64"/>
              </a:solidFill>
              <a:latin typeface="Arial" panose="020B0604020202020204" pitchFamily="34" charset="0"/>
            </a:endParaRPr>
          </a:p>
          <a:p>
            <a:pPr algn="ctr">
              <a:buFont typeface="Arial" panose="020B0604020202020204" pitchFamily="34" charset="0"/>
              <a:buChar char="•"/>
            </a:pPr>
            <a:br>
              <a:rPr lang="en-IE" b="1" dirty="0">
                <a:solidFill>
                  <a:srgbClr val="35BC64"/>
                </a:solidFill>
                <a:latin typeface="Arial" panose="020B0604020202020204" pitchFamily="34" charset="0"/>
              </a:rPr>
            </a:br>
            <a:endParaRPr lang="en-IE" b="1" dirty="0">
              <a:solidFill>
                <a:srgbClr val="35BC64"/>
              </a:solidFill>
              <a:latin typeface="Arial" panose="020B0604020202020204" pitchFamily="34" charset="0"/>
            </a:endParaRPr>
          </a:p>
          <a:p>
            <a:pPr algn="ctr">
              <a:buFont typeface="Arial" panose="020B0604020202020204" pitchFamily="34" charset="0"/>
              <a:buChar char="•"/>
            </a:pPr>
            <a:r>
              <a:rPr lang="en-IE" dirty="0">
                <a:solidFill>
                  <a:srgbClr val="000000"/>
                </a:solidFill>
                <a:latin typeface="Arial" panose="020B0604020202020204" pitchFamily="34" charset="0"/>
              </a:rPr>
              <a:t>TAMI Award Winners Showcase 19th September 2019</a:t>
            </a:r>
            <a:br>
              <a:rPr lang="en-IE" b="1" dirty="0">
                <a:solidFill>
                  <a:srgbClr val="35BC64"/>
                </a:solidFill>
                <a:latin typeface="Arial" panose="020B0604020202020204" pitchFamily="34" charset="0"/>
              </a:rPr>
            </a:br>
            <a:endParaRPr lang="en-IE" b="1" dirty="0">
              <a:solidFill>
                <a:srgbClr val="35BC64"/>
              </a:solidFill>
              <a:latin typeface="Arial" panose="020B0604020202020204" pitchFamily="34" charset="0"/>
            </a:endParaRPr>
          </a:p>
          <a:p>
            <a:pPr algn="ctr">
              <a:buFont typeface="Arial" panose="020B0604020202020204" pitchFamily="34" charset="0"/>
              <a:buChar char="•"/>
            </a:pPr>
            <a:r>
              <a:rPr lang="en-IE" dirty="0">
                <a:solidFill>
                  <a:srgbClr val="000000"/>
                </a:solidFill>
                <a:latin typeface="Arial" panose="020B0604020202020204" pitchFamily="34" charset="0"/>
              </a:rPr>
              <a:t>The TAM Long Lunch-October 2019</a:t>
            </a:r>
            <a:endParaRPr lang="en-IE" b="1" dirty="0">
              <a:solidFill>
                <a:srgbClr val="000000"/>
              </a:solidFill>
              <a:latin typeface="Arial" panose="020B0604020202020204" pitchFamily="34" charset="0"/>
            </a:endParaRPr>
          </a:p>
          <a:p>
            <a:br>
              <a:rPr lang="en-IE" dirty="0"/>
            </a:br>
            <a:endParaRPr lang="en-US" dirty="0"/>
          </a:p>
        </p:txBody>
      </p:sp>
      <p:pic>
        <p:nvPicPr>
          <p:cNvPr id="2054" name="Picture 6" descr="https://files.constantcontact.com/a5c25648201/68dd4e39-6cd1-4875-bb53-599f3419f0e4.jpg">
            <a:extLst>
              <a:ext uri="{FF2B5EF4-FFF2-40B4-BE49-F238E27FC236}">
                <a16:creationId xmlns:a16="http://schemas.microsoft.com/office/drawing/2014/main" id="{8390BAF9-6169-7242-8F42-3EFA0CCA59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4118214"/>
            <a:ext cx="2578100" cy="25781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30FDC4DF-057A-364D-828A-83ACA356C31C}"/>
              </a:ext>
            </a:extLst>
          </p:cNvPr>
          <p:cNvGrpSpPr/>
          <p:nvPr/>
        </p:nvGrpSpPr>
        <p:grpSpPr>
          <a:xfrm>
            <a:off x="1" y="0"/>
            <a:ext cx="108858" cy="6858000"/>
            <a:chOff x="1610023" y="1"/>
            <a:chExt cx="269227" cy="6629223"/>
          </a:xfrm>
        </p:grpSpPr>
        <p:sp>
          <p:nvSpPr>
            <p:cNvPr id="9" name="Rectangle: Rounded Corners 2">
              <a:extLst>
                <a:ext uri="{FF2B5EF4-FFF2-40B4-BE49-F238E27FC236}">
                  <a16:creationId xmlns:a16="http://schemas.microsoft.com/office/drawing/2014/main" id="{B5F94961-E4E0-4146-89B2-58500788C1AB}"/>
                </a:ext>
              </a:extLst>
            </p:cNvPr>
            <p:cNvSpPr/>
            <p:nvPr/>
          </p:nvSpPr>
          <p:spPr>
            <a:xfrm>
              <a:off x="1611708" y="1"/>
              <a:ext cx="266701" cy="1109472"/>
            </a:xfrm>
            <a:prstGeom prst="roundRect">
              <a:avLst/>
            </a:prstGeom>
            <a:solidFill>
              <a:srgbClr val="FBD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Rectangle: Rounded Corners 8">
              <a:extLst>
                <a:ext uri="{FF2B5EF4-FFF2-40B4-BE49-F238E27FC236}">
                  <a16:creationId xmlns:a16="http://schemas.microsoft.com/office/drawing/2014/main" id="{FA3B46EB-9B9D-D342-87BE-FD23222A94DE}"/>
                </a:ext>
              </a:extLst>
            </p:cNvPr>
            <p:cNvSpPr/>
            <p:nvPr/>
          </p:nvSpPr>
          <p:spPr>
            <a:xfrm>
              <a:off x="1612549" y="1109473"/>
              <a:ext cx="266701" cy="1109472"/>
            </a:xfrm>
            <a:prstGeom prst="roundRect">
              <a:avLst/>
            </a:prstGeom>
            <a:solidFill>
              <a:srgbClr val="2DB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Rectangle: Rounded Corners 9">
              <a:extLst>
                <a:ext uri="{FF2B5EF4-FFF2-40B4-BE49-F238E27FC236}">
                  <a16:creationId xmlns:a16="http://schemas.microsoft.com/office/drawing/2014/main" id="{6692D110-6150-D44F-8F67-3503F84555CE}"/>
                </a:ext>
              </a:extLst>
            </p:cNvPr>
            <p:cNvSpPr/>
            <p:nvPr/>
          </p:nvSpPr>
          <p:spPr>
            <a:xfrm>
              <a:off x="1611707" y="2218945"/>
              <a:ext cx="266701" cy="1109472"/>
            </a:xfrm>
            <a:prstGeom prst="roundRect">
              <a:avLst/>
            </a:prstGeom>
            <a:solidFill>
              <a:srgbClr val="D61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Rectangle: Rounded Corners 10">
              <a:extLst>
                <a:ext uri="{FF2B5EF4-FFF2-40B4-BE49-F238E27FC236}">
                  <a16:creationId xmlns:a16="http://schemas.microsoft.com/office/drawing/2014/main" id="{788D98F7-7A50-C24A-883C-DFDFBE962936}"/>
                </a:ext>
              </a:extLst>
            </p:cNvPr>
            <p:cNvSpPr/>
            <p:nvPr/>
          </p:nvSpPr>
          <p:spPr>
            <a:xfrm>
              <a:off x="1610865" y="3300808"/>
              <a:ext cx="266701" cy="1109472"/>
            </a:xfrm>
            <a:prstGeom prst="roundRect">
              <a:avLst/>
            </a:prstGeom>
            <a:solidFill>
              <a:srgbClr val="FE1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Rectangle: Rounded Corners 11">
              <a:extLst>
                <a:ext uri="{FF2B5EF4-FFF2-40B4-BE49-F238E27FC236}">
                  <a16:creationId xmlns:a16="http://schemas.microsoft.com/office/drawing/2014/main" id="{D8EA1792-14F8-124D-9A39-5D0C54EA3F3A}"/>
                </a:ext>
              </a:extLst>
            </p:cNvPr>
            <p:cNvSpPr/>
            <p:nvPr/>
          </p:nvSpPr>
          <p:spPr>
            <a:xfrm>
              <a:off x="1610023" y="4410280"/>
              <a:ext cx="266701" cy="1109472"/>
            </a:xfrm>
            <a:prstGeom prst="roundRect">
              <a:avLst/>
            </a:prstGeom>
            <a:solidFill>
              <a:srgbClr val="0B6E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Rectangle: Rounded Corners 12">
              <a:extLst>
                <a:ext uri="{FF2B5EF4-FFF2-40B4-BE49-F238E27FC236}">
                  <a16:creationId xmlns:a16="http://schemas.microsoft.com/office/drawing/2014/main" id="{6D759DCB-2177-984C-A1EF-3A6529BD2390}"/>
                </a:ext>
              </a:extLst>
            </p:cNvPr>
            <p:cNvSpPr/>
            <p:nvPr/>
          </p:nvSpPr>
          <p:spPr>
            <a:xfrm>
              <a:off x="1612549" y="5519752"/>
              <a:ext cx="266701" cy="1109472"/>
            </a:xfrm>
            <a:prstGeom prst="roundRect">
              <a:avLst/>
            </a:prstGeom>
            <a:solidFill>
              <a:srgbClr val="C4D5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Tree>
    <p:extLst>
      <p:ext uri="{BB962C8B-B14F-4D97-AF65-F5344CB8AC3E}">
        <p14:creationId xmlns:p14="http://schemas.microsoft.com/office/powerpoint/2010/main" val="27182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4520</TotalTime>
  <Words>722</Words>
  <Application>Microsoft Office PowerPoint</Application>
  <PresentationFormat>Widescreen</PresentationFormat>
  <Paragraphs>151</Paragraphs>
  <Slides>20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TV has high daily, weekly and monthly reach</vt:lpstr>
      <vt:lpstr>In a decade of disruption, viewing to TV on a TV Set remains very strong</vt:lpstr>
      <vt:lpstr>And viewing to broadcaster generated content is impressively resilient</vt:lpstr>
      <vt:lpstr>PowerPoint Presentation</vt:lpstr>
      <vt:lpstr>PowerPoint Presentation</vt:lpstr>
      <vt:lpstr>PowerPoint Presentation</vt:lpstr>
      <vt:lpstr>TV is at the heart of a growing video world</vt:lpstr>
      <vt:lpstr>If live TV didn’t exist we’d have to invent it</vt:lpstr>
      <vt:lpstr>TV sparks conversation</vt:lpstr>
      <vt:lpstr>It’s not all about brand building</vt:lpstr>
      <vt:lpstr>Web Response - Travel</vt:lpstr>
      <vt:lpstr>Establishment Survey</vt:lpstr>
      <vt:lpstr>TAM Ireland Activities</vt:lpstr>
      <vt:lpstr>Upcoming Events</vt:lpstr>
      <vt:lpstr>Upcoming Events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McGrath</dc:creator>
  <cp:lastModifiedBy>Eimear Keane</cp:lastModifiedBy>
  <cp:revision>16</cp:revision>
  <dcterms:created xsi:type="dcterms:W3CDTF">2019-01-25T09:45:48Z</dcterms:created>
  <dcterms:modified xsi:type="dcterms:W3CDTF">2019-01-31T09:17:15Z</dcterms:modified>
</cp:coreProperties>
</file>