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3.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4.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tags/tag1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3" r:id="rId2"/>
    <p:sldMasterId id="2147483723" r:id="rId3"/>
    <p:sldMasterId id="2147483753" r:id="rId4"/>
  </p:sldMasterIdLst>
  <p:notesMasterIdLst>
    <p:notesMasterId r:id="rId41"/>
  </p:notesMasterIdLst>
  <p:sldIdLst>
    <p:sldId id="349" r:id="rId5"/>
    <p:sldId id="3067" r:id="rId6"/>
    <p:sldId id="565" r:id="rId7"/>
    <p:sldId id="799" r:id="rId8"/>
    <p:sldId id="3073" r:id="rId9"/>
    <p:sldId id="3074" r:id="rId10"/>
    <p:sldId id="759" r:id="rId11"/>
    <p:sldId id="3040" r:id="rId12"/>
    <p:sldId id="3059" r:id="rId13"/>
    <p:sldId id="3043" r:id="rId14"/>
    <p:sldId id="411" r:id="rId15"/>
    <p:sldId id="3069" r:id="rId16"/>
    <p:sldId id="402" r:id="rId17"/>
    <p:sldId id="3044" r:id="rId18"/>
    <p:sldId id="772" r:id="rId19"/>
    <p:sldId id="3060" r:id="rId20"/>
    <p:sldId id="408" r:id="rId21"/>
    <p:sldId id="3061" r:id="rId22"/>
    <p:sldId id="3047" r:id="rId23"/>
    <p:sldId id="3076" r:id="rId24"/>
    <p:sldId id="3062" r:id="rId25"/>
    <p:sldId id="3048" r:id="rId26"/>
    <p:sldId id="405" r:id="rId27"/>
    <p:sldId id="3049" r:id="rId28"/>
    <p:sldId id="396" r:id="rId29"/>
    <p:sldId id="3051" r:id="rId30"/>
    <p:sldId id="389" r:id="rId31"/>
    <p:sldId id="767" r:id="rId32"/>
    <p:sldId id="801" r:id="rId33"/>
    <p:sldId id="3063" r:id="rId34"/>
    <p:sldId id="3037" r:id="rId35"/>
    <p:sldId id="3066" r:id="rId36"/>
    <p:sldId id="3064" r:id="rId37"/>
    <p:sldId id="3029" r:id="rId38"/>
    <p:sldId id="3065" r:id="rId39"/>
    <p:sldId id="762" r:id="rId4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iver Robertson" initials="OR" lastIdx="1" clrIdx="0">
    <p:extLst>
      <p:ext uri="{19B8F6BF-5375-455C-9EA6-DF929625EA0E}">
        <p15:presenceInfo xmlns:p15="http://schemas.microsoft.com/office/powerpoint/2012/main" userId="S-1-5-21-1903017862-2259124225-1915749700-41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30E"/>
    <a:srgbClr val="EEB500"/>
    <a:srgbClr val="79D57D"/>
    <a:srgbClr val="ADE6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autoAdjust="0"/>
    <p:restoredTop sz="80303" autoAdjust="0"/>
  </p:normalViewPr>
  <p:slideViewPr>
    <p:cSldViewPr snapToGrid="0">
      <p:cViewPr varScale="1">
        <p:scale>
          <a:sx n="69" d="100"/>
          <a:sy n="69" d="100"/>
        </p:scale>
        <p:origin x="773" y="7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139537760409"/>
          <c:y val="9.4716732591433705E-2"/>
          <c:w val="0.50321212877835997"/>
          <c:h val="0.81056653481713203"/>
        </c:manualLayout>
      </c:layout>
      <c:doughnutChart>
        <c:varyColors val="1"/>
        <c:ser>
          <c:idx val="0"/>
          <c:order val="0"/>
          <c:tx>
            <c:strRef>
              <c:f>Sheet1!$B$1</c:f>
              <c:strCache>
                <c:ptCount val="1"/>
                <c:pt idx="0">
                  <c:v>25-44</c:v>
                </c:pt>
              </c:strCache>
            </c:strRef>
          </c:tx>
          <c:dPt>
            <c:idx val="0"/>
            <c:bubble3D val="0"/>
            <c:spPr>
              <a:solidFill>
                <a:schemeClr val="accent1"/>
              </a:solidFill>
              <a:ln>
                <a:noFill/>
              </a:ln>
              <a:effectLst/>
            </c:spPr>
            <c:extLst>
              <c:ext xmlns:c16="http://schemas.microsoft.com/office/drawing/2014/chart" uri="{C3380CC4-5D6E-409C-BE32-E72D297353CC}">
                <c16:uniqueId val="{00000001-95C8-4192-AA34-14D877FB9985}"/>
              </c:ext>
            </c:extLst>
          </c:dPt>
          <c:dPt>
            <c:idx val="1"/>
            <c:bubble3D val="0"/>
            <c:spPr>
              <a:solidFill>
                <a:schemeClr val="accent2"/>
              </a:solidFill>
              <a:ln>
                <a:noFill/>
              </a:ln>
              <a:effectLst/>
            </c:spPr>
            <c:extLst>
              <c:ext xmlns:c16="http://schemas.microsoft.com/office/drawing/2014/chart" uri="{C3380CC4-5D6E-409C-BE32-E72D297353CC}">
                <c16:uniqueId val="{00000003-95C8-4192-AA34-14D877FB9985}"/>
              </c:ext>
            </c:extLst>
          </c:dPt>
          <c:dPt>
            <c:idx val="2"/>
            <c:bubble3D val="0"/>
            <c:spPr>
              <a:solidFill>
                <a:schemeClr val="tx1"/>
              </a:solidFill>
              <a:ln>
                <a:noFill/>
              </a:ln>
              <a:effectLst/>
            </c:spPr>
            <c:extLst>
              <c:ext xmlns:c16="http://schemas.microsoft.com/office/drawing/2014/chart" uri="{C3380CC4-5D6E-409C-BE32-E72D297353CC}">
                <c16:uniqueId val="{00000005-95C8-4192-AA34-14D877FB9985}"/>
              </c:ext>
            </c:extLst>
          </c:dPt>
          <c:dPt>
            <c:idx val="3"/>
            <c:bubble3D val="0"/>
            <c:spPr>
              <a:solidFill>
                <a:schemeClr val="accent4"/>
              </a:solidFill>
              <a:ln>
                <a:noFill/>
              </a:ln>
              <a:effectLst/>
            </c:spPr>
            <c:extLst>
              <c:ext xmlns:c16="http://schemas.microsoft.com/office/drawing/2014/chart" uri="{C3380CC4-5D6E-409C-BE32-E72D297353CC}">
                <c16:uniqueId val="{00000007-95C8-4192-AA34-14D877FB9985}"/>
              </c:ext>
            </c:extLst>
          </c:dPt>
          <c:dPt>
            <c:idx val="4"/>
            <c:bubble3D val="0"/>
            <c:spPr>
              <a:solidFill>
                <a:schemeClr val="accent5"/>
              </a:solidFill>
              <a:ln>
                <a:noFill/>
              </a:ln>
              <a:effectLst/>
            </c:spPr>
            <c:extLst>
              <c:ext xmlns:c16="http://schemas.microsoft.com/office/drawing/2014/chart" uri="{C3380CC4-5D6E-409C-BE32-E72D297353CC}">
                <c16:uniqueId val="{00000009-95C8-4192-AA34-14D877FB9985}"/>
              </c:ext>
            </c:extLst>
          </c:dPt>
          <c:dPt>
            <c:idx val="5"/>
            <c:bubble3D val="0"/>
            <c:spPr>
              <a:solidFill>
                <a:schemeClr val="accent6"/>
              </a:solidFill>
              <a:ln>
                <a:noFill/>
              </a:ln>
              <a:effectLst/>
            </c:spPr>
            <c:extLst>
              <c:ext xmlns:c16="http://schemas.microsoft.com/office/drawing/2014/chart" uri="{C3380CC4-5D6E-409C-BE32-E72D297353CC}">
                <c16:uniqueId val="{0000000B-95C8-4192-AA34-14D877FB9985}"/>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95C8-4192-AA34-14D877FB9985}"/>
              </c:ext>
            </c:extLst>
          </c:dPt>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C8-4192-AA34-14D877FB9985}"/>
                </c:ext>
              </c:extLst>
            </c:dLbl>
            <c:dLbl>
              <c:idx val="6"/>
              <c:layout>
                <c:manualLayout>
                  <c:x val="8.4114613679042386E-3"/>
                  <c:y val="5.4502517706878795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95C8-4192-AA34-14D877FB9985}"/>
                </c:ext>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Sheet1!$A$2:$A$8</c:f>
              <c:strCache>
                <c:ptCount val="7"/>
                <c:pt idx="0">
                  <c:v>Live TV</c:v>
                </c:pt>
                <c:pt idx="1">
                  <c:v>Recorded TV</c:v>
                </c:pt>
                <c:pt idx="2">
                  <c:v>BVOD</c:v>
                </c:pt>
                <c:pt idx="3">
                  <c:v>PPV</c:v>
                </c:pt>
                <c:pt idx="4">
                  <c:v>Shortform</c:v>
                </c:pt>
                <c:pt idx="5">
                  <c:v>Stand Alone</c:v>
                </c:pt>
                <c:pt idx="6">
                  <c:v>Other</c:v>
                </c:pt>
              </c:strCache>
            </c:strRef>
          </c:cat>
          <c:val>
            <c:numRef>
              <c:f>Sheet1!$B$2:$B$8</c:f>
              <c:numCache>
                <c:formatCode>0%</c:formatCode>
                <c:ptCount val="7"/>
                <c:pt idx="0">
                  <c:v>0.52</c:v>
                </c:pt>
                <c:pt idx="1">
                  <c:v>0.17199999999999999</c:v>
                </c:pt>
                <c:pt idx="2">
                  <c:v>0.04</c:v>
                </c:pt>
                <c:pt idx="3">
                  <c:v>0.02</c:v>
                </c:pt>
                <c:pt idx="4">
                  <c:v>0.08</c:v>
                </c:pt>
                <c:pt idx="5">
                  <c:v>0.15</c:v>
                </c:pt>
                <c:pt idx="6">
                  <c:v>0.02</c:v>
                </c:pt>
              </c:numCache>
            </c:numRef>
          </c:val>
          <c:extLst>
            <c:ext xmlns:c16="http://schemas.microsoft.com/office/drawing/2014/chart" uri="{C3380CC4-5D6E-409C-BE32-E72D297353CC}">
              <c16:uniqueId val="{0000000E-95C8-4192-AA34-14D877FB9985}"/>
            </c:ext>
          </c:extLst>
        </c:ser>
        <c:ser>
          <c:idx val="1"/>
          <c:order val="1"/>
          <c:tx>
            <c:strRef>
              <c:f>Sheet1!$C$1</c:f>
              <c:strCache>
                <c:ptCount val="1"/>
                <c:pt idx="0">
                  <c:v>Column1</c:v>
                </c:pt>
              </c:strCache>
            </c:strRef>
          </c:tx>
          <c:dPt>
            <c:idx val="0"/>
            <c:bubble3D val="0"/>
            <c:spPr>
              <a:solidFill>
                <a:schemeClr val="accent1"/>
              </a:solidFill>
              <a:ln>
                <a:noFill/>
              </a:ln>
              <a:effectLst/>
            </c:spPr>
            <c:extLst>
              <c:ext xmlns:c16="http://schemas.microsoft.com/office/drawing/2014/chart" uri="{C3380CC4-5D6E-409C-BE32-E72D297353CC}">
                <c16:uniqueId val="{0000000F-FC93-4FCE-A986-0851C81EBA0F}"/>
              </c:ext>
            </c:extLst>
          </c:dPt>
          <c:dPt>
            <c:idx val="1"/>
            <c:bubble3D val="0"/>
            <c:spPr>
              <a:solidFill>
                <a:schemeClr val="accent2"/>
              </a:solidFill>
              <a:ln>
                <a:noFill/>
              </a:ln>
              <a:effectLst/>
            </c:spPr>
            <c:extLst>
              <c:ext xmlns:c16="http://schemas.microsoft.com/office/drawing/2014/chart" uri="{C3380CC4-5D6E-409C-BE32-E72D297353CC}">
                <c16:uniqueId val="{00000011-FC93-4FCE-A986-0851C81EBA0F}"/>
              </c:ext>
            </c:extLst>
          </c:dPt>
          <c:dPt>
            <c:idx val="2"/>
            <c:bubble3D val="0"/>
            <c:spPr>
              <a:solidFill>
                <a:schemeClr val="accent3"/>
              </a:solidFill>
              <a:ln>
                <a:noFill/>
              </a:ln>
              <a:effectLst/>
            </c:spPr>
            <c:extLst>
              <c:ext xmlns:c16="http://schemas.microsoft.com/office/drawing/2014/chart" uri="{C3380CC4-5D6E-409C-BE32-E72D297353CC}">
                <c16:uniqueId val="{00000013-FC93-4FCE-A986-0851C81EBA0F}"/>
              </c:ext>
            </c:extLst>
          </c:dPt>
          <c:dPt>
            <c:idx val="3"/>
            <c:bubble3D val="0"/>
            <c:spPr>
              <a:solidFill>
                <a:schemeClr val="accent4"/>
              </a:solidFill>
              <a:ln>
                <a:noFill/>
              </a:ln>
              <a:effectLst/>
            </c:spPr>
            <c:extLst>
              <c:ext xmlns:c16="http://schemas.microsoft.com/office/drawing/2014/chart" uri="{C3380CC4-5D6E-409C-BE32-E72D297353CC}">
                <c16:uniqueId val="{00000015-FC93-4FCE-A986-0851C81EBA0F}"/>
              </c:ext>
            </c:extLst>
          </c:dPt>
          <c:dPt>
            <c:idx val="4"/>
            <c:bubble3D val="0"/>
            <c:spPr>
              <a:solidFill>
                <a:schemeClr val="accent5"/>
              </a:solidFill>
              <a:ln>
                <a:noFill/>
              </a:ln>
              <a:effectLst/>
            </c:spPr>
            <c:extLst>
              <c:ext xmlns:c16="http://schemas.microsoft.com/office/drawing/2014/chart" uri="{C3380CC4-5D6E-409C-BE32-E72D297353CC}">
                <c16:uniqueId val="{00000017-FC93-4FCE-A986-0851C81EBA0F}"/>
              </c:ext>
            </c:extLst>
          </c:dPt>
          <c:dPt>
            <c:idx val="5"/>
            <c:bubble3D val="0"/>
            <c:spPr>
              <a:solidFill>
                <a:schemeClr val="accent6"/>
              </a:solidFill>
              <a:ln>
                <a:noFill/>
              </a:ln>
              <a:effectLst/>
            </c:spPr>
            <c:extLst>
              <c:ext xmlns:c16="http://schemas.microsoft.com/office/drawing/2014/chart" uri="{C3380CC4-5D6E-409C-BE32-E72D297353CC}">
                <c16:uniqueId val="{00000019-FC93-4FCE-A986-0851C81EBA0F}"/>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1B-FC93-4FCE-A986-0851C81EBA0F}"/>
              </c:ext>
            </c:extLst>
          </c:dPt>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Sheet1!$A$2:$A$8</c:f>
              <c:strCache>
                <c:ptCount val="7"/>
                <c:pt idx="0">
                  <c:v>Live TV</c:v>
                </c:pt>
                <c:pt idx="1">
                  <c:v>Recorded TV</c:v>
                </c:pt>
                <c:pt idx="2">
                  <c:v>BVOD</c:v>
                </c:pt>
                <c:pt idx="3">
                  <c:v>PPV</c:v>
                </c:pt>
                <c:pt idx="4">
                  <c:v>Shortform</c:v>
                </c:pt>
                <c:pt idx="5">
                  <c:v>Stand Alone</c:v>
                </c:pt>
                <c:pt idx="6">
                  <c:v>Other</c:v>
                </c:pt>
              </c:strCache>
            </c:strRef>
          </c:cat>
          <c:val>
            <c:numRef>
              <c:f>Sheet1!$C$2:$C$8</c:f>
              <c:numCache>
                <c:formatCode>General</c:formatCode>
                <c:ptCount val="7"/>
              </c:numCache>
            </c:numRef>
          </c:val>
          <c:extLst>
            <c:ext xmlns:c16="http://schemas.microsoft.com/office/drawing/2014/chart" uri="{C3380CC4-5D6E-409C-BE32-E72D297353CC}">
              <c16:uniqueId val="{0000000F-95C8-4192-AA34-14D877FB9985}"/>
            </c:ext>
          </c:extLst>
        </c:ser>
        <c:ser>
          <c:idx val="2"/>
          <c:order val="2"/>
          <c:tx>
            <c:strRef>
              <c:f>Sheet1!$D$1</c:f>
              <c:strCache>
                <c:ptCount val="1"/>
                <c:pt idx="0">
                  <c:v>All Adults</c:v>
                </c:pt>
              </c:strCache>
            </c:strRef>
          </c:tx>
          <c:dPt>
            <c:idx val="0"/>
            <c:bubble3D val="0"/>
            <c:spPr>
              <a:solidFill>
                <a:schemeClr val="accent1"/>
              </a:solidFill>
              <a:ln>
                <a:noFill/>
              </a:ln>
              <a:effectLst/>
            </c:spPr>
            <c:extLst>
              <c:ext xmlns:c16="http://schemas.microsoft.com/office/drawing/2014/chart" uri="{C3380CC4-5D6E-409C-BE32-E72D297353CC}">
                <c16:uniqueId val="{00000011-95C8-4192-AA34-14D877FB9985}"/>
              </c:ext>
            </c:extLst>
          </c:dPt>
          <c:dPt>
            <c:idx val="1"/>
            <c:bubble3D val="0"/>
            <c:spPr>
              <a:solidFill>
                <a:schemeClr val="accent2"/>
              </a:solidFill>
              <a:ln>
                <a:noFill/>
              </a:ln>
              <a:effectLst/>
            </c:spPr>
            <c:extLst>
              <c:ext xmlns:c16="http://schemas.microsoft.com/office/drawing/2014/chart" uri="{C3380CC4-5D6E-409C-BE32-E72D297353CC}">
                <c16:uniqueId val="{00000013-95C8-4192-AA34-14D877FB9985}"/>
              </c:ext>
            </c:extLst>
          </c:dPt>
          <c:dPt>
            <c:idx val="2"/>
            <c:bubble3D val="0"/>
            <c:spPr>
              <a:solidFill>
                <a:schemeClr val="tx1"/>
              </a:solidFill>
              <a:ln>
                <a:noFill/>
              </a:ln>
              <a:effectLst/>
            </c:spPr>
            <c:extLst>
              <c:ext xmlns:c16="http://schemas.microsoft.com/office/drawing/2014/chart" uri="{C3380CC4-5D6E-409C-BE32-E72D297353CC}">
                <c16:uniqueId val="{00000015-95C8-4192-AA34-14D877FB9985}"/>
              </c:ext>
            </c:extLst>
          </c:dPt>
          <c:dPt>
            <c:idx val="3"/>
            <c:bubble3D val="0"/>
            <c:spPr>
              <a:solidFill>
                <a:schemeClr val="accent4"/>
              </a:solidFill>
              <a:ln>
                <a:noFill/>
              </a:ln>
              <a:effectLst/>
            </c:spPr>
            <c:extLst>
              <c:ext xmlns:c16="http://schemas.microsoft.com/office/drawing/2014/chart" uri="{C3380CC4-5D6E-409C-BE32-E72D297353CC}">
                <c16:uniqueId val="{00000017-95C8-4192-AA34-14D877FB9985}"/>
              </c:ext>
            </c:extLst>
          </c:dPt>
          <c:dPt>
            <c:idx val="4"/>
            <c:bubble3D val="0"/>
            <c:spPr>
              <a:solidFill>
                <a:schemeClr val="accent5"/>
              </a:solidFill>
              <a:ln>
                <a:noFill/>
              </a:ln>
              <a:effectLst/>
            </c:spPr>
            <c:extLst>
              <c:ext xmlns:c16="http://schemas.microsoft.com/office/drawing/2014/chart" uri="{C3380CC4-5D6E-409C-BE32-E72D297353CC}">
                <c16:uniqueId val="{00000019-95C8-4192-AA34-14D877FB9985}"/>
              </c:ext>
            </c:extLst>
          </c:dPt>
          <c:dPt>
            <c:idx val="5"/>
            <c:bubble3D val="0"/>
            <c:spPr>
              <a:solidFill>
                <a:schemeClr val="accent6"/>
              </a:solidFill>
              <a:ln>
                <a:noFill/>
              </a:ln>
              <a:effectLst/>
            </c:spPr>
            <c:extLst>
              <c:ext xmlns:c16="http://schemas.microsoft.com/office/drawing/2014/chart" uri="{C3380CC4-5D6E-409C-BE32-E72D297353CC}">
                <c16:uniqueId val="{0000001B-95C8-4192-AA34-14D877FB9985}"/>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1D-95C8-4192-AA34-14D877FB9985}"/>
              </c:ext>
            </c:extLst>
          </c:dPt>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5C8-4192-AA34-14D877FB9985}"/>
                </c:ext>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Sheet1!$A$2:$A$8</c:f>
              <c:strCache>
                <c:ptCount val="7"/>
                <c:pt idx="0">
                  <c:v>Live TV</c:v>
                </c:pt>
                <c:pt idx="1">
                  <c:v>Recorded TV</c:v>
                </c:pt>
                <c:pt idx="2">
                  <c:v>BVOD</c:v>
                </c:pt>
                <c:pt idx="3">
                  <c:v>PPV</c:v>
                </c:pt>
                <c:pt idx="4">
                  <c:v>Shortform</c:v>
                </c:pt>
                <c:pt idx="5">
                  <c:v>Stand Alone</c:v>
                </c:pt>
                <c:pt idx="6">
                  <c:v>Other</c:v>
                </c:pt>
              </c:strCache>
            </c:strRef>
          </c:cat>
          <c:val>
            <c:numRef>
              <c:f>Sheet1!$D$2:$D$8</c:f>
              <c:numCache>
                <c:formatCode>0%</c:formatCode>
                <c:ptCount val="7"/>
                <c:pt idx="0">
                  <c:v>0.65</c:v>
                </c:pt>
                <c:pt idx="1">
                  <c:v>0.13</c:v>
                </c:pt>
                <c:pt idx="2">
                  <c:v>0.03</c:v>
                </c:pt>
                <c:pt idx="3">
                  <c:v>0.02</c:v>
                </c:pt>
                <c:pt idx="4">
                  <c:v>0.05</c:v>
                </c:pt>
                <c:pt idx="5">
                  <c:v>0.1</c:v>
                </c:pt>
                <c:pt idx="6">
                  <c:v>1.0999999999999999E-2</c:v>
                </c:pt>
              </c:numCache>
            </c:numRef>
          </c:val>
          <c:extLst>
            <c:ext xmlns:c16="http://schemas.microsoft.com/office/drawing/2014/chart" uri="{C3380CC4-5D6E-409C-BE32-E72D297353CC}">
              <c16:uniqueId val="{0000001E-95C8-4192-AA34-14D877FB9985}"/>
            </c:ext>
          </c:extLst>
        </c:ser>
        <c:dLbls>
          <c:showLegendKey val="0"/>
          <c:showVal val="0"/>
          <c:showCatName val="0"/>
          <c:showSerName val="0"/>
          <c:showPercent val="0"/>
          <c:showBubbleSize val="0"/>
          <c:showLeaderLines val="1"/>
        </c:dLbls>
        <c:firstSliceAng val="0"/>
        <c:holeSize val="47"/>
      </c:doughnutChart>
      <c:spPr>
        <a:noFill/>
        <a:ln>
          <a:noFill/>
        </a:ln>
        <a:effectLst/>
      </c:spPr>
    </c:plotArea>
    <c:legend>
      <c:legendPos val="r"/>
      <c:layout>
        <c:manualLayout>
          <c:xMode val="edge"/>
          <c:yMode val="edge"/>
          <c:x val="0.78556964029162069"/>
          <c:y val="0.16519528483481699"/>
          <c:w val="0.18025564355905671"/>
          <c:h val="0.75834193496714886"/>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56232213428062"/>
          <c:y val="0.10519604717883328"/>
          <c:w val="0.86405122935476153"/>
          <c:h val="0.82043428823867537"/>
        </c:manualLayout>
      </c:layout>
      <c:barChart>
        <c:barDir val="bar"/>
        <c:grouping val="stacked"/>
        <c:varyColors val="0"/>
        <c:ser>
          <c:idx val="0"/>
          <c:order val="0"/>
          <c:tx>
            <c:strRef>
              <c:f>Sheet1!$B$1</c:f>
              <c:strCache>
                <c:ptCount val="1"/>
                <c:pt idx="0">
                  <c:v>Online video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DO</c:v>
                </c:pt>
                <c:pt idx="1">
                  <c:v>INDULGE</c:v>
                </c:pt>
                <c:pt idx="2">
                  <c:v>DISTRACT</c:v>
                </c:pt>
                <c:pt idx="3">
                  <c:v>UNWIND</c:v>
                </c:pt>
                <c:pt idx="4">
                  <c:v>ESCAPE</c:v>
                </c:pt>
                <c:pt idx="5">
                  <c:v>IN TOUCH</c:v>
                </c:pt>
                <c:pt idx="6">
                  <c:v>EXPERIENCE</c:v>
                </c:pt>
                <c:pt idx="7">
                  <c:v>COMFORT</c:v>
                </c:pt>
              </c:strCache>
            </c:strRef>
          </c:cat>
          <c:val>
            <c:numRef>
              <c:f>Sheet1!$B$2:$B$9</c:f>
              <c:numCache>
                <c:formatCode>0%</c:formatCode>
                <c:ptCount val="8"/>
                <c:pt idx="0">
                  <c:v>0.15</c:v>
                </c:pt>
                <c:pt idx="1">
                  <c:v>0.1</c:v>
                </c:pt>
                <c:pt idx="2">
                  <c:v>0.08</c:v>
                </c:pt>
                <c:pt idx="3">
                  <c:v>0.05</c:v>
                </c:pt>
                <c:pt idx="4">
                  <c:v>0.03</c:v>
                </c:pt>
                <c:pt idx="5">
                  <c:v>0.03</c:v>
                </c:pt>
                <c:pt idx="6">
                  <c:v>0.03</c:v>
                </c:pt>
                <c:pt idx="7">
                  <c:v>0.03</c:v>
                </c:pt>
              </c:numCache>
            </c:numRef>
          </c:val>
          <c:extLst>
            <c:ext xmlns:c16="http://schemas.microsoft.com/office/drawing/2014/chart" uri="{C3380CC4-5D6E-409C-BE32-E72D297353CC}">
              <c16:uniqueId val="{00000000-FE76-412B-92AA-89EC840741B3}"/>
            </c:ext>
          </c:extLst>
        </c:ser>
        <c:dLbls>
          <c:showLegendKey val="0"/>
          <c:showVal val="1"/>
          <c:showCatName val="0"/>
          <c:showSerName val="0"/>
          <c:showPercent val="0"/>
          <c:showBubbleSize val="0"/>
        </c:dLbls>
        <c:gapWidth val="46"/>
        <c:overlap val="100"/>
        <c:axId val="424857840"/>
        <c:axId val="424864728"/>
      </c:barChart>
      <c:catAx>
        <c:axId val="424857840"/>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64728"/>
        <c:crosses val="autoZero"/>
        <c:auto val="1"/>
        <c:lblAlgn val="ctr"/>
        <c:lblOffset val="100"/>
        <c:noMultiLvlLbl val="0"/>
      </c:catAx>
      <c:valAx>
        <c:axId val="424864728"/>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57840"/>
        <c:crosses val="autoZero"/>
        <c:crossBetween val="between"/>
      </c:valAx>
      <c:spPr>
        <a:noFill/>
        <a:ln w="25400">
          <a:noFill/>
        </a:ln>
        <a:effectLst/>
      </c:spPr>
    </c:plotArea>
    <c:legend>
      <c:legendPos val="b"/>
      <c:layout>
        <c:manualLayout>
          <c:xMode val="edge"/>
          <c:yMode val="edge"/>
          <c:x val="4.7400224482671061E-2"/>
          <c:y val="3.9731023421243503E-2"/>
          <c:w val="0.92147454468664236"/>
          <c:h val="6.1320937050544796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
          <c:y val="0.11678534468905676"/>
          <c:w val="1"/>
          <c:h val="0.88321465531094312"/>
        </c:manualLayout>
      </c:layout>
      <c:barChart>
        <c:barDir val="bar"/>
        <c:grouping val="percentStacked"/>
        <c:varyColors val="0"/>
        <c:ser>
          <c:idx val="0"/>
          <c:order val="0"/>
          <c:tx>
            <c:strRef>
              <c:f>Sheet1!$B$1</c:f>
              <c:strCache>
                <c:ptCount val="1"/>
                <c:pt idx="0">
                  <c:v>Live TV</c:v>
                </c:pt>
              </c:strCache>
            </c:strRef>
          </c:tx>
          <c:spPr>
            <a:solidFill>
              <a:srgbClr val="4D4D4D">
                <a:lumMod val="20000"/>
                <a:lumOff val="80000"/>
              </a:srgbClr>
            </a:solidFill>
            <a:ln w="19050">
              <a:noFill/>
            </a:ln>
            <a:effectLst/>
          </c:spPr>
          <c:invertIfNegative val="0"/>
          <c:dPt>
            <c:idx val="0"/>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1-027C-4983-B76F-BB564ABCEADE}"/>
              </c:ext>
            </c:extLst>
          </c:dPt>
          <c:dPt>
            <c:idx val="1"/>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3-027C-4983-B76F-BB564ABCEADE}"/>
              </c:ext>
            </c:extLst>
          </c:dPt>
          <c:dPt>
            <c:idx val="2"/>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5-027C-4983-B76F-BB564ABCEADE}"/>
              </c:ext>
            </c:extLst>
          </c:dPt>
          <c:dPt>
            <c:idx val="3"/>
            <c:invertIfNegative val="0"/>
            <c:bubble3D val="0"/>
            <c:spPr>
              <a:solidFill>
                <a:srgbClr val="E10514"/>
              </a:solidFill>
              <a:ln w="19050">
                <a:noFill/>
              </a:ln>
              <a:effectLst/>
            </c:spPr>
            <c:extLst>
              <c:ext xmlns:c16="http://schemas.microsoft.com/office/drawing/2014/chart" uri="{C3380CC4-5D6E-409C-BE32-E72D297353CC}">
                <c16:uniqueId val="{00000007-027C-4983-B76F-BB564ABCEADE}"/>
              </c:ext>
            </c:extLst>
          </c:dPt>
          <c:dPt>
            <c:idx val="4"/>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9-027C-4983-B76F-BB564ABCEADE}"/>
              </c:ext>
            </c:extLst>
          </c:dPt>
          <c:dPt>
            <c:idx val="5"/>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B-027C-4983-B76F-BB564ABCEADE}"/>
              </c:ext>
            </c:extLst>
          </c:dPt>
          <c:dPt>
            <c:idx val="6"/>
            <c:invertIfNegative val="0"/>
            <c:bubble3D val="0"/>
            <c:spPr>
              <a:solidFill>
                <a:srgbClr val="4D4D4D">
                  <a:lumMod val="20000"/>
                  <a:lumOff val="80000"/>
                </a:srgbClr>
              </a:solidFill>
              <a:ln w="19050">
                <a:noFill/>
              </a:ln>
              <a:effectLst/>
            </c:spPr>
            <c:extLst>
              <c:ext xmlns:c16="http://schemas.microsoft.com/office/drawing/2014/chart" uri="{C3380CC4-5D6E-409C-BE32-E72D297353CC}">
                <c16:uniqueId val="{0000000D-027C-4983-B76F-BB564ABCEADE}"/>
              </c:ext>
            </c:extLst>
          </c:dPt>
          <c:dLbls>
            <c:dLbl>
              <c:idx val="3"/>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7-027C-4983-B76F-BB564ABCEADE}"/>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Sheet1!$B$2:$B$9</c:f>
              <c:numCache>
                <c:formatCode>0%</c:formatCode>
                <c:ptCount val="8"/>
                <c:pt idx="0">
                  <c:v>0.82</c:v>
                </c:pt>
                <c:pt idx="1">
                  <c:v>0.57999999999999996</c:v>
                </c:pt>
                <c:pt idx="2">
                  <c:v>0.84</c:v>
                </c:pt>
                <c:pt idx="3">
                  <c:v>0.65</c:v>
                </c:pt>
                <c:pt idx="4">
                  <c:v>0.66</c:v>
                </c:pt>
                <c:pt idx="5">
                  <c:v>0.54</c:v>
                </c:pt>
                <c:pt idx="6">
                  <c:v>0.63</c:v>
                </c:pt>
                <c:pt idx="7">
                  <c:v>0.56999999999999995</c:v>
                </c:pt>
              </c:numCache>
            </c:numRef>
          </c:val>
          <c:extLst>
            <c:ext xmlns:c16="http://schemas.microsoft.com/office/drawing/2014/chart" uri="{C3380CC4-5D6E-409C-BE32-E72D297353CC}">
              <c16:uniqueId val="{00000000-765F-45A6-BAA8-A05E0F7B524B}"/>
            </c:ext>
          </c:extLst>
        </c:ser>
        <c:ser>
          <c:idx val="1"/>
          <c:order val="1"/>
          <c:tx>
            <c:strRef>
              <c:f>Sheet1!$C$1</c:f>
              <c:strCache>
                <c:ptCount val="1"/>
                <c:pt idx="0">
                  <c:v>Playback TV</c:v>
                </c:pt>
              </c:strCache>
            </c:strRef>
          </c:tx>
          <c:spPr>
            <a:solidFill>
              <a:srgbClr val="4D4D4D">
                <a:lumMod val="40000"/>
                <a:lumOff val="60000"/>
                <a:alpha val="84000"/>
              </a:srgbClr>
            </a:solidFill>
            <a:ln w="19050">
              <a:noFill/>
            </a:ln>
            <a:effectLst/>
          </c:spPr>
          <c:invertIfNegative val="0"/>
          <c:dPt>
            <c:idx val="0"/>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0F-027C-4983-B76F-BB564ABCEADE}"/>
              </c:ext>
            </c:extLst>
          </c:dPt>
          <c:dPt>
            <c:idx val="1"/>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11-027C-4983-B76F-BB564ABCEADE}"/>
              </c:ext>
            </c:extLst>
          </c:dPt>
          <c:dPt>
            <c:idx val="2"/>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13-027C-4983-B76F-BB564ABCEADE}"/>
              </c:ext>
            </c:extLst>
          </c:dPt>
          <c:dPt>
            <c:idx val="3"/>
            <c:invertIfNegative val="0"/>
            <c:bubble3D val="0"/>
            <c:spPr>
              <a:solidFill>
                <a:srgbClr val="EB7305"/>
              </a:solidFill>
              <a:ln w="19050">
                <a:noFill/>
              </a:ln>
              <a:effectLst/>
            </c:spPr>
            <c:extLst>
              <c:ext xmlns:c16="http://schemas.microsoft.com/office/drawing/2014/chart" uri="{C3380CC4-5D6E-409C-BE32-E72D297353CC}">
                <c16:uniqueId val="{00000015-027C-4983-B76F-BB564ABCEADE}"/>
              </c:ext>
            </c:extLst>
          </c:dPt>
          <c:dPt>
            <c:idx val="4"/>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17-027C-4983-B76F-BB564ABCEADE}"/>
              </c:ext>
            </c:extLst>
          </c:dPt>
          <c:dPt>
            <c:idx val="5"/>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19-027C-4983-B76F-BB564ABCEADE}"/>
              </c:ext>
            </c:extLst>
          </c:dPt>
          <c:dPt>
            <c:idx val="6"/>
            <c:invertIfNegative val="0"/>
            <c:bubble3D val="0"/>
            <c:spPr>
              <a:solidFill>
                <a:srgbClr val="4D4D4D">
                  <a:lumMod val="40000"/>
                  <a:lumOff val="60000"/>
                  <a:alpha val="84000"/>
                </a:srgbClr>
              </a:solidFill>
              <a:ln w="19050">
                <a:noFill/>
              </a:ln>
              <a:effectLst/>
            </c:spPr>
            <c:extLst>
              <c:ext xmlns:c16="http://schemas.microsoft.com/office/drawing/2014/chart" uri="{C3380CC4-5D6E-409C-BE32-E72D297353CC}">
                <c16:uniqueId val="{0000001B-027C-4983-B76F-BB564ABCEADE}"/>
              </c:ext>
            </c:extLst>
          </c:dPt>
          <c:dLbls>
            <c:dLbl>
              <c:idx val="3"/>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027C-4983-B76F-BB564ABCEAD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Sheet1!$C$2:$C$9</c:f>
              <c:numCache>
                <c:formatCode>0%</c:formatCode>
                <c:ptCount val="8"/>
                <c:pt idx="0">
                  <c:v>0.05</c:v>
                </c:pt>
                <c:pt idx="1">
                  <c:v>0.15</c:v>
                </c:pt>
                <c:pt idx="2">
                  <c:v>0.09</c:v>
                </c:pt>
                <c:pt idx="3">
                  <c:v>0.13</c:v>
                </c:pt>
                <c:pt idx="4">
                  <c:v>0.04</c:v>
                </c:pt>
                <c:pt idx="5">
                  <c:v>0.13</c:v>
                </c:pt>
                <c:pt idx="6">
                  <c:v>0.15</c:v>
                </c:pt>
                <c:pt idx="7">
                  <c:v>0.2</c:v>
                </c:pt>
              </c:numCache>
            </c:numRef>
          </c:val>
          <c:extLst>
            <c:ext xmlns:c16="http://schemas.microsoft.com/office/drawing/2014/chart" uri="{C3380CC4-5D6E-409C-BE32-E72D297353CC}">
              <c16:uniqueId val="{00000001-765F-45A6-BAA8-A05E0F7B524B}"/>
            </c:ext>
          </c:extLst>
        </c:ser>
        <c:ser>
          <c:idx val="2"/>
          <c:order val="2"/>
          <c:tx>
            <c:strRef>
              <c:f>Sheet1!$D$1</c:f>
              <c:strCache>
                <c:ptCount val="1"/>
                <c:pt idx="0">
                  <c:v>Broadcaster VOD</c:v>
                </c:pt>
              </c:strCache>
            </c:strRef>
          </c:tx>
          <c:spPr>
            <a:solidFill>
              <a:sysClr val="windowText" lastClr="000000">
                <a:lumMod val="50000"/>
                <a:lumOff val="50000"/>
                <a:alpha val="68000"/>
              </a:sysClr>
            </a:solidFill>
            <a:ln w="19050">
              <a:noFill/>
            </a:ln>
            <a:effectLst/>
          </c:spPr>
          <c:invertIfNegative val="0"/>
          <c:dPt>
            <c:idx val="0"/>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1D-027C-4983-B76F-BB564ABCEADE}"/>
              </c:ext>
            </c:extLst>
          </c:dPt>
          <c:dPt>
            <c:idx val="1"/>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1F-027C-4983-B76F-BB564ABCEADE}"/>
              </c:ext>
            </c:extLst>
          </c:dPt>
          <c:dPt>
            <c:idx val="2"/>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21-027C-4983-B76F-BB564ABCEADE}"/>
              </c:ext>
            </c:extLst>
          </c:dPt>
          <c:dPt>
            <c:idx val="3"/>
            <c:invertIfNegative val="0"/>
            <c:bubble3D val="0"/>
            <c:spPr>
              <a:solidFill>
                <a:srgbClr val="EB7305">
                  <a:lumMod val="60000"/>
                  <a:lumOff val="40000"/>
                </a:srgbClr>
              </a:solidFill>
              <a:ln w="19050">
                <a:noFill/>
              </a:ln>
              <a:effectLst/>
            </c:spPr>
            <c:extLst>
              <c:ext xmlns:c16="http://schemas.microsoft.com/office/drawing/2014/chart" uri="{C3380CC4-5D6E-409C-BE32-E72D297353CC}">
                <c16:uniqueId val="{00000023-027C-4983-B76F-BB564ABCEADE}"/>
              </c:ext>
            </c:extLst>
          </c:dPt>
          <c:dPt>
            <c:idx val="4"/>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25-027C-4983-B76F-BB564ABCEADE}"/>
              </c:ext>
            </c:extLst>
          </c:dPt>
          <c:dPt>
            <c:idx val="5"/>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27-027C-4983-B76F-BB564ABCEADE}"/>
              </c:ext>
            </c:extLst>
          </c:dPt>
          <c:dPt>
            <c:idx val="6"/>
            <c:invertIfNegative val="0"/>
            <c:bubble3D val="0"/>
            <c:spPr>
              <a:solidFill>
                <a:sysClr val="windowText" lastClr="000000">
                  <a:lumMod val="50000"/>
                  <a:lumOff val="50000"/>
                  <a:alpha val="68000"/>
                </a:sysClr>
              </a:solidFill>
              <a:ln w="19050">
                <a:noFill/>
              </a:ln>
              <a:effectLst/>
            </c:spPr>
            <c:extLst>
              <c:ext xmlns:c16="http://schemas.microsoft.com/office/drawing/2014/chart" uri="{C3380CC4-5D6E-409C-BE32-E72D297353CC}">
                <c16:uniqueId val="{00000029-027C-4983-B76F-BB564ABCEADE}"/>
              </c:ext>
            </c:extLst>
          </c:dPt>
          <c:dLbls>
            <c:dLbl>
              <c:idx val="3"/>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23-027C-4983-B76F-BB564ABCEADE}"/>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Sheet1!$D$2:$D$9</c:f>
              <c:numCache>
                <c:formatCode>0%</c:formatCode>
                <c:ptCount val="8"/>
                <c:pt idx="0">
                  <c:v>0.04</c:v>
                </c:pt>
                <c:pt idx="1">
                  <c:v>0.05</c:v>
                </c:pt>
                <c:pt idx="2">
                  <c:v>0.02</c:v>
                </c:pt>
                <c:pt idx="3">
                  <c:v>0.05</c:v>
                </c:pt>
                <c:pt idx="4">
                  <c:v>0.1</c:v>
                </c:pt>
                <c:pt idx="5">
                  <c:v>7.0000000000000007E-2</c:v>
                </c:pt>
                <c:pt idx="6">
                  <c:v>0.05</c:v>
                </c:pt>
                <c:pt idx="7">
                  <c:v>0.03</c:v>
                </c:pt>
              </c:numCache>
            </c:numRef>
          </c:val>
          <c:extLst>
            <c:ext xmlns:c16="http://schemas.microsoft.com/office/drawing/2014/chart" uri="{C3380CC4-5D6E-409C-BE32-E72D297353CC}">
              <c16:uniqueId val="{00000002-765F-45A6-BAA8-A05E0F7B524B}"/>
            </c:ext>
          </c:extLst>
        </c:ser>
        <c:ser>
          <c:idx val="3"/>
          <c:order val="3"/>
          <c:tx>
            <c:strRef>
              <c:f>Sheet1!$E$1</c:f>
              <c:strCache>
                <c:ptCount val="1"/>
                <c:pt idx="0">
                  <c:v>Subscription VOD</c:v>
                </c:pt>
              </c:strCache>
            </c:strRef>
          </c:tx>
          <c:spPr>
            <a:solidFill>
              <a:sysClr val="windowText" lastClr="000000">
                <a:lumMod val="75000"/>
                <a:lumOff val="25000"/>
                <a:alpha val="52000"/>
              </a:sysClr>
            </a:solidFill>
            <a:ln w="19050">
              <a:noFill/>
            </a:ln>
            <a:effectLst/>
          </c:spPr>
          <c:invertIfNegative val="0"/>
          <c:dPt>
            <c:idx val="0"/>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2B-027C-4983-B76F-BB564ABCEADE}"/>
              </c:ext>
            </c:extLst>
          </c:dPt>
          <c:dPt>
            <c:idx val="1"/>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2D-027C-4983-B76F-BB564ABCEADE}"/>
              </c:ext>
            </c:extLst>
          </c:dPt>
          <c:dPt>
            <c:idx val="2"/>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2F-027C-4983-B76F-BB564ABCEADE}"/>
              </c:ext>
            </c:extLst>
          </c:dPt>
          <c:dPt>
            <c:idx val="3"/>
            <c:invertIfNegative val="0"/>
            <c:bubble3D val="0"/>
            <c:spPr>
              <a:solidFill>
                <a:srgbClr val="FFCD00">
                  <a:alpha val="99000"/>
                </a:srgbClr>
              </a:solidFill>
              <a:ln w="19050">
                <a:noFill/>
              </a:ln>
              <a:effectLst/>
            </c:spPr>
            <c:extLst>
              <c:ext xmlns:c16="http://schemas.microsoft.com/office/drawing/2014/chart" uri="{C3380CC4-5D6E-409C-BE32-E72D297353CC}">
                <c16:uniqueId val="{00000031-027C-4983-B76F-BB564ABCEADE}"/>
              </c:ext>
            </c:extLst>
          </c:dPt>
          <c:dPt>
            <c:idx val="4"/>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33-027C-4983-B76F-BB564ABCEADE}"/>
              </c:ext>
            </c:extLst>
          </c:dPt>
          <c:dPt>
            <c:idx val="5"/>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35-027C-4983-B76F-BB564ABCEADE}"/>
              </c:ext>
            </c:extLst>
          </c:dPt>
          <c:dPt>
            <c:idx val="6"/>
            <c:invertIfNegative val="0"/>
            <c:bubble3D val="0"/>
            <c:spPr>
              <a:solidFill>
                <a:sysClr val="windowText" lastClr="000000">
                  <a:lumMod val="75000"/>
                  <a:lumOff val="25000"/>
                  <a:alpha val="52000"/>
                </a:sysClr>
              </a:solidFill>
              <a:ln w="19050">
                <a:noFill/>
              </a:ln>
              <a:effectLst/>
            </c:spPr>
            <c:extLst>
              <c:ext xmlns:c16="http://schemas.microsoft.com/office/drawing/2014/chart" uri="{C3380CC4-5D6E-409C-BE32-E72D297353CC}">
                <c16:uniqueId val="{00000037-027C-4983-B76F-BB564ABCEADE}"/>
              </c:ext>
            </c:extLst>
          </c:dPt>
          <c:dLbls>
            <c:dLbl>
              <c:idx val="3"/>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31-027C-4983-B76F-BB564ABCEADE}"/>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Sheet1!$E$2:$E$9</c:f>
              <c:numCache>
                <c:formatCode>0%</c:formatCode>
                <c:ptCount val="8"/>
                <c:pt idx="0">
                  <c:v>0.04</c:v>
                </c:pt>
                <c:pt idx="1">
                  <c:v>0.17</c:v>
                </c:pt>
                <c:pt idx="2">
                  <c:v>0.02</c:v>
                </c:pt>
                <c:pt idx="3">
                  <c:v>0.06</c:v>
                </c:pt>
                <c:pt idx="4">
                  <c:v>0.05</c:v>
                </c:pt>
                <c:pt idx="5">
                  <c:v>0.15</c:v>
                </c:pt>
                <c:pt idx="6">
                  <c:v>0.1</c:v>
                </c:pt>
                <c:pt idx="7">
                  <c:v>0.14000000000000001</c:v>
                </c:pt>
              </c:numCache>
            </c:numRef>
          </c:val>
          <c:extLst>
            <c:ext xmlns:c16="http://schemas.microsoft.com/office/drawing/2014/chart" uri="{C3380CC4-5D6E-409C-BE32-E72D297353CC}">
              <c16:uniqueId val="{00000003-765F-45A6-BAA8-A05E0F7B524B}"/>
            </c:ext>
          </c:extLst>
        </c:ser>
        <c:ser>
          <c:idx val="4"/>
          <c:order val="4"/>
          <c:tx>
            <c:strRef>
              <c:f>Sheet1!$F$1</c:f>
              <c:strCache>
                <c:ptCount val="1"/>
                <c:pt idx="0">
                  <c:v>DVD</c:v>
                </c:pt>
              </c:strCache>
            </c:strRef>
          </c:tx>
          <c:spPr>
            <a:solidFill>
              <a:srgbClr val="4D4D4D">
                <a:lumMod val="50000"/>
                <a:alpha val="40000"/>
              </a:srgbClr>
            </a:solidFill>
            <a:ln w="19050">
              <a:noFill/>
            </a:ln>
            <a:effectLst/>
          </c:spPr>
          <c:invertIfNegative val="0"/>
          <c:dPt>
            <c:idx val="0"/>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39-027C-4983-B76F-BB564ABCEADE}"/>
              </c:ext>
            </c:extLst>
          </c:dPt>
          <c:dPt>
            <c:idx val="1"/>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3B-027C-4983-B76F-BB564ABCEADE}"/>
              </c:ext>
            </c:extLst>
          </c:dPt>
          <c:dPt>
            <c:idx val="2"/>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3D-027C-4983-B76F-BB564ABCEADE}"/>
              </c:ext>
            </c:extLst>
          </c:dPt>
          <c:dPt>
            <c:idx val="3"/>
            <c:invertIfNegative val="0"/>
            <c:bubble3D val="0"/>
            <c:spPr>
              <a:solidFill>
                <a:srgbClr val="87B923"/>
              </a:solidFill>
              <a:ln w="19050">
                <a:noFill/>
              </a:ln>
              <a:effectLst/>
            </c:spPr>
            <c:extLst>
              <c:ext xmlns:c16="http://schemas.microsoft.com/office/drawing/2014/chart" uri="{C3380CC4-5D6E-409C-BE32-E72D297353CC}">
                <c16:uniqueId val="{0000003F-027C-4983-B76F-BB564ABCEADE}"/>
              </c:ext>
            </c:extLst>
          </c:dPt>
          <c:dPt>
            <c:idx val="4"/>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41-027C-4983-B76F-BB564ABCEADE}"/>
              </c:ext>
            </c:extLst>
          </c:dPt>
          <c:dPt>
            <c:idx val="5"/>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43-027C-4983-B76F-BB564ABCEADE}"/>
              </c:ext>
            </c:extLst>
          </c:dPt>
          <c:dPt>
            <c:idx val="6"/>
            <c:invertIfNegative val="0"/>
            <c:bubble3D val="0"/>
            <c:spPr>
              <a:solidFill>
                <a:srgbClr val="4D4D4D">
                  <a:lumMod val="50000"/>
                  <a:alpha val="40000"/>
                </a:srgbClr>
              </a:solidFill>
              <a:ln w="19050">
                <a:noFill/>
              </a:ln>
              <a:effectLst/>
            </c:spPr>
            <c:extLst>
              <c:ext xmlns:c16="http://schemas.microsoft.com/office/drawing/2014/chart" uri="{C3380CC4-5D6E-409C-BE32-E72D297353CC}">
                <c16:uniqueId val="{00000045-027C-4983-B76F-BB564ABCEADE}"/>
              </c:ext>
            </c:extLst>
          </c:dPt>
          <c:dLbls>
            <c:dLbl>
              <c:idx val="2"/>
              <c:layout>
                <c:manualLayout>
                  <c:x val="4.0413117525162348E-3"/>
                  <c:y val="0"/>
                </c:manualLayout>
              </c:layout>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3497985496251869E-2"/>
                      <c:h val="5.6342985698216295E-2"/>
                    </c:manualLayout>
                  </c15:layout>
                </c:ext>
                <c:ext xmlns:c16="http://schemas.microsoft.com/office/drawing/2014/chart" uri="{C3380CC4-5D6E-409C-BE32-E72D297353CC}">
                  <c16:uniqueId val="{0000003D-027C-4983-B76F-BB564ABCEADE}"/>
                </c:ext>
              </c:extLst>
            </c:dLbl>
            <c:dLbl>
              <c:idx val="3"/>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65000"/>
                          <a:lumOff val="3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3F-027C-4983-B76F-BB564ABCEAD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Sheet1!$F$2:$F$9</c:f>
              <c:numCache>
                <c:formatCode>0%</c:formatCode>
                <c:ptCount val="8"/>
                <c:pt idx="0">
                  <c:v>0.01</c:v>
                </c:pt>
                <c:pt idx="1">
                  <c:v>0.02</c:v>
                </c:pt>
                <c:pt idx="2">
                  <c:v>0</c:v>
                </c:pt>
                <c:pt idx="3">
                  <c:v>0</c:v>
                </c:pt>
                <c:pt idx="4">
                  <c:v>0</c:v>
                </c:pt>
                <c:pt idx="5">
                  <c:v>0.03</c:v>
                </c:pt>
                <c:pt idx="6">
                  <c:v>0.01</c:v>
                </c:pt>
                <c:pt idx="7">
                  <c:v>0.02</c:v>
                </c:pt>
              </c:numCache>
            </c:numRef>
          </c:val>
          <c:extLst>
            <c:ext xmlns:c16="http://schemas.microsoft.com/office/drawing/2014/chart" uri="{C3380CC4-5D6E-409C-BE32-E72D297353CC}">
              <c16:uniqueId val="{00000004-765F-45A6-BAA8-A05E0F7B524B}"/>
            </c:ext>
          </c:extLst>
        </c:ser>
        <c:ser>
          <c:idx val="5"/>
          <c:order val="5"/>
          <c:tx>
            <c:strRef>
              <c:f>Sheet1!$G$1</c:f>
              <c:strCache>
                <c:ptCount val="1"/>
                <c:pt idx="0">
                  <c:v>Online video</c:v>
                </c:pt>
              </c:strCache>
            </c:strRef>
          </c:tx>
          <c:spPr>
            <a:solidFill>
              <a:sysClr val="windowText" lastClr="000000">
                <a:lumMod val="95000"/>
                <a:lumOff val="5000"/>
                <a:alpha val="24000"/>
              </a:sysClr>
            </a:solidFill>
            <a:ln w="19050">
              <a:noFill/>
            </a:ln>
            <a:effectLst/>
          </c:spPr>
          <c:invertIfNegative val="0"/>
          <c:dPt>
            <c:idx val="0"/>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47-027C-4983-B76F-BB564ABCEADE}"/>
              </c:ext>
            </c:extLst>
          </c:dPt>
          <c:dPt>
            <c:idx val="1"/>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49-027C-4983-B76F-BB564ABCEADE}"/>
              </c:ext>
            </c:extLst>
          </c:dPt>
          <c:dPt>
            <c:idx val="2"/>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4B-027C-4983-B76F-BB564ABCEADE}"/>
              </c:ext>
            </c:extLst>
          </c:dPt>
          <c:dPt>
            <c:idx val="3"/>
            <c:invertIfNegative val="0"/>
            <c:bubble3D val="0"/>
            <c:spPr>
              <a:solidFill>
                <a:srgbClr val="0069B4">
                  <a:alpha val="84000"/>
                </a:srgbClr>
              </a:solidFill>
              <a:ln w="19050">
                <a:noFill/>
              </a:ln>
              <a:effectLst/>
            </c:spPr>
            <c:extLst>
              <c:ext xmlns:c16="http://schemas.microsoft.com/office/drawing/2014/chart" uri="{C3380CC4-5D6E-409C-BE32-E72D297353CC}">
                <c16:uniqueId val="{0000004D-027C-4983-B76F-BB564ABCEADE}"/>
              </c:ext>
            </c:extLst>
          </c:dPt>
          <c:dPt>
            <c:idx val="4"/>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4F-027C-4983-B76F-BB564ABCEADE}"/>
              </c:ext>
            </c:extLst>
          </c:dPt>
          <c:dPt>
            <c:idx val="5"/>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51-027C-4983-B76F-BB564ABCEADE}"/>
              </c:ext>
            </c:extLst>
          </c:dPt>
          <c:dPt>
            <c:idx val="6"/>
            <c:invertIfNegative val="0"/>
            <c:bubble3D val="0"/>
            <c:spPr>
              <a:solidFill>
                <a:sysClr val="windowText" lastClr="000000">
                  <a:lumMod val="95000"/>
                  <a:lumOff val="5000"/>
                  <a:alpha val="24000"/>
                </a:sysClr>
              </a:solidFill>
              <a:ln w="19050">
                <a:noFill/>
              </a:ln>
              <a:effectLst/>
            </c:spPr>
            <c:extLst>
              <c:ext xmlns:c16="http://schemas.microsoft.com/office/drawing/2014/chart" uri="{C3380CC4-5D6E-409C-BE32-E72D297353CC}">
                <c16:uniqueId val="{00000053-027C-4983-B76F-BB564ABCEADE}"/>
              </c:ext>
            </c:extLst>
          </c:dPt>
          <c:dLbls>
            <c:dLbl>
              <c:idx val="3"/>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4D-027C-4983-B76F-BB564ABCEAD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Experience</c:v>
                </c:pt>
                <c:pt idx="1">
                  <c:v>Escape</c:v>
                </c:pt>
                <c:pt idx="2">
                  <c:v>In touch</c:v>
                </c:pt>
                <c:pt idx="3">
                  <c:v>Indulge</c:v>
                </c:pt>
                <c:pt idx="4">
                  <c:v>Do</c:v>
                </c:pt>
                <c:pt idx="5">
                  <c:v>Distract</c:v>
                </c:pt>
                <c:pt idx="6">
                  <c:v>Unwind</c:v>
                </c:pt>
                <c:pt idx="7">
                  <c:v>Comfort</c:v>
                </c:pt>
              </c:strCache>
            </c:strRef>
          </c:cat>
          <c:val>
            <c:numRef>
              <c:f>Sheet1!$G$2:$G$9</c:f>
              <c:numCache>
                <c:formatCode>0%</c:formatCode>
                <c:ptCount val="8"/>
                <c:pt idx="0">
                  <c:v>0.03</c:v>
                </c:pt>
                <c:pt idx="1">
                  <c:v>0.03</c:v>
                </c:pt>
                <c:pt idx="2">
                  <c:v>0.03</c:v>
                </c:pt>
                <c:pt idx="3">
                  <c:v>0.1</c:v>
                </c:pt>
                <c:pt idx="4">
                  <c:v>0.15</c:v>
                </c:pt>
                <c:pt idx="5">
                  <c:v>0.08</c:v>
                </c:pt>
                <c:pt idx="6">
                  <c:v>0.05</c:v>
                </c:pt>
                <c:pt idx="7">
                  <c:v>0.03</c:v>
                </c:pt>
              </c:numCache>
            </c:numRef>
          </c:val>
          <c:extLst>
            <c:ext xmlns:c16="http://schemas.microsoft.com/office/drawing/2014/chart" uri="{C3380CC4-5D6E-409C-BE32-E72D297353CC}">
              <c16:uniqueId val="{00000005-765F-45A6-BAA8-A05E0F7B524B}"/>
            </c:ext>
          </c:extLst>
        </c:ser>
        <c:dLbls>
          <c:showLegendKey val="0"/>
          <c:showVal val="0"/>
          <c:showCatName val="0"/>
          <c:showSerName val="0"/>
          <c:showPercent val="0"/>
          <c:showBubbleSize val="0"/>
        </c:dLbls>
        <c:gapWidth val="50"/>
        <c:overlap val="100"/>
        <c:axId val="629041256"/>
        <c:axId val="629034592"/>
      </c:barChart>
      <c:valAx>
        <c:axId val="6290345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9041256"/>
        <c:crosses val="autoZero"/>
        <c:crossBetween val="between"/>
      </c:valAx>
      <c:catAx>
        <c:axId val="629041256"/>
        <c:scaling>
          <c:orientation val="minMax"/>
        </c:scaling>
        <c:delete val="1"/>
        <c:axPos val="l"/>
        <c:numFmt formatCode="General" sourceLinked="1"/>
        <c:majorTickMark val="out"/>
        <c:minorTickMark val="none"/>
        <c:tickLblPos val="nextTo"/>
        <c:crossAx val="629034592"/>
        <c:crosses val="autoZero"/>
        <c:auto val="1"/>
        <c:lblAlgn val="ctr"/>
        <c:lblOffset val="100"/>
        <c:noMultiLvlLbl val="0"/>
      </c:catAx>
      <c:spPr>
        <a:noFill/>
        <a:ln>
          <a:noFill/>
        </a:ln>
        <a:effectLst/>
      </c:spPr>
    </c:plotArea>
    <c:legend>
      <c:legendPos val="t"/>
      <c:layout>
        <c:manualLayout>
          <c:xMode val="edge"/>
          <c:yMode val="edge"/>
          <c:x val="0.12663010181135623"/>
          <c:y val="0"/>
          <c:w val="0.74552196217506861"/>
          <c:h val="6.2553628383347312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000"/>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56232213428062"/>
          <c:y val="0.10519604717883328"/>
          <c:w val="0.86405122935476153"/>
          <c:h val="0.82043428823867537"/>
        </c:manualLayout>
      </c:layout>
      <c:barChart>
        <c:barDir val="bar"/>
        <c:grouping val="stacked"/>
        <c:varyColors val="0"/>
        <c:ser>
          <c:idx val="0"/>
          <c:order val="0"/>
          <c:tx>
            <c:strRef>
              <c:f>Sheet1!$B$1</c:f>
              <c:strCache>
                <c:ptCount val="1"/>
                <c:pt idx="0">
                  <c:v>Playback TV</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Sheet1!$B$2:$B$9</c:f>
              <c:numCache>
                <c:formatCode>0%</c:formatCode>
                <c:ptCount val="8"/>
                <c:pt idx="0">
                  <c:v>0.15</c:v>
                </c:pt>
                <c:pt idx="1">
                  <c:v>0.2</c:v>
                </c:pt>
                <c:pt idx="2">
                  <c:v>0.13</c:v>
                </c:pt>
                <c:pt idx="3">
                  <c:v>0.15</c:v>
                </c:pt>
                <c:pt idx="4">
                  <c:v>0.13</c:v>
                </c:pt>
                <c:pt idx="5">
                  <c:v>0.04</c:v>
                </c:pt>
                <c:pt idx="6">
                  <c:v>0.05</c:v>
                </c:pt>
                <c:pt idx="7">
                  <c:v>0.09</c:v>
                </c:pt>
              </c:numCache>
            </c:numRef>
          </c:val>
          <c:extLst>
            <c:ext xmlns:c16="http://schemas.microsoft.com/office/drawing/2014/chart" uri="{C3380CC4-5D6E-409C-BE32-E72D297353CC}">
              <c16:uniqueId val="{00000000-FE76-412B-92AA-89EC840741B3}"/>
            </c:ext>
          </c:extLst>
        </c:ser>
        <c:ser>
          <c:idx val="1"/>
          <c:order val="1"/>
          <c:tx>
            <c:strRef>
              <c:f>Sheet1!$C$1</c:f>
              <c:strCache>
                <c:ptCount val="1"/>
                <c:pt idx="0">
                  <c:v>Broadcaster VOD</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Sheet1!$C$2:$C$9</c:f>
              <c:numCache>
                <c:formatCode>0%</c:formatCode>
                <c:ptCount val="8"/>
                <c:pt idx="0">
                  <c:v>0.05</c:v>
                </c:pt>
                <c:pt idx="1">
                  <c:v>0.03</c:v>
                </c:pt>
                <c:pt idx="2">
                  <c:v>7.0000000000000007E-2</c:v>
                </c:pt>
                <c:pt idx="3">
                  <c:v>0.05</c:v>
                </c:pt>
                <c:pt idx="4">
                  <c:v>0.05</c:v>
                </c:pt>
                <c:pt idx="5">
                  <c:v>0.1</c:v>
                </c:pt>
                <c:pt idx="6">
                  <c:v>0.04</c:v>
                </c:pt>
                <c:pt idx="7">
                  <c:v>0.02</c:v>
                </c:pt>
              </c:numCache>
            </c:numRef>
          </c:val>
          <c:extLst>
            <c:ext xmlns:c16="http://schemas.microsoft.com/office/drawing/2014/chart" uri="{C3380CC4-5D6E-409C-BE32-E72D297353CC}">
              <c16:uniqueId val="{00000000-C346-4379-9000-9C8787DDC571}"/>
            </c:ext>
          </c:extLst>
        </c:ser>
        <c:ser>
          <c:idx val="2"/>
          <c:order val="2"/>
          <c:tx>
            <c:strRef>
              <c:f>Sheet1!$D$1</c:f>
              <c:strCache>
                <c:ptCount val="1"/>
                <c:pt idx="0">
                  <c:v>Subscription VOD</c:v>
                </c:pt>
              </c:strCache>
            </c:strRef>
          </c:tx>
          <c:spPr>
            <a:solidFill>
              <a:srgbClr val="FFCD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Sheet1!$D$2:$D$9</c:f>
              <c:numCache>
                <c:formatCode>0%</c:formatCode>
                <c:ptCount val="8"/>
                <c:pt idx="0">
                  <c:v>0.17</c:v>
                </c:pt>
                <c:pt idx="1">
                  <c:v>0.14000000000000001</c:v>
                </c:pt>
                <c:pt idx="2">
                  <c:v>0.15</c:v>
                </c:pt>
                <c:pt idx="3">
                  <c:v>0.1</c:v>
                </c:pt>
                <c:pt idx="4">
                  <c:v>0.06</c:v>
                </c:pt>
                <c:pt idx="5">
                  <c:v>0.05</c:v>
                </c:pt>
                <c:pt idx="6">
                  <c:v>0.04</c:v>
                </c:pt>
                <c:pt idx="7">
                  <c:v>0.02</c:v>
                </c:pt>
              </c:numCache>
            </c:numRef>
          </c:val>
          <c:extLst>
            <c:ext xmlns:c16="http://schemas.microsoft.com/office/drawing/2014/chart" uri="{C3380CC4-5D6E-409C-BE32-E72D297353CC}">
              <c16:uniqueId val="{00000001-C346-4379-9000-9C8787DDC571}"/>
            </c:ext>
          </c:extLst>
        </c:ser>
        <c:ser>
          <c:idx val="3"/>
          <c:order val="3"/>
          <c:tx>
            <c:strRef>
              <c:f>Sheet1!$E$1</c:f>
              <c:strCache>
                <c:ptCount val="1"/>
                <c:pt idx="0">
                  <c:v>Live TV</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Sheet1!$E$2:$E$9</c:f>
              <c:numCache>
                <c:formatCode>0%</c:formatCode>
                <c:ptCount val="8"/>
                <c:pt idx="0">
                  <c:v>0.57999999999999996</c:v>
                </c:pt>
                <c:pt idx="1">
                  <c:v>0.56999999999999995</c:v>
                </c:pt>
                <c:pt idx="2">
                  <c:v>0.54</c:v>
                </c:pt>
                <c:pt idx="3">
                  <c:v>0.63</c:v>
                </c:pt>
                <c:pt idx="4">
                  <c:v>0.65</c:v>
                </c:pt>
                <c:pt idx="5">
                  <c:v>0.66</c:v>
                </c:pt>
                <c:pt idx="6">
                  <c:v>0.82</c:v>
                </c:pt>
                <c:pt idx="7">
                  <c:v>0.84</c:v>
                </c:pt>
              </c:numCache>
            </c:numRef>
          </c:val>
          <c:extLst>
            <c:ext xmlns:c16="http://schemas.microsoft.com/office/drawing/2014/chart" uri="{C3380CC4-5D6E-409C-BE32-E72D297353CC}">
              <c16:uniqueId val="{00000000-2978-494E-B63B-9674E2820963}"/>
            </c:ext>
          </c:extLst>
        </c:ser>
        <c:ser>
          <c:idx val="4"/>
          <c:order val="4"/>
          <c:tx>
            <c:strRef>
              <c:f>Sheet1!$F$1</c:f>
              <c:strCache>
                <c:ptCount val="1"/>
                <c:pt idx="0">
                  <c:v>DVD</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Sheet1!$F$2:$F$9</c:f>
              <c:numCache>
                <c:formatCode>0%</c:formatCode>
                <c:ptCount val="8"/>
                <c:pt idx="0">
                  <c:v>0.02</c:v>
                </c:pt>
                <c:pt idx="1">
                  <c:v>0.02</c:v>
                </c:pt>
                <c:pt idx="2">
                  <c:v>0.03</c:v>
                </c:pt>
                <c:pt idx="3">
                  <c:v>0.01</c:v>
                </c:pt>
                <c:pt idx="4">
                  <c:v>0</c:v>
                </c:pt>
                <c:pt idx="5">
                  <c:v>0</c:v>
                </c:pt>
                <c:pt idx="6">
                  <c:v>0.01</c:v>
                </c:pt>
                <c:pt idx="7">
                  <c:v>0</c:v>
                </c:pt>
              </c:numCache>
            </c:numRef>
          </c:val>
          <c:extLst>
            <c:ext xmlns:c16="http://schemas.microsoft.com/office/drawing/2014/chart" uri="{C3380CC4-5D6E-409C-BE32-E72D297353CC}">
              <c16:uniqueId val="{00000001-2978-494E-B63B-9674E2820963}"/>
            </c:ext>
          </c:extLst>
        </c:ser>
        <c:ser>
          <c:idx val="5"/>
          <c:order val="5"/>
          <c:tx>
            <c:strRef>
              <c:f>Sheet1!$G$1</c:f>
              <c:strCache>
                <c:ptCount val="1"/>
                <c:pt idx="0">
                  <c:v>Online video</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Sheet1!$G$2:$G$9</c:f>
              <c:numCache>
                <c:formatCode>0%</c:formatCode>
                <c:ptCount val="8"/>
                <c:pt idx="0">
                  <c:v>0.03</c:v>
                </c:pt>
                <c:pt idx="1">
                  <c:v>0.03</c:v>
                </c:pt>
                <c:pt idx="2">
                  <c:v>0.08</c:v>
                </c:pt>
                <c:pt idx="3">
                  <c:v>0.05</c:v>
                </c:pt>
                <c:pt idx="4">
                  <c:v>0.1</c:v>
                </c:pt>
                <c:pt idx="5">
                  <c:v>0.15</c:v>
                </c:pt>
                <c:pt idx="6">
                  <c:v>0.03</c:v>
                </c:pt>
                <c:pt idx="7">
                  <c:v>0.03</c:v>
                </c:pt>
              </c:numCache>
            </c:numRef>
          </c:val>
          <c:extLst>
            <c:ext xmlns:c16="http://schemas.microsoft.com/office/drawing/2014/chart" uri="{C3380CC4-5D6E-409C-BE32-E72D297353CC}">
              <c16:uniqueId val="{00000002-2978-494E-B63B-9674E2820963}"/>
            </c:ext>
          </c:extLst>
        </c:ser>
        <c:ser>
          <c:idx val="6"/>
          <c:order val="6"/>
          <c:tx>
            <c:strRef>
              <c:f>Sheet1!$H$1</c:f>
              <c:strCache>
                <c:ptCount val="1"/>
                <c:pt idx="0">
                  <c:v>Column2</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ESCAPE</c:v>
                </c:pt>
                <c:pt idx="1">
                  <c:v>COMFORT</c:v>
                </c:pt>
                <c:pt idx="2">
                  <c:v>DISTRACT</c:v>
                </c:pt>
                <c:pt idx="3">
                  <c:v>UNWIND</c:v>
                </c:pt>
                <c:pt idx="4">
                  <c:v>INDULGE</c:v>
                </c:pt>
                <c:pt idx="5">
                  <c:v>DO</c:v>
                </c:pt>
                <c:pt idx="6">
                  <c:v>EXPERIENCE</c:v>
                </c:pt>
                <c:pt idx="7">
                  <c:v>IN TOUCH</c:v>
                </c:pt>
              </c:strCache>
            </c:strRef>
          </c:cat>
          <c:val>
            <c:numRef>
              <c:f>Sheet1!$H$2:$H$9</c:f>
              <c:numCache>
                <c:formatCode>0%</c:formatCode>
                <c:ptCount val="8"/>
                <c:pt idx="0">
                  <c:v>0.37</c:v>
                </c:pt>
                <c:pt idx="1">
                  <c:v>0.37</c:v>
                </c:pt>
                <c:pt idx="2">
                  <c:v>0.35</c:v>
                </c:pt>
                <c:pt idx="3">
                  <c:v>0.30000000000000004</c:v>
                </c:pt>
                <c:pt idx="4">
                  <c:v>0.24</c:v>
                </c:pt>
                <c:pt idx="5">
                  <c:v>0.19</c:v>
                </c:pt>
                <c:pt idx="6">
                  <c:v>0.13</c:v>
                </c:pt>
                <c:pt idx="7">
                  <c:v>0.13</c:v>
                </c:pt>
              </c:numCache>
            </c:numRef>
          </c:val>
          <c:extLst>
            <c:ext xmlns:c16="http://schemas.microsoft.com/office/drawing/2014/chart" uri="{C3380CC4-5D6E-409C-BE32-E72D297353CC}">
              <c16:uniqueId val="{00000000-4260-4D7A-9B97-E767B8D9A6E5}"/>
            </c:ext>
          </c:extLst>
        </c:ser>
        <c:dLbls>
          <c:showLegendKey val="0"/>
          <c:showVal val="1"/>
          <c:showCatName val="0"/>
          <c:showSerName val="0"/>
          <c:showPercent val="0"/>
          <c:showBubbleSize val="0"/>
        </c:dLbls>
        <c:gapWidth val="46"/>
        <c:overlap val="100"/>
        <c:axId val="424857840"/>
        <c:axId val="424864728"/>
      </c:barChart>
      <c:catAx>
        <c:axId val="424857840"/>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64728"/>
        <c:crosses val="autoZero"/>
        <c:auto val="1"/>
        <c:lblAlgn val="ctr"/>
        <c:lblOffset val="100"/>
        <c:noMultiLvlLbl val="0"/>
      </c:catAx>
      <c:valAx>
        <c:axId val="424864728"/>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57840"/>
        <c:crosses val="autoZero"/>
        <c:crossBetween val="between"/>
      </c:valAx>
      <c:spPr>
        <a:noFill/>
        <a:ln w="25400">
          <a:noFill/>
        </a:ln>
        <a:effectLst/>
      </c:spPr>
    </c:plotArea>
    <c:legend>
      <c:legendPos val="b"/>
      <c:layout>
        <c:manualLayout>
          <c:xMode val="edge"/>
          <c:yMode val="edge"/>
          <c:x val="4.7400224482671061E-2"/>
          <c:y val="3.9731023421243503E-2"/>
          <c:w val="0.76323403334506823"/>
          <c:h val="6.5925525544650199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56232213428062"/>
          <c:y val="0.10519604717883328"/>
          <c:w val="0.86405122935476153"/>
          <c:h val="0.82043428823867537"/>
        </c:manualLayout>
      </c:layout>
      <c:barChart>
        <c:barDir val="bar"/>
        <c:grouping val="stacked"/>
        <c:varyColors val="0"/>
        <c:ser>
          <c:idx val="0"/>
          <c:order val="0"/>
          <c:tx>
            <c:strRef>
              <c:f>Sheet1!$B$1</c:f>
              <c:strCache>
                <c:ptCount val="1"/>
                <c:pt idx="0">
                  <c:v>Live 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IN TOUCH</c:v>
                </c:pt>
                <c:pt idx="1">
                  <c:v>EXPERIENCE</c:v>
                </c:pt>
                <c:pt idx="2">
                  <c:v>DO</c:v>
                </c:pt>
                <c:pt idx="3">
                  <c:v>INDULGE</c:v>
                </c:pt>
                <c:pt idx="4">
                  <c:v>UNWIND</c:v>
                </c:pt>
                <c:pt idx="5">
                  <c:v>ESCAPE</c:v>
                </c:pt>
                <c:pt idx="6">
                  <c:v>COMFORT</c:v>
                </c:pt>
                <c:pt idx="7">
                  <c:v>DISTRACT</c:v>
                </c:pt>
              </c:strCache>
            </c:strRef>
          </c:cat>
          <c:val>
            <c:numRef>
              <c:f>Sheet1!$B$2:$B$9</c:f>
              <c:numCache>
                <c:formatCode>0%</c:formatCode>
                <c:ptCount val="8"/>
                <c:pt idx="0">
                  <c:v>0.84</c:v>
                </c:pt>
                <c:pt idx="1">
                  <c:v>0.82</c:v>
                </c:pt>
                <c:pt idx="2">
                  <c:v>0.66</c:v>
                </c:pt>
                <c:pt idx="3">
                  <c:v>0.65</c:v>
                </c:pt>
                <c:pt idx="4">
                  <c:v>0.63</c:v>
                </c:pt>
                <c:pt idx="5">
                  <c:v>0.57999999999999996</c:v>
                </c:pt>
                <c:pt idx="6">
                  <c:v>0.56999999999999995</c:v>
                </c:pt>
                <c:pt idx="7">
                  <c:v>0.54</c:v>
                </c:pt>
              </c:numCache>
            </c:numRef>
          </c:val>
          <c:extLst>
            <c:ext xmlns:c16="http://schemas.microsoft.com/office/drawing/2014/chart" uri="{C3380CC4-5D6E-409C-BE32-E72D297353CC}">
              <c16:uniqueId val="{00000000-FE76-412B-92AA-89EC840741B3}"/>
            </c:ext>
          </c:extLst>
        </c:ser>
        <c:dLbls>
          <c:showLegendKey val="0"/>
          <c:showVal val="1"/>
          <c:showCatName val="0"/>
          <c:showSerName val="0"/>
          <c:showPercent val="0"/>
          <c:showBubbleSize val="0"/>
        </c:dLbls>
        <c:gapWidth val="46"/>
        <c:overlap val="100"/>
        <c:axId val="424857840"/>
        <c:axId val="424864728"/>
      </c:barChart>
      <c:catAx>
        <c:axId val="424857840"/>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64728"/>
        <c:crosses val="autoZero"/>
        <c:auto val="1"/>
        <c:lblAlgn val="ctr"/>
        <c:lblOffset val="100"/>
        <c:noMultiLvlLbl val="0"/>
      </c:catAx>
      <c:valAx>
        <c:axId val="424864728"/>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24857840"/>
        <c:crosses val="autoZero"/>
        <c:crossBetween val="between"/>
      </c:valAx>
      <c:spPr>
        <a:noFill/>
        <a:ln w="25400">
          <a:noFill/>
        </a:ln>
        <a:effectLst/>
      </c:spPr>
    </c:plotArea>
    <c:legend>
      <c:legendPos val="b"/>
      <c:layout>
        <c:manualLayout>
          <c:xMode val="edge"/>
          <c:yMode val="edge"/>
          <c:x val="4.7400224482671061E-2"/>
          <c:y val="3.9731023421243503E-2"/>
          <c:w val="0.92147454468664236"/>
          <c:h val="6.1320937050544796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209479978890086E-2"/>
          <c:y val="0.15134038658577298"/>
          <c:w val="0.84232986585759695"/>
          <c:h val="0.77677906588535961"/>
        </c:manualLayout>
      </c:layout>
      <c:barChart>
        <c:barDir val="bar"/>
        <c:grouping val="percentStacked"/>
        <c:varyColors val="0"/>
        <c:ser>
          <c:idx val="0"/>
          <c:order val="0"/>
          <c:tx>
            <c:strRef>
              <c:f>Sheet1!$B$1</c:f>
              <c:strCache>
                <c:ptCount val="1"/>
                <c:pt idx="0">
                  <c:v>Comfort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Sheet1!$B$2:$B$7</c:f>
              <c:numCache>
                <c:formatCode>0%</c:formatCode>
                <c:ptCount val="6"/>
                <c:pt idx="0">
                  <c:v>0.12</c:v>
                </c:pt>
                <c:pt idx="1">
                  <c:v>0.16</c:v>
                </c:pt>
                <c:pt idx="2">
                  <c:v>0.09</c:v>
                </c:pt>
                <c:pt idx="3">
                  <c:v>0.15</c:v>
                </c:pt>
                <c:pt idx="4">
                  <c:v>0.19</c:v>
                </c:pt>
                <c:pt idx="5">
                  <c:v>0.22</c:v>
                </c:pt>
              </c:numCache>
            </c:numRef>
          </c:val>
          <c:extLst>
            <c:ext xmlns:c16="http://schemas.microsoft.com/office/drawing/2014/chart" uri="{C3380CC4-5D6E-409C-BE32-E72D297353CC}">
              <c16:uniqueId val="{00000000-0E03-43C7-9D2C-A9EAA2D8031F}"/>
            </c:ext>
          </c:extLst>
        </c:ser>
        <c:ser>
          <c:idx val="1"/>
          <c:order val="1"/>
          <c:tx>
            <c:strRef>
              <c:f>Sheet1!$C$1</c:f>
              <c:strCache>
                <c:ptCount val="1"/>
                <c:pt idx="0">
                  <c:v>Unwind</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Sheet1!$C$2:$C$7</c:f>
              <c:numCache>
                <c:formatCode>0%</c:formatCode>
                <c:ptCount val="6"/>
                <c:pt idx="0">
                  <c:v>0.22</c:v>
                </c:pt>
                <c:pt idx="1">
                  <c:v>0.22</c:v>
                </c:pt>
                <c:pt idx="2">
                  <c:v>0.32</c:v>
                </c:pt>
                <c:pt idx="3">
                  <c:v>0.24</c:v>
                </c:pt>
                <c:pt idx="4">
                  <c:v>0.15</c:v>
                </c:pt>
                <c:pt idx="5">
                  <c:v>0.17</c:v>
                </c:pt>
              </c:numCache>
            </c:numRef>
          </c:val>
          <c:extLst>
            <c:ext xmlns:c16="http://schemas.microsoft.com/office/drawing/2014/chart" uri="{C3380CC4-5D6E-409C-BE32-E72D297353CC}">
              <c16:uniqueId val="{00000001-0E03-43C7-9D2C-A9EAA2D8031F}"/>
            </c:ext>
          </c:extLst>
        </c:ser>
        <c:ser>
          <c:idx val="2"/>
          <c:order val="2"/>
          <c:tx>
            <c:strRef>
              <c:f>Sheet1!$D$1</c:f>
              <c:strCache>
                <c:ptCount val="1"/>
                <c:pt idx="0">
                  <c:v>Distract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Sheet1!$D$2:$D$7</c:f>
              <c:numCache>
                <c:formatCode>0%</c:formatCode>
                <c:ptCount val="6"/>
                <c:pt idx="0">
                  <c:v>7.0000000000000007E-2</c:v>
                </c:pt>
                <c:pt idx="1">
                  <c:v>0.08</c:v>
                </c:pt>
                <c:pt idx="2">
                  <c:v>0.13</c:v>
                </c:pt>
                <c:pt idx="3">
                  <c:v>0.22</c:v>
                </c:pt>
                <c:pt idx="4">
                  <c:v>0.25</c:v>
                </c:pt>
                <c:pt idx="5">
                  <c:v>0.32</c:v>
                </c:pt>
              </c:numCache>
            </c:numRef>
          </c:val>
          <c:extLst>
            <c:ext xmlns:c16="http://schemas.microsoft.com/office/drawing/2014/chart" uri="{C3380CC4-5D6E-409C-BE32-E72D297353CC}">
              <c16:uniqueId val="{00000002-0E03-43C7-9D2C-A9EAA2D8031F}"/>
            </c:ext>
          </c:extLst>
        </c:ser>
        <c:ser>
          <c:idx val="3"/>
          <c:order val="3"/>
          <c:tx>
            <c:strRef>
              <c:f>Sheet1!$E$1</c:f>
              <c:strCache>
                <c:ptCount val="1"/>
                <c:pt idx="0">
                  <c:v>Do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Sheet1!$E$2:$E$7</c:f>
              <c:numCache>
                <c:formatCode>0%</c:formatCode>
                <c:ptCount val="6"/>
                <c:pt idx="0">
                  <c:v>0.02</c:v>
                </c:pt>
                <c:pt idx="1">
                  <c:v>0.01</c:v>
                </c:pt>
                <c:pt idx="2">
                  <c:v>0.02</c:v>
                </c:pt>
                <c:pt idx="3">
                  <c:v>0.03</c:v>
                </c:pt>
                <c:pt idx="4">
                  <c:v>0.04</c:v>
                </c:pt>
                <c:pt idx="5">
                  <c:v>0.08</c:v>
                </c:pt>
              </c:numCache>
            </c:numRef>
          </c:val>
          <c:extLst>
            <c:ext xmlns:c16="http://schemas.microsoft.com/office/drawing/2014/chart" uri="{C3380CC4-5D6E-409C-BE32-E72D297353CC}">
              <c16:uniqueId val="{00000003-0E03-43C7-9D2C-A9EAA2D8031F}"/>
            </c:ext>
          </c:extLst>
        </c:ser>
        <c:ser>
          <c:idx val="4"/>
          <c:order val="4"/>
          <c:tx>
            <c:strRef>
              <c:f>Sheet1!$F$1</c:f>
              <c:strCache>
                <c:ptCount val="1"/>
                <c:pt idx="0">
                  <c:v>Indulge</c:v>
                </c:pt>
              </c:strCache>
            </c:strRef>
          </c:tx>
          <c:spPr>
            <a:solidFill>
              <a:schemeClr val="accent5"/>
            </a:solidFill>
            <a:ln>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FB-4BA1-9FC9-D90F664E8832}"/>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FB-4BA1-9FC9-D90F664E883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Sheet1!$F$2:$F$7</c:f>
              <c:numCache>
                <c:formatCode>0%</c:formatCode>
                <c:ptCount val="6"/>
                <c:pt idx="0">
                  <c:v>0.1</c:v>
                </c:pt>
                <c:pt idx="1">
                  <c:v>0.1</c:v>
                </c:pt>
                <c:pt idx="2">
                  <c:v>7.0000000000000007E-2</c:v>
                </c:pt>
                <c:pt idx="3">
                  <c:v>0.09</c:v>
                </c:pt>
                <c:pt idx="4">
                  <c:v>0.08</c:v>
                </c:pt>
                <c:pt idx="5">
                  <c:v>0.08</c:v>
                </c:pt>
              </c:numCache>
            </c:numRef>
          </c:val>
          <c:extLst>
            <c:ext xmlns:c16="http://schemas.microsoft.com/office/drawing/2014/chart" uri="{C3380CC4-5D6E-409C-BE32-E72D297353CC}">
              <c16:uniqueId val="{00000004-0E03-43C7-9D2C-A9EAA2D8031F}"/>
            </c:ext>
          </c:extLst>
        </c:ser>
        <c:ser>
          <c:idx val="5"/>
          <c:order val="5"/>
          <c:tx>
            <c:strRef>
              <c:f>Sheet1!$G$1</c:f>
              <c:strCache>
                <c:ptCount val="1"/>
                <c:pt idx="0">
                  <c:v>In Touch</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Sheet1!$G$2:$G$7</c:f>
              <c:numCache>
                <c:formatCode>0%</c:formatCode>
                <c:ptCount val="6"/>
                <c:pt idx="0">
                  <c:v>0.22</c:v>
                </c:pt>
                <c:pt idx="1">
                  <c:v>0.2</c:v>
                </c:pt>
                <c:pt idx="2">
                  <c:v>0.17</c:v>
                </c:pt>
                <c:pt idx="3">
                  <c:v>0.12</c:v>
                </c:pt>
                <c:pt idx="4">
                  <c:v>0.16</c:v>
                </c:pt>
                <c:pt idx="5">
                  <c:v>0.06</c:v>
                </c:pt>
              </c:numCache>
            </c:numRef>
          </c:val>
          <c:extLst>
            <c:ext xmlns:c16="http://schemas.microsoft.com/office/drawing/2014/chart" uri="{C3380CC4-5D6E-409C-BE32-E72D297353CC}">
              <c16:uniqueId val="{00000005-0E03-43C7-9D2C-A9EAA2D8031F}"/>
            </c:ext>
          </c:extLst>
        </c:ser>
        <c:ser>
          <c:idx val="6"/>
          <c:order val="6"/>
          <c:tx>
            <c:strRef>
              <c:f>Sheet1!$H$1</c:f>
              <c:strCache>
                <c:ptCount val="1"/>
                <c:pt idx="0">
                  <c:v>Escape</c:v>
                </c:pt>
              </c:strCache>
            </c:strRef>
          </c:tx>
          <c:spPr>
            <a:solidFill>
              <a:srgbClr val="00A5D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Sheet1!$H$2:$H$7</c:f>
              <c:numCache>
                <c:formatCode>0%</c:formatCode>
                <c:ptCount val="6"/>
                <c:pt idx="0">
                  <c:v>0.05</c:v>
                </c:pt>
                <c:pt idx="1">
                  <c:v>0.12</c:v>
                </c:pt>
                <c:pt idx="2">
                  <c:v>0.09</c:v>
                </c:pt>
                <c:pt idx="3">
                  <c:v>0.09</c:v>
                </c:pt>
                <c:pt idx="4">
                  <c:v>7.0000000000000007E-2</c:v>
                </c:pt>
                <c:pt idx="5">
                  <c:v>0.06</c:v>
                </c:pt>
              </c:numCache>
            </c:numRef>
          </c:val>
          <c:extLst>
            <c:ext xmlns:c16="http://schemas.microsoft.com/office/drawing/2014/chart" uri="{C3380CC4-5D6E-409C-BE32-E72D297353CC}">
              <c16:uniqueId val="{00000000-9C4C-4B56-8B38-33412D48890B}"/>
            </c:ext>
          </c:extLst>
        </c:ser>
        <c:ser>
          <c:idx val="7"/>
          <c:order val="7"/>
          <c:tx>
            <c:strRef>
              <c:f>Sheet1!$I$1</c:f>
              <c:strCache>
                <c:ptCount val="1"/>
                <c:pt idx="0">
                  <c:v>Experience</c:v>
                </c:pt>
              </c:strCache>
            </c:strRef>
          </c:tx>
          <c:spPr>
            <a:solidFill>
              <a:srgbClr val="FFCD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65+</c:v>
                </c:pt>
                <c:pt idx="1">
                  <c:v>55-64</c:v>
                </c:pt>
                <c:pt idx="2">
                  <c:v>45-54</c:v>
                </c:pt>
                <c:pt idx="3">
                  <c:v>35-44</c:v>
                </c:pt>
                <c:pt idx="4">
                  <c:v>25-34</c:v>
                </c:pt>
                <c:pt idx="5">
                  <c:v>16-24</c:v>
                </c:pt>
              </c:strCache>
            </c:strRef>
          </c:cat>
          <c:val>
            <c:numRef>
              <c:f>Sheet1!$I$2:$I$7</c:f>
              <c:numCache>
                <c:formatCode>0%</c:formatCode>
                <c:ptCount val="6"/>
                <c:pt idx="0">
                  <c:v>0.2</c:v>
                </c:pt>
                <c:pt idx="1">
                  <c:v>0.11</c:v>
                </c:pt>
                <c:pt idx="2">
                  <c:v>0.12</c:v>
                </c:pt>
                <c:pt idx="3">
                  <c:v>7.0000000000000007E-2</c:v>
                </c:pt>
                <c:pt idx="4">
                  <c:v>7.0000000000000007E-2</c:v>
                </c:pt>
                <c:pt idx="5">
                  <c:v>0.01</c:v>
                </c:pt>
              </c:numCache>
            </c:numRef>
          </c:val>
          <c:extLst>
            <c:ext xmlns:c16="http://schemas.microsoft.com/office/drawing/2014/chart" uri="{C3380CC4-5D6E-409C-BE32-E72D297353CC}">
              <c16:uniqueId val="{00000001-9C4C-4B56-8B38-33412D48890B}"/>
            </c:ext>
          </c:extLst>
        </c:ser>
        <c:dLbls>
          <c:showLegendKey val="0"/>
          <c:showVal val="0"/>
          <c:showCatName val="0"/>
          <c:showSerName val="0"/>
          <c:showPercent val="0"/>
          <c:showBubbleSize val="0"/>
        </c:dLbls>
        <c:gapWidth val="53"/>
        <c:overlap val="100"/>
        <c:axId val="525457560"/>
        <c:axId val="525460184"/>
      </c:barChart>
      <c:catAx>
        <c:axId val="525457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525460184"/>
        <c:crosses val="autoZero"/>
        <c:auto val="1"/>
        <c:lblAlgn val="ctr"/>
        <c:lblOffset val="100"/>
        <c:noMultiLvlLbl val="0"/>
      </c:catAx>
      <c:valAx>
        <c:axId val="525460184"/>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25457560"/>
        <c:crosses val="autoZero"/>
        <c:crossBetween val="between"/>
      </c:valAx>
      <c:spPr>
        <a:noFill/>
        <a:ln>
          <a:noFill/>
        </a:ln>
        <a:effectLst/>
      </c:spPr>
    </c:plotArea>
    <c:legend>
      <c:legendPos val="b"/>
      <c:layout>
        <c:manualLayout>
          <c:xMode val="edge"/>
          <c:yMode val="edge"/>
          <c:x val="0.10267867692182106"/>
          <c:y val="5.1423275733050888E-2"/>
          <c:w val="0.845180024933745"/>
          <c:h val="6.2821224226655772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Total broadband</c:v>
                </c:pt>
              </c:strCache>
            </c:strRef>
          </c:tx>
          <c:spPr>
            <a:ln w="38100" cap="rnd">
              <a:solidFill>
                <a:schemeClr val="accent1"/>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Sheet1!$B$2:$B$15</c:f>
              <c:numCache>
                <c:formatCode>General</c:formatCode>
                <c:ptCount val="14"/>
                <c:pt idx="0">
                  <c:v>0.71</c:v>
                </c:pt>
                <c:pt idx="1">
                  <c:v>0.74</c:v>
                </c:pt>
                <c:pt idx="2">
                  <c:v>0.76</c:v>
                </c:pt>
                <c:pt idx="3">
                  <c:v>0.75</c:v>
                </c:pt>
                <c:pt idx="4">
                  <c:v>0.77</c:v>
                </c:pt>
                <c:pt idx="5">
                  <c:v>0.8</c:v>
                </c:pt>
                <c:pt idx="6">
                  <c:v>0.81</c:v>
                </c:pt>
                <c:pt idx="7">
                  <c:v>0.83</c:v>
                </c:pt>
                <c:pt idx="8">
                  <c:v>0.81</c:v>
                </c:pt>
              </c:numCache>
            </c:numRef>
          </c:val>
          <c:smooth val="0"/>
          <c:extLst>
            <c:ext xmlns:c16="http://schemas.microsoft.com/office/drawing/2014/chart" uri="{C3380CC4-5D6E-409C-BE32-E72D297353CC}">
              <c16:uniqueId val="{00000000-C922-46B5-A580-17DAFD49197E}"/>
            </c:ext>
          </c:extLst>
        </c:ser>
        <c:ser>
          <c:idx val="1"/>
          <c:order val="1"/>
          <c:tx>
            <c:strRef>
              <c:f>Sheet1!$C$1</c:f>
              <c:strCache>
                <c:ptCount val="1"/>
                <c:pt idx="0">
                  <c:v>Column1</c:v>
                </c:pt>
              </c:strCache>
            </c:strRef>
          </c:tx>
          <c:spPr>
            <a:ln w="38100" cap="rnd">
              <a:solidFill>
                <a:schemeClr val="accent1"/>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Sheet1!$C$2:$C$15</c:f>
              <c:numCache>
                <c:formatCode>General</c:formatCode>
                <c:ptCount val="14"/>
                <c:pt idx="8">
                  <c:v>0.81</c:v>
                </c:pt>
                <c:pt idx="9" formatCode="0.00">
                  <c:v>0.83110000000000006</c:v>
                </c:pt>
                <c:pt idx="10" formatCode="0.00">
                  <c:v>0.83620000000000005</c:v>
                </c:pt>
                <c:pt idx="11" formatCode="0.00">
                  <c:v>0.8397</c:v>
                </c:pt>
                <c:pt idx="12" formatCode="0.00">
                  <c:v>0.84160000000000001</c:v>
                </c:pt>
                <c:pt idx="13" formatCode="0.00">
                  <c:v>0.84190000000000009</c:v>
                </c:pt>
              </c:numCache>
            </c:numRef>
          </c:val>
          <c:smooth val="0"/>
          <c:extLst>
            <c:ext xmlns:c16="http://schemas.microsoft.com/office/drawing/2014/chart" uri="{C3380CC4-5D6E-409C-BE32-E72D297353CC}">
              <c16:uniqueId val="{00000001-C922-46B5-A580-17DAFD49197E}"/>
            </c:ext>
          </c:extLst>
        </c:ser>
        <c:ser>
          <c:idx val="2"/>
          <c:order val="2"/>
          <c:tx>
            <c:strRef>
              <c:f>Sheet1!$D$1</c:f>
              <c:strCache>
                <c:ptCount val="1"/>
                <c:pt idx="0">
                  <c:v>Smartphone</c:v>
                </c:pt>
              </c:strCache>
            </c:strRef>
          </c:tx>
          <c:spPr>
            <a:ln w="38100" cap="rnd">
              <a:solidFill>
                <a:schemeClr val="accent5"/>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Sheet1!$D$2:$D$15</c:f>
              <c:numCache>
                <c:formatCode>General</c:formatCode>
                <c:ptCount val="14"/>
                <c:pt idx="0">
                  <c:v>0.26</c:v>
                </c:pt>
                <c:pt idx="1">
                  <c:v>0.27</c:v>
                </c:pt>
                <c:pt idx="2">
                  <c:v>0.39</c:v>
                </c:pt>
                <c:pt idx="3">
                  <c:v>0.51</c:v>
                </c:pt>
                <c:pt idx="4">
                  <c:v>0.61</c:v>
                </c:pt>
                <c:pt idx="5">
                  <c:v>0.66</c:v>
                </c:pt>
                <c:pt idx="6">
                  <c:v>0.71</c:v>
                </c:pt>
                <c:pt idx="7">
                  <c:v>0.76</c:v>
                </c:pt>
                <c:pt idx="8">
                  <c:v>0.78</c:v>
                </c:pt>
              </c:numCache>
            </c:numRef>
          </c:val>
          <c:smooth val="0"/>
          <c:extLst>
            <c:ext xmlns:c16="http://schemas.microsoft.com/office/drawing/2014/chart" uri="{C3380CC4-5D6E-409C-BE32-E72D297353CC}">
              <c16:uniqueId val="{00000002-C922-46B5-A580-17DAFD49197E}"/>
            </c:ext>
          </c:extLst>
        </c:ser>
        <c:ser>
          <c:idx val="3"/>
          <c:order val="3"/>
          <c:tx>
            <c:strRef>
              <c:f>Sheet1!$E$1</c:f>
              <c:strCache>
                <c:ptCount val="1"/>
                <c:pt idx="0">
                  <c:v>Column2</c:v>
                </c:pt>
              </c:strCache>
            </c:strRef>
          </c:tx>
          <c:spPr>
            <a:ln w="38100" cap="rnd">
              <a:solidFill>
                <a:schemeClr val="accent5"/>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Sheet1!$E$2:$E$15</c:f>
              <c:numCache>
                <c:formatCode>General</c:formatCode>
                <c:ptCount val="14"/>
                <c:pt idx="8">
                  <c:v>0.78</c:v>
                </c:pt>
                <c:pt idx="9" formatCode="0.00">
                  <c:v>0.78850056020138648</c:v>
                </c:pt>
                <c:pt idx="10" formatCode="0.00">
                  <c:v>0.81432961892835842</c:v>
                </c:pt>
                <c:pt idx="11" formatCode="0.00">
                  <c:v>0.83790970209254811</c:v>
                </c:pt>
                <c:pt idx="12" formatCode="0.00">
                  <c:v>0.85960127587207646</c:v>
                </c:pt>
                <c:pt idx="13" formatCode="0.00">
                  <c:v>0.87968453632573507</c:v>
                </c:pt>
              </c:numCache>
            </c:numRef>
          </c:val>
          <c:smooth val="0"/>
          <c:extLst>
            <c:ext xmlns:c16="http://schemas.microsoft.com/office/drawing/2014/chart" uri="{C3380CC4-5D6E-409C-BE32-E72D297353CC}">
              <c16:uniqueId val="{00000003-C922-46B5-A580-17DAFD49197E}"/>
            </c:ext>
          </c:extLst>
        </c:ser>
        <c:ser>
          <c:idx val="4"/>
          <c:order val="4"/>
          <c:tx>
            <c:strRef>
              <c:f>Sheet1!$F$1</c:f>
              <c:strCache>
                <c:ptCount val="1"/>
                <c:pt idx="0">
                  <c:v>Connected TV</c:v>
                </c:pt>
              </c:strCache>
            </c:strRef>
          </c:tx>
          <c:spPr>
            <a:ln w="38100" cap="rnd">
              <a:solidFill>
                <a:schemeClr val="accent3"/>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Sheet1!$F$2:$F$15</c:f>
              <c:numCache>
                <c:formatCode>General</c:formatCode>
                <c:ptCount val="14"/>
                <c:pt idx="0">
                  <c:v>0.2</c:v>
                </c:pt>
                <c:pt idx="1">
                  <c:v>0.24</c:v>
                </c:pt>
                <c:pt idx="2">
                  <c:v>0.3</c:v>
                </c:pt>
                <c:pt idx="3">
                  <c:v>0.4</c:v>
                </c:pt>
                <c:pt idx="4">
                  <c:v>0.5</c:v>
                </c:pt>
                <c:pt idx="5">
                  <c:v>0.6</c:v>
                </c:pt>
                <c:pt idx="6">
                  <c:v>0.69299999999999995</c:v>
                </c:pt>
                <c:pt idx="7">
                  <c:v>0.73</c:v>
                </c:pt>
              </c:numCache>
            </c:numRef>
          </c:val>
          <c:smooth val="0"/>
          <c:extLst>
            <c:ext xmlns:c16="http://schemas.microsoft.com/office/drawing/2014/chart" uri="{C3380CC4-5D6E-409C-BE32-E72D297353CC}">
              <c16:uniqueId val="{00000004-C922-46B5-A580-17DAFD49197E}"/>
            </c:ext>
          </c:extLst>
        </c:ser>
        <c:ser>
          <c:idx val="5"/>
          <c:order val="5"/>
          <c:tx>
            <c:strRef>
              <c:f>Sheet1!$G$1</c:f>
              <c:strCache>
                <c:ptCount val="1"/>
                <c:pt idx="0">
                  <c:v>Column3</c:v>
                </c:pt>
              </c:strCache>
            </c:strRef>
          </c:tx>
          <c:spPr>
            <a:ln w="38100" cap="rnd">
              <a:solidFill>
                <a:schemeClr val="accent3"/>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Sheet1!$G$2:$G$15</c:f>
              <c:numCache>
                <c:formatCode>General</c:formatCode>
                <c:ptCount val="14"/>
                <c:pt idx="7">
                  <c:v>0.73</c:v>
                </c:pt>
                <c:pt idx="8" formatCode="0.00">
                  <c:v>0.74412197940941094</c:v>
                </c:pt>
                <c:pt idx="9" formatCode="0.00">
                  <c:v>0.75824395881882189</c:v>
                </c:pt>
                <c:pt idx="10" formatCode="0.00">
                  <c:v>0.77236593822823285</c:v>
                </c:pt>
                <c:pt idx="11" formatCode="0.00">
                  <c:v>0.78648791763764381</c:v>
                </c:pt>
                <c:pt idx="12" formatCode="0.00">
                  <c:v>0.80060989704705476</c:v>
                </c:pt>
                <c:pt idx="13" formatCode="0.00">
                  <c:v>0.81473187645646572</c:v>
                </c:pt>
              </c:numCache>
            </c:numRef>
          </c:val>
          <c:smooth val="0"/>
          <c:extLst>
            <c:ext xmlns:c16="http://schemas.microsoft.com/office/drawing/2014/chart" uri="{C3380CC4-5D6E-409C-BE32-E72D297353CC}">
              <c16:uniqueId val="{00000005-C922-46B5-A580-17DAFD49197E}"/>
            </c:ext>
          </c:extLst>
        </c:ser>
        <c:ser>
          <c:idx val="6"/>
          <c:order val="6"/>
          <c:tx>
            <c:strRef>
              <c:f>Sheet1!$H$1</c:f>
              <c:strCache>
                <c:ptCount val="1"/>
                <c:pt idx="0">
                  <c:v>Tablet</c:v>
                </c:pt>
              </c:strCache>
            </c:strRef>
          </c:tx>
          <c:spPr>
            <a:ln w="38100" cap="rnd">
              <a:solidFill>
                <a:schemeClr val="accent6"/>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Sheet1!$H$2:$H$15</c:f>
              <c:numCache>
                <c:formatCode>General</c:formatCode>
                <c:ptCount val="14"/>
                <c:pt idx="1">
                  <c:v>0.02</c:v>
                </c:pt>
                <c:pt idx="2">
                  <c:v>0.11</c:v>
                </c:pt>
                <c:pt idx="3">
                  <c:v>0.24</c:v>
                </c:pt>
                <c:pt idx="4">
                  <c:v>0.44</c:v>
                </c:pt>
                <c:pt idx="5">
                  <c:v>0.54</c:v>
                </c:pt>
                <c:pt idx="6">
                  <c:v>0.59</c:v>
                </c:pt>
                <c:pt idx="7">
                  <c:v>0.57999999999999996</c:v>
                </c:pt>
                <c:pt idx="8">
                  <c:v>0.57999999999999996</c:v>
                </c:pt>
              </c:numCache>
            </c:numRef>
          </c:val>
          <c:smooth val="0"/>
          <c:extLst>
            <c:ext xmlns:c16="http://schemas.microsoft.com/office/drawing/2014/chart" uri="{C3380CC4-5D6E-409C-BE32-E72D297353CC}">
              <c16:uniqueId val="{00000006-C922-46B5-A580-17DAFD49197E}"/>
            </c:ext>
          </c:extLst>
        </c:ser>
        <c:ser>
          <c:idx val="7"/>
          <c:order val="7"/>
          <c:tx>
            <c:strRef>
              <c:f>Sheet1!$I$1</c:f>
              <c:strCache>
                <c:ptCount val="1"/>
                <c:pt idx="0">
                  <c:v>Column5</c:v>
                </c:pt>
              </c:strCache>
            </c:strRef>
          </c:tx>
          <c:spPr>
            <a:ln w="38100" cap="rnd">
              <a:solidFill>
                <a:schemeClr val="accent6"/>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Sheet1!$I$2:$I$15</c:f>
              <c:numCache>
                <c:formatCode>General</c:formatCode>
                <c:ptCount val="14"/>
                <c:pt idx="8">
                  <c:v>0.57999999999999996</c:v>
                </c:pt>
                <c:pt idx="9" formatCode="0.00">
                  <c:v>0.57999999999999996</c:v>
                </c:pt>
                <c:pt idx="10" formatCode="0.00">
                  <c:v>0.57999999999999996</c:v>
                </c:pt>
                <c:pt idx="11" formatCode="0.00">
                  <c:v>0.57999999999999996</c:v>
                </c:pt>
                <c:pt idx="12" formatCode="0.00">
                  <c:v>0.57999999999999996</c:v>
                </c:pt>
                <c:pt idx="13" formatCode="0.00">
                  <c:v>0.57999999999999996</c:v>
                </c:pt>
              </c:numCache>
            </c:numRef>
          </c:val>
          <c:smooth val="0"/>
          <c:extLst>
            <c:ext xmlns:c16="http://schemas.microsoft.com/office/drawing/2014/chart" uri="{C3380CC4-5D6E-409C-BE32-E72D297353CC}">
              <c16:uniqueId val="{00000007-C922-46B5-A580-17DAFD49197E}"/>
            </c:ext>
          </c:extLst>
        </c:ser>
        <c:ser>
          <c:idx val="8"/>
          <c:order val="8"/>
          <c:tx>
            <c:strRef>
              <c:f>Sheet1!$J$1</c:f>
              <c:strCache>
                <c:ptCount val="1"/>
                <c:pt idx="0">
                  <c:v>TV Recorder</c:v>
                </c:pt>
              </c:strCache>
            </c:strRef>
          </c:tx>
          <c:spPr>
            <a:ln w="38100" cap="rnd">
              <a:solidFill>
                <a:schemeClr val="accent2"/>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Sheet1!$J$2:$J$15</c:f>
              <c:numCache>
                <c:formatCode>General</c:formatCode>
                <c:ptCount val="14"/>
                <c:pt idx="0">
                  <c:v>0.37</c:v>
                </c:pt>
                <c:pt idx="1">
                  <c:v>0.46</c:v>
                </c:pt>
                <c:pt idx="2">
                  <c:v>0.47</c:v>
                </c:pt>
                <c:pt idx="3">
                  <c:v>0.53</c:v>
                </c:pt>
                <c:pt idx="4">
                  <c:v>0.6</c:v>
                </c:pt>
                <c:pt idx="5">
                  <c:v>0.62</c:v>
                </c:pt>
                <c:pt idx="6">
                  <c:v>0.61</c:v>
                </c:pt>
                <c:pt idx="7">
                  <c:v>0.6</c:v>
                </c:pt>
                <c:pt idx="8">
                  <c:v>0.56000000000000005</c:v>
                </c:pt>
              </c:numCache>
            </c:numRef>
          </c:val>
          <c:smooth val="0"/>
          <c:extLst>
            <c:ext xmlns:c16="http://schemas.microsoft.com/office/drawing/2014/chart" uri="{C3380CC4-5D6E-409C-BE32-E72D297353CC}">
              <c16:uniqueId val="{00000008-C922-46B5-A580-17DAFD49197E}"/>
            </c:ext>
          </c:extLst>
        </c:ser>
        <c:ser>
          <c:idx val="9"/>
          <c:order val="9"/>
          <c:tx>
            <c:strRef>
              <c:f>Sheet1!$K$1</c:f>
              <c:strCache>
                <c:ptCount val="1"/>
                <c:pt idx="0">
                  <c:v>Column6</c:v>
                </c:pt>
              </c:strCache>
            </c:strRef>
          </c:tx>
          <c:spPr>
            <a:ln w="38100" cap="rnd">
              <a:solidFill>
                <a:schemeClr val="accent2"/>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Sheet1!$K$2:$K$15</c:f>
              <c:numCache>
                <c:formatCode>General</c:formatCode>
                <c:ptCount val="14"/>
                <c:pt idx="8">
                  <c:v>0.56000000000000005</c:v>
                </c:pt>
                <c:pt idx="9" formatCode="0.00">
                  <c:v>0.55042382140825563</c:v>
                </c:pt>
                <c:pt idx="10" formatCode="0.00">
                  <c:v>0.54101139852440583</c:v>
                </c:pt>
                <c:pt idx="11" formatCode="0.00">
                  <c:v>0.53175993107362163</c:v>
                </c:pt>
                <c:pt idx="12" formatCode="0.00">
                  <c:v>0.52266666666666683</c:v>
                </c:pt>
                <c:pt idx="13" formatCode="0.00">
                  <c:v>0.51372889998103866</c:v>
                </c:pt>
              </c:numCache>
            </c:numRef>
          </c:val>
          <c:smooth val="0"/>
          <c:extLst>
            <c:ext xmlns:c16="http://schemas.microsoft.com/office/drawing/2014/chart" uri="{C3380CC4-5D6E-409C-BE32-E72D297353CC}">
              <c16:uniqueId val="{00000009-C922-46B5-A580-17DAFD49197E}"/>
            </c:ext>
          </c:extLst>
        </c:ser>
        <c:ser>
          <c:idx val="10"/>
          <c:order val="10"/>
          <c:tx>
            <c:strRef>
              <c:f>Sheet1!$L$1</c:f>
              <c:strCache>
                <c:ptCount val="1"/>
                <c:pt idx="0">
                  <c:v>SVOD</c:v>
                </c:pt>
              </c:strCache>
            </c:strRef>
          </c:tx>
          <c:spPr>
            <a:ln w="28575" cap="rnd">
              <a:solidFill>
                <a:srgbClr val="FFCD00"/>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Sheet1!$L$2:$L$15</c:f>
              <c:numCache>
                <c:formatCode>0.00</c:formatCode>
                <c:ptCount val="14"/>
                <c:pt idx="0">
                  <c:v>0</c:v>
                </c:pt>
                <c:pt idx="1">
                  <c:v>0</c:v>
                </c:pt>
                <c:pt idx="2">
                  <c:v>0.03</c:v>
                </c:pt>
                <c:pt idx="3">
                  <c:v>7.0000000000000007E-2</c:v>
                </c:pt>
                <c:pt idx="4">
                  <c:v>0.14000000000000001</c:v>
                </c:pt>
                <c:pt idx="5">
                  <c:v>0.2</c:v>
                </c:pt>
                <c:pt idx="6">
                  <c:v>0.26</c:v>
                </c:pt>
                <c:pt idx="7">
                  <c:v>0.32</c:v>
                </c:pt>
                <c:pt idx="8">
                  <c:v>0.39</c:v>
                </c:pt>
              </c:numCache>
            </c:numRef>
          </c:val>
          <c:smooth val="0"/>
          <c:extLst>
            <c:ext xmlns:c16="http://schemas.microsoft.com/office/drawing/2014/chart" uri="{C3380CC4-5D6E-409C-BE32-E72D297353CC}">
              <c16:uniqueId val="{00000002-9C7B-41B4-BAA7-DE9AAD49FC3A}"/>
            </c:ext>
          </c:extLst>
        </c:ser>
        <c:ser>
          <c:idx val="11"/>
          <c:order val="11"/>
          <c:tx>
            <c:strRef>
              <c:f>Sheet1!$M$1</c:f>
              <c:strCache>
                <c:ptCount val="1"/>
              </c:strCache>
            </c:strRef>
          </c:tx>
          <c:spPr>
            <a:ln w="38100" cap="rnd">
              <a:solidFill>
                <a:srgbClr val="FFCD00"/>
              </a:solidFill>
              <a:prstDash val="sysDot"/>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Sheet1!$M$2:$M$15</c:f>
              <c:numCache>
                <c:formatCode>General</c:formatCode>
                <c:ptCount val="14"/>
                <c:pt idx="8" formatCode="0%">
                  <c:v>0.39</c:v>
                </c:pt>
                <c:pt idx="9" formatCode="0.00%">
                  <c:v>0.43</c:v>
                </c:pt>
                <c:pt idx="10" formatCode="0.00%">
                  <c:v>0.47</c:v>
                </c:pt>
                <c:pt idx="11" formatCode="0.00%">
                  <c:v>0.51</c:v>
                </c:pt>
                <c:pt idx="12" formatCode="0.00%">
                  <c:v>0.55000000000000004</c:v>
                </c:pt>
                <c:pt idx="13" formatCode="0%">
                  <c:v>0.59</c:v>
                </c:pt>
              </c:numCache>
            </c:numRef>
          </c:val>
          <c:smooth val="0"/>
          <c:extLst>
            <c:ext xmlns:c16="http://schemas.microsoft.com/office/drawing/2014/chart" uri="{C3380CC4-5D6E-409C-BE32-E72D297353CC}">
              <c16:uniqueId val="{00000005-9C7B-41B4-BAA7-DE9AAD49FC3A}"/>
            </c:ext>
          </c:extLst>
        </c:ser>
        <c:dLbls>
          <c:showLegendKey val="0"/>
          <c:showVal val="0"/>
          <c:showCatName val="0"/>
          <c:showSerName val="0"/>
          <c:showPercent val="0"/>
          <c:showBubbleSize val="0"/>
        </c:dLbls>
        <c:smooth val="0"/>
        <c:axId val="713177728"/>
        <c:axId val="713179688"/>
      </c:lineChart>
      <c:catAx>
        <c:axId val="71317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713179688"/>
        <c:crosses val="autoZero"/>
        <c:auto val="1"/>
        <c:lblAlgn val="ctr"/>
        <c:lblOffset val="100"/>
        <c:noMultiLvlLbl val="0"/>
      </c:catAx>
      <c:valAx>
        <c:axId val="71317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71317772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47214898132424"/>
          <c:y val="0.1368978765679896"/>
          <c:w val="0.7474777951392727"/>
          <c:h val="0.82843005702326389"/>
        </c:manualLayout>
      </c:layout>
      <c:barChart>
        <c:barDir val="bar"/>
        <c:grouping val="stacked"/>
        <c:varyColors val="0"/>
        <c:ser>
          <c:idx val="0"/>
          <c:order val="0"/>
          <c:tx>
            <c:strRef>
              <c:f>Sheet1!$B$1</c:f>
              <c:strCache>
                <c:ptCount val="1"/>
                <c:pt idx="0">
                  <c:v>Netflix</c:v>
                </c:pt>
              </c:strCache>
            </c:strRef>
          </c:tx>
          <c:spPr>
            <a:solidFill>
              <a:schemeClr val="accent1"/>
            </a:solidFill>
            <a:ln>
              <a:noFill/>
            </a:ln>
            <a:effectLst/>
          </c:spPr>
          <c:invertIfNegative val="0"/>
          <c:dLbls>
            <c:dLbl>
              <c:idx val="0"/>
              <c:tx>
                <c:rich>
                  <a:bodyPr/>
                  <a:lstStyle/>
                  <a:p>
                    <a:fld id="{4CC0AC2C-5B41-4130-B2F3-A17C6B36B6AE}" type="CELLRANGE">
                      <a:rPr lang="en-US"/>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52F-4A9E-9EE8-8105E0C222AC}"/>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2F-4A9E-9EE8-8105E0C222AC}"/>
                </c:ext>
              </c:extLst>
            </c:dLbl>
            <c:dLbl>
              <c:idx val="2"/>
              <c:delete val="1"/>
              <c:extLst>
                <c:ext xmlns:c15="http://schemas.microsoft.com/office/drawing/2012/chart" uri="{CE6537A1-D6FC-4f65-9D91-7224C49458BB}"/>
                <c:ext xmlns:c16="http://schemas.microsoft.com/office/drawing/2014/chart" uri="{C3380CC4-5D6E-409C-BE32-E72D297353CC}">
                  <c16:uniqueId val="{00000002-652F-4A9E-9EE8-8105E0C222AC}"/>
                </c:ext>
              </c:extLst>
            </c:dLbl>
            <c:dLbl>
              <c:idx val="3"/>
              <c:tx>
                <c:rich>
                  <a:bodyPr/>
                  <a:lstStyle/>
                  <a:p>
                    <a:fld id="{BA11ACFD-E141-45F9-95BF-7E69ABF5D1E0}"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52F-4A9E-9EE8-8105E0C222AC}"/>
                </c:ext>
              </c:extLst>
            </c:dLbl>
            <c:dLbl>
              <c:idx val="4"/>
              <c:tx>
                <c:rich>
                  <a:bodyPr/>
                  <a:lstStyle/>
                  <a:p>
                    <a:fld id="{A4442C56-3196-4F49-BF60-8CBFD411E275}"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52F-4A9E-9EE8-8105E0C222AC}"/>
                </c:ext>
              </c:extLst>
            </c:dLbl>
            <c:dLbl>
              <c:idx val="5"/>
              <c:tx>
                <c:rich>
                  <a:bodyPr/>
                  <a:lstStyle/>
                  <a:p>
                    <a:fld id="{3F2DD485-B223-4AFB-9E96-0E1DB3FEFBF3}"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52F-4A9E-9EE8-8105E0C222AC}"/>
                </c:ext>
              </c:extLst>
            </c:dLbl>
            <c:dLbl>
              <c:idx val="6"/>
              <c:tx>
                <c:rich>
                  <a:bodyPr/>
                  <a:lstStyle/>
                  <a:p>
                    <a:fld id="{0B95BBED-5CAE-4AF1-BB55-2332E9D7FD52}"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52F-4A9E-9EE8-8105E0C222AC}"/>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2">
                  <c:v>Lightest Netflix viewers</c:v>
                </c:pt>
                <c:pt idx="3">
                  <c:v>Fourth 20%</c:v>
                </c:pt>
                <c:pt idx="4">
                  <c:v>Third 20%</c:v>
                </c:pt>
                <c:pt idx="5">
                  <c:v>Second 20%</c:v>
                </c:pt>
                <c:pt idx="6">
                  <c:v>Heaviest 20% Netflix viewers</c:v>
                </c:pt>
              </c:strCache>
            </c:strRef>
          </c:cat>
          <c:val>
            <c:numRef>
              <c:f>Sheet1!$B$2:$B$8</c:f>
              <c:numCache>
                <c:formatCode>General</c:formatCode>
                <c:ptCount val="7"/>
                <c:pt idx="2" formatCode="0">
                  <c:v>6</c:v>
                </c:pt>
                <c:pt idx="3" formatCode="0">
                  <c:v>18.600000000000001</c:v>
                </c:pt>
                <c:pt idx="4" formatCode="0">
                  <c:v>39.6</c:v>
                </c:pt>
                <c:pt idx="5" formatCode="0">
                  <c:v>72.599999999999994</c:v>
                </c:pt>
                <c:pt idx="6" formatCode="0">
                  <c:v>159.60000000000002</c:v>
                </c:pt>
              </c:numCache>
            </c:numRef>
          </c:val>
          <c:extLst>
            <c:ext xmlns:c15="http://schemas.microsoft.com/office/drawing/2012/chart" uri="{02D57815-91ED-43cb-92C2-25804820EDAC}">
              <c15:datalabelsRange>
                <c15:f>Sheet1!$H$2:$H$8</c15:f>
                <c15:dlblRangeCache>
                  <c:ptCount val="7"/>
                  <c:pt idx="2">
                    <c:v>4%</c:v>
                  </c:pt>
                  <c:pt idx="3">
                    <c:v>10%</c:v>
                  </c:pt>
                  <c:pt idx="4">
                    <c:v>21%</c:v>
                  </c:pt>
                  <c:pt idx="5">
                    <c:v>42%</c:v>
                  </c:pt>
                  <c:pt idx="6">
                    <c:v>62%</c:v>
                  </c:pt>
                </c15:dlblRangeCache>
              </c15:datalabelsRange>
            </c:ext>
            <c:ext xmlns:c16="http://schemas.microsoft.com/office/drawing/2014/chart" uri="{C3380CC4-5D6E-409C-BE32-E72D297353CC}">
              <c16:uniqueId val="{00000007-652F-4A9E-9EE8-8105E0C222AC}"/>
            </c:ext>
          </c:extLst>
        </c:ser>
        <c:ser>
          <c:idx val="1"/>
          <c:order val="1"/>
          <c:tx>
            <c:strRef>
              <c:f>Sheet1!$C$1</c:f>
              <c:strCache>
                <c:ptCount val="1"/>
                <c:pt idx="0">
                  <c:v>BVOD</c:v>
                </c:pt>
              </c:strCache>
            </c:strRef>
          </c:tx>
          <c:spPr>
            <a:solidFill>
              <a:schemeClr val="accent2"/>
            </a:solidFill>
            <a:ln>
              <a:noFill/>
            </a:ln>
            <a:effectLst/>
          </c:spPr>
          <c:invertIfNegative val="0"/>
          <c:dLbls>
            <c:dLbl>
              <c:idx val="0"/>
              <c:tx>
                <c:rich>
                  <a:bodyPr/>
                  <a:lstStyle/>
                  <a:p>
                    <a:fld id="{33007F88-2B91-45C9-AEC2-05F8950E35D0}" type="CELLRANGE">
                      <a:rPr lang="en-US"/>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52F-4A9E-9EE8-8105E0C222AC}"/>
                </c:ext>
              </c:extLst>
            </c:dLbl>
            <c:dLbl>
              <c:idx val="1"/>
              <c:tx>
                <c:rich>
                  <a:bodyPr/>
                  <a:lstStyle/>
                  <a:p>
                    <a:endParaRPr lang="en-GB"/>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2F-4A9E-9EE8-8105E0C222AC}"/>
                </c:ext>
              </c:extLst>
            </c:dLbl>
            <c:dLbl>
              <c:idx val="2"/>
              <c:tx>
                <c:rich>
                  <a:bodyPr/>
                  <a:lstStyle/>
                  <a:p>
                    <a:fld id="{C32F9D9D-9D7C-481D-AE54-CAFDEDDE1F96}"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52F-4A9E-9EE8-8105E0C222AC}"/>
                </c:ext>
              </c:extLst>
            </c:dLbl>
            <c:dLbl>
              <c:idx val="3"/>
              <c:tx>
                <c:rich>
                  <a:bodyPr/>
                  <a:lstStyle/>
                  <a:p>
                    <a:fld id="{C1ED879E-F8F1-4F25-BA99-B7530A6EFB16}"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652F-4A9E-9EE8-8105E0C222AC}"/>
                </c:ext>
              </c:extLst>
            </c:dLbl>
            <c:dLbl>
              <c:idx val="4"/>
              <c:tx>
                <c:rich>
                  <a:bodyPr/>
                  <a:lstStyle/>
                  <a:p>
                    <a:fld id="{951F922A-B2F2-428F-8C17-EC906FFBE1F5}"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52F-4A9E-9EE8-8105E0C222AC}"/>
                </c:ext>
              </c:extLst>
            </c:dLbl>
            <c:dLbl>
              <c:idx val="5"/>
              <c:tx>
                <c:rich>
                  <a:bodyPr/>
                  <a:lstStyle/>
                  <a:p>
                    <a:fld id="{22F33FE8-AC25-4C8D-9B61-F01DBB109880}"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52F-4A9E-9EE8-8105E0C222AC}"/>
                </c:ext>
              </c:extLst>
            </c:dLbl>
            <c:dLbl>
              <c:idx val="6"/>
              <c:tx>
                <c:rich>
                  <a:bodyPr/>
                  <a:lstStyle/>
                  <a:p>
                    <a:fld id="{F78D5CD8-DEFE-4F86-BF58-F2C28A76958E}"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652F-4A9E-9EE8-8105E0C222AC}"/>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2">
                  <c:v>Lightest Netflix viewers</c:v>
                </c:pt>
                <c:pt idx="3">
                  <c:v>Fourth 20%</c:v>
                </c:pt>
                <c:pt idx="4">
                  <c:v>Third 20%</c:v>
                </c:pt>
                <c:pt idx="5">
                  <c:v>Second 20%</c:v>
                </c:pt>
                <c:pt idx="6">
                  <c:v>Heaviest 20% Netflix viewers</c:v>
                </c:pt>
              </c:strCache>
            </c:strRef>
          </c:cat>
          <c:val>
            <c:numRef>
              <c:f>Sheet1!$C$2:$C$8</c:f>
              <c:numCache>
                <c:formatCode>General</c:formatCode>
                <c:ptCount val="7"/>
                <c:pt idx="2" formatCode="0">
                  <c:v>15.600000000000001</c:v>
                </c:pt>
                <c:pt idx="3" formatCode="0">
                  <c:v>19.2</c:v>
                </c:pt>
                <c:pt idx="4" formatCode="0">
                  <c:v>13.2</c:v>
                </c:pt>
                <c:pt idx="5" formatCode="0">
                  <c:v>11.4</c:v>
                </c:pt>
                <c:pt idx="6" formatCode="0">
                  <c:v>13.8</c:v>
                </c:pt>
              </c:numCache>
            </c:numRef>
          </c:val>
          <c:extLst>
            <c:ext xmlns:c15="http://schemas.microsoft.com/office/drawing/2012/chart" uri="{02D57815-91ED-43cb-92C2-25804820EDAC}">
              <c15:datalabelsRange>
                <c15:f>Sheet1!$I$2:$I$8</c15:f>
                <c15:dlblRangeCache>
                  <c:ptCount val="7"/>
                  <c:pt idx="2">
                    <c:v>10%</c:v>
                  </c:pt>
                  <c:pt idx="3">
                    <c:v>11%</c:v>
                  </c:pt>
                  <c:pt idx="4">
                    <c:v>7%</c:v>
                  </c:pt>
                  <c:pt idx="5">
                    <c:v>7%</c:v>
                  </c:pt>
                  <c:pt idx="6">
                    <c:v>5%</c:v>
                  </c:pt>
                </c15:dlblRangeCache>
              </c15:datalabelsRange>
            </c:ext>
            <c:ext xmlns:c16="http://schemas.microsoft.com/office/drawing/2014/chart" uri="{C3380CC4-5D6E-409C-BE32-E72D297353CC}">
              <c16:uniqueId val="{0000000F-652F-4A9E-9EE8-8105E0C222AC}"/>
            </c:ext>
          </c:extLst>
        </c:ser>
        <c:ser>
          <c:idx val="2"/>
          <c:order val="2"/>
          <c:tx>
            <c:strRef>
              <c:f>Sheet1!$D$1</c:f>
              <c:strCache>
                <c:ptCount val="1"/>
                <c:pt idx="0">
                  <c:v>TV on TV set</c:v>
                </c:pt>
              </c:strCache>
            </c:strRef>
          </c:tx>
          <c:spPr>
            <a:solidFill>
              <a:schemeClr val="accent3"/>
            </a:solidFill>
            <a:ln>
              <a:noFill/>
            </a:ln>
            <a:effectLst/>
          </c:spPr>
          <c:invertIfNegative val="0"/>
          <c:dLbls>
            <c:dLbl>
              <c:idx val="0"/>
              <c:tx>
                <c:rich>
                  <a:bodyPr/>
                  <a:lstStyle/>
                  <a:p>
                    <a:fld id="{E16154E9-C918-4E2E-9DAA-5B295334B4E7}" type="CELLRANGE">
                      <a:rPr lang="en-US"/>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652F-4A9E-9EE8-8105E0C222AC}"/>
                </c:ext>
              </c:extLst>
            </c:dLbl>
            <c:dLbl>
              <c:idx val="1"/>
              <c:tx>
                <c:rich>
                  <a:bodyPr/>
                  <a:lstStyle/>
                  <a:p>
                    <a:endParaRPr lang="en-GB"/>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52F-4A9E-9EE8-8105E0C222AC}"/>
                </c:ext>
              </c:extLst>
            </c:dLbl>
            <c:dLbl>
              <c:idx val="2"/>
              <c:tx>
                <c:rich>
                  <a:bodyPr/>
                  <a:lstStyle/>
                  <a:p>
                    <a:fld id="{152470B5-0252-4EEA-9585-1B5A6EB436E9}"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52F-4A9E-9EE8-8105E0C222AC}"/>
                </c:ext>
              </c:extLst>
            </c:dLbl>
            <c:dLbl>
              <c:idx val="3"/>
              <c:tx>
                <c:rich>
                  <a:bodyPr/>
                  <a:lstStyle/>
                  <a:p>
                    <a:fld id="{39AF3001-8DB2-44CE-81B0-FF74BC69AA30}"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52F-4A9E-9EE8-8105E0C222AC}"/>
                </c:ext>
              </c:extLst>
            </c:dLbl>
            <c:dLbl>
              <c:idx val="4"/>
              <c:tx>
                <c:rich>
                  <a:bodyPr/>
                  <a:lstStyle/>
                  <a:p>
                    <a:fld id="{9B80F4F4-C2C3-4942-9F15-F95A20DA576A}"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652F-4A9E-9EE8-8105E0C222AC}"/>
                </c:ext>
              </c:extLst>
            </c:dLbl>
            <c:dLbl>
              <c:idx val="5"/>
              <c:tx>
                <c:rich>
                  <a:bodyPr/>
                  <a:lstStyle/>
                  <a:p>
                    <a:fld id="{EAE3ECDD-430F-4D79-9DDC-1FEAFAF561C6}"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652F-4A9E-9EE8-8105E0C222AC}"/>
                </c:ext>
              </c:extLst>
            </c:dLbl>
            <c:dLbl>
              <c:idx val="6"/>
              <c:tx>
                <c:rich>
                  <a:bodyPr/>
                  <a:lstStyle/>
                  <a:p>
                    <a:fld id="{19BA8A75-5F98-4867-822C-BA872240F5B4}" type="CELLRANGE">
                      <a:rPr lang="en-IE"/>
                      <a:pPr/>
                      <a:t>[CELLRANGE]</a:t>
                    </a:fld>
                    <a:endParaRPr lang="en-IE"/>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652F-4A9E-9EE8-8105E0C222AC}"/>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2">
                  <c:v>Lightest Netflix viewers</c:v>
                </c:pt>
                <c:pt idx="3">
                  <c:v>Fourth 20%</c:v>
                </c:pt>
                <c:pt idx="4">
                  <c:v>Third 20%</c:v>
                </c:pt>
                <c:pt idx="5">
                  <c:v>Second 20%</c:v>
                </c:pt>
                <c:pt idx="6">
                  <c:v>Heaviest 20% Netflix viewers</c:v>
                </c:pt>
              </c:strCache>
            </c:strRef>
          </c:cat>
          <c:val>
            <c:numRef>
              <c:f>Sheet1!$D$2:$D$8</c:f>
              <c:numCache>
                <c:formatCode>General</c:formatCode>
                <c:ptCount val="7"/>
                <c:pt idx="2" formatCode="0">
                  <c:v>131.4</c:v>
                </c:pt>
                <c:pt idx="3" formatCode="0">
                  <c:v>139.80000000000001</c:v>
                </c:pt>
                <c:pt idx="4" formatCode="0">
                  <c:v>132.6</c:v>
                </c:pt>
                <c:pt idx="5" formatCode="0">
                  <c:v>89.4</c:v>
                </c:pt>
                <c:pt idx="6" formatCode="0">
                  <c:v>83.399999999999991</c:v>
                </c:pt>
              </c:numCache>
            </c:numRef>
          </c:val>
          <c:extLst>
            <c:ext xmlns:c15="http://schemas.microsoft.com/office/drawing/2012/chart" uri="{02D57815-91ED-43cb-92C2-25804820EDAC}">
              <c15:datalabelsRange>
                <c15:f>Sheet1!$J$2:$J$8</c15:f>
                <c15:dlblRangeCache>
                  <c:ptCount val="7"/>
                  <c:pt idx="2">
                    <c:v>86%</c:v>
                  </c:pt>
                  <c:pt idx="3">
                    <c:v>79%</c:v>
                  </c:pt>
                  <c:pt idx="4">
                    <c:v>72%</c:v>
                  </c:pt>
                  <c:pt idx="5">
                    <c:v>52%</c:v>
                  </c:pt>
                  <c:pt idx="6">
                    <c:v>32%</c:v>
                  </c:pt>
                </c15:dlblRangeCache>
              </c15:datalabelsRange>
            </c:ext>
            <c:ext xmlns:c16="http://schemas.microsoft.com/office/drawing/2014/chart" uri="{C3380CC4-5D6E-409C-BE32-E72D297353CC}">
              <c16:uniqueId val="{00000017-652F-4A9E-9EE8-8105E0C222AC}"/>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2">
                  <c:v>Lightest Netflix viewers</c:v>
                </c:pt>
                <c:pt idx="3">
                  <c:v>Fourth 20%</c:v>
                </c:pt>
                <c:pt idx="4">
                  <c:v>Third 20%</c:v>
                </c:pt>
                <c:pt idx="5">
                  <c:v>Second 20%</c:v>
                </c:pt>
                <c:pt idx="6">
                  <c:v>Heaviest 20% Netflix viewers</c:v>
                </c:pt>
              </c:strCache>
            </c:strRef>
          </c:cat>
          <c:val>
            <c:numRef>
              <c:f>Sheet1!$E$2:$E$8</c:f>
              <c:numCache>
                <c:formatCode>General</c:formatCode>
                <c:ptCount val="7"/>
                <c:pt idx="2" formatCode="0">
                  <c:v>153</c:v>
                </c:pt>
                <c:pt idx="3" formatCode="0">
                  <c:v>177.6</c:v>
                </c:pt>
                <c:pt idx="4" formatCode="0">
                  <c:v>185.39999999999998</c:v>
                </c:pt>
                <c:pt idx="5" formatCode="0">
                  <c:v>173.39999999999998</c:v>
                </c:pt>
                <c:pt idx="6" formatCode="0">
                  <c:v>256.8</c:v>
                </c:pt>
              </c:numCache>
            </c:numRef>
          </c:val>
          <c:extLst>
            <c:ext xmlns:c16="http://schemas.microsoft.com/office/drawing/2014/chart" uri="{C3380CC4-5D6E-409C-BE32-E72D297353CC}">
              <c16:uniqueId val="{00000018-652F-4A9E-9EE8-8105E0C222AC}"/>
            </c:ext>
          </c:extLst>
        </c:ser>
        <c:dLbls>
          <c:showLegendKey val="0"/>
          <c:showVal val="0"/>
          <c:showCatName val="0"/>
          <c:showSerName val="0"/>
          <c:showPercent val="0"/>
          <c:showBubbleSize val="0"/>
        </c:dLbls>
        <c:gapWidth val="64"/>
        <c:overlap val="100"/>
        <c:axId val="905926752"/>
        <c:axId val="905931456"/>
      </c:barChart>
      <c:catAx>
        <c:axId val="905926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905931456"/>
        <c:crosses val="autoZero"/>
        <c:auto val="1"/>
        <c:lblAlgn val="ctr"/>
        <c:lblOffset val="100"/>
        <c:noMultiLvlLbl val="0"/>
      </c:catAx>
      <c:valAx>
        <c:axId val="905931456"/>
        <c:scaling>
          <c:orientation val="minMax"/>
          <c:max val="280"/>
        </c:scaling>
        <c:delete val="1"/>
        <c:axPos val="b"/>
        <c:numFmt formatCode="General" sourceLinked="1"/>
        <c:majorTickMark val="out"/>
        <c:minorTickMark val="none"/>
        <c:tickLblPos val="nextTo"/>
        <c:crossAx val="905926752"/>
        <c:crosses val="autoZero"/>
        <c:crossBetween val="between"/>
      </c:valAx>
      <c:spPr>
        <a:noFill/>
        <a:ln>
          <a:noFill/>
        </a:ln>
        <a:effectLst/>
      </c:spPr>
    </c:plotArea>
    <c:legend>
      <c:legendPos val="t"/>
      <c:legendEntry>
        <c:idx val="3"/>
        <c:delete val="1"/>
      </c:legendEntry>
      <c:layout>
        <c:manualLayout>
          <c:xMode val="edge"/>
          <c:yMode val="edge"/>
          <c:x val="0.39381824162987222"/>
          <c:y val="3.2737490011198911E-2"/>
          <c:w val="0.25197500128200673"/>
          <c:h val="7.0116084905525275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3-59A2-4479-BA1F-77FA8AE9609F}"/>
              </c:ext>
            </c:extLst>
          </c:dPt>
          <c:cat>
            <c:strRef>
              <c:f>Sheet1!$A$2:$A$14</c:f>
              <c:strCache>
                <c:ptCount val="13"/>
                <c:pt idx="0">
                  <c:v>USA</c:v>
                </c:pt>
                <c:pt idx="1">
                  <c:v>UK</c:v>
                </c:pt>
                <c:pt idx="2">
                  <c:v>JAPAN</c:v>
                </c:pt>
                <c:pt idx="3">
                  <c:v>GER</c:v>
                </c:pt>
                <c:pt idx="4">
                  <c:v>FRA</c:v>
                </c:pt>
                <c:pt idx="5">
                  <c:v>ITA</c:v>
                </c:pt>
                <c:pt idx="6">
                  <c:v>IND</c:v>
                </c:pt>
                <c:pt idx="7">
                  <c:v>AUS</c:v>
                </c:pt>
                <c:pt idx="8">
                  <c:v>ESP</c:v>
                </c:pt>
                <c:pt idx="9">
                  <c:v>BRA</c:v>
                </c:pt>
                <c:pt idx="10">
                  <c:v>KOREA</c:v>
                </c:pt>
                <c:pt idx="11">
                  <c:v>SWE</c:v>
                </c:pt>
                <c:pt idx="12">
                  <c:v>NED </c:v>
                </c:pt>
              </c:strCache>
            </c:strRef>
          </c:cat>
          <c:val>
            <c:numRef>
              <c:f>Sheet1!$B$2:$B$14</c:f>
              <c:numCache>
                <c:formatCode>General</c:formatCode>
                <c:ptCount val="13"/>
                <c:pt idx="0">
                  <c:v>39.778199999999998</c:v>
                </c:pt>
                <c:pt idx="1">
                  <c:v>8.0687999999999995</c:v>
                </c:pt>
                <c:pt idx="2">
                  <c:v>7.62</c:v>
                </c:pt>
                <c:pt idx="3">
                  <c:v>6.2715199999999998</c:v>
                </c:pt>
                <c:pt idx="4">
                  <c:v>5.6830999999999996</c:v>
                </c:pt>
                <c:pt idx="5">
                  <c:v>4.0042200000000001</c:v>
                </c:pt>
                <c:pt idx="6">
                  <c:v>2.6480000000000001</c:v>
                </c:pt>
                <c:pt idx="7">
                  <c:v>2.00943</c:v>
                </c:pt>
                <c:pt idx="8">
                  <c:v>1.9521599999999999</c:v>
                </c:pt>
                <c:pt idx="9">
                  <c:v>1.8693</c:v>
                </c:pt>
                <c:pt idx="10">
                  <c:v>1.4862500000000001</c:v>
                </c:pt>
                <c:pt idx="11">
                  <c:v>0.699241</c:v>
                </c:pt>
                <c:pt idx="12">
                  <c:v>0.66222000000000003</c:v>
                </c:pt>
              </c:numCache>
            </c:numRef>
          </c:val>
          <c:extLst>
            <c:ext xmlns:c16="http://schemas.microsoft.com/office/drawing/2014/chart" uri="{C3380CC4-5D6E-409C-BE32-E72D297353CC}">
              <c16:uniqueId val="{00000000-59A2-4479-BA1F-77FA8AE9609F}"/>
            </c:ext>
          </c:extLst>
        </c:ser>
        <c:dLbls>
          <c:showLegendKey val="0"/>
          <c:showVal val="0"/>
          <c:showCatName val="0"/>
          <c:showSerName val="0"/>
          <c:showPercent val="0"/>
          <c:showBubbleSize val="0"/>
        </c:dLbls>
        <c:gapWidth val="68"/>
        <c:overlap val="100"/>
        <c:axId val="544558488"/>
        <c:axId val="544548976"/>
      </c:barChart>
      <c:catAx>
        <c:axId val="54455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544548976"/>
        <c:crosses val="autoZero"/>
        <c:auto val="1"/>
        <c:lblAlgn val="ctr"/>
        <c:lblOffset val="100"/>
        <c:noMultiLvlLbl val="0"/>
      </c:catAx>
      <c:valAx>
        <c:axId val="544548976"/>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5445584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918035462180295E-2"/>
          <c:y val="6.4789826612512383E-2"/>
          <c:w val="0.88414061838630909"/>
          <c:h val="0.74415719416080184"/>
        </c:manualLayout>
      </c:layout>
      <c:barChart>
        <c:barDir val="col"/>
        <c:grouping val="clustered"/>
        <c:varyColors val="0"/>
        <c:ser>
          <c:idx val="0"/>
          <c:order val="0"/>
          <c:tx>
            <c:strRef>
              <c:f>Sheet1!$B$1</c:f>
              <c:strCache>
                <c:ptCount val="1"/>
                <c:pt idx="0">
                  <c:v>2012</c:v>
                </c:pt>
              </c:strCache>
            </c:strRef>
          </c:tx>
          <c:spPr>
            <a:solidFill>
              <a:schemeClr val="accent1"/>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2-23CF-4361-8042-EE4483495536}"/>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5-23CF-4361-8042-EE4483495536}"/>
              </c:ext>
            </c:extLst>
          </c:dPt>
          <c:dLbls>
            <c:numFmt formatCode="#,##0" sourceLinked="0"/>
            <c:spPr>
              <a:noFill/>
              <a:ln>
                <a:noFill/>
              </a:ln>
              <a:effectLst/>
            </c:spPr>
            <c:txPr>
              <a:bodyPr rot="0" spcFirstLastPara="1" vertOverflow="ellipsis" vert="horz" wrap="square" anchor="ctr" anchorCtr="1"/>
              <a:lstStyle/>
              <a:p>
                <a:pPr algn="ct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NON-UK</c:v>
                </c:pt>
                <c:pt idx="1">
                  <c:v>UK</c:v>
                </c:pt>
                <c:pt idx="3">
                  <c:v>NON-UK</c:v>
                </c:pt>
                <c:pt idx="4">
                  <c:v>UK</c:v>
                </c:pt>
              </c:strCache>
            </c:strRef>
          </c:cat>
          <c:val>
            <c:numRef>
              <c:f>Sheet1!$B$2:$B$6</c:f>
              <c:numCache>
                <c:formatCode>0</c:formatCode>
                <c:ptCount val="5"/>
                <c:pt idx="0">
                  <c:v>38.148493150684935</c:v>
                </c:pt>
                <c:pt idx="1">
                  <c:v>22.197534246575344</c:v>
                </c:pt>
                <c:pt idx="3" formatCode="General">
                  <c:v>31</c:v>
                </c:pt>
                <c:pt idx="4" formatCode="General">
                  <c:v>10</c:v>
                </c:pt>
              </c:numCache>
            </c:numRef>
          </c:val>
          <c:extLst>
            <c:ext xmlns:c16="http://schemas.microsoft.com/office/drawing/2014/chart" uri="{C3380CC4-5D6E-409C-BE32-E72D297353CC}">
              <c16:uniqueId val="{00000000-23CF-4361-8042-EE4483495536}"/>
            </c:ext>
          </c:extLst>
        </c:ser>
        <c:ser>
          <c:idx val="1"/>
          <c:order val="1"/>
          <c:tx>
            <c:strRef>
              <c:f>Sheet1!$C$1</c:f>
              <c:strCache>
                <c:ptCount val="1"/>
                <c:pt idx="0">
                  <c:v>2017</c:v>
                </c:pt>
              </c:strCache>
            </c:strRef>
          </c:tx>
          <c:spPr>
            <a:solidFill>
              <a:schemeClr val="accent2"/>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3-23CF-4361-8042-EE4483495536}"/>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4-23CF-4361-8042-EE4483495536}"/>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NON-UK</c:v>
                </c:pt>
                <c:pt idx="1">
                  <c:v>UK</c:v>
                </c:pt>
                <c:pt idx="3">
                  <c:v>NON-UK</c:v>
                </c:pt>
                <c:pt idx="4">
                  <c:v>UK</c:v>
                </c:pt>
              </c:strCache>
            </c:strRef>
          </c:cat>
          <c:val>
            <c:numRef>
              <c:f>Sheet1!$C$2:$C$6</c:f>
              <c:numCache>
                <c:formatCode>0</c:formatCode>
                <c:ptCount val="5"/>
                <c:pt idx="0">
                  <c:v>30.674189480178118</c:v>
                </c:pt>
                <c:pt idx="1">
                  <c:v>22.366294150221332</c:v>
                </c:pt>
                <c:pt idx="3" formatCode="General">
                  <c:v>22</c:v>
                </c:pt>
                <c:pt idx="4" formatCode="General">
                  <c:v>11</c:v>
                </c:pt>
              </c:numCache>
            </c:numRef>
          </c:val>
          <c:extLst>
            <c:ext xmlns:c16="http://schemas.microsoft.com/office/drawing/2014/chart" uri="{C3380CC4-5D6E-409C-BE32-E72D297353CC}">
              <c16:uniqueId val="{00000001-23CF-4361-8042-EE4483495536}"/>
            </c:ext>
          </c:extLst>
        </c:ser>
        <c:dLbls>
          <c:showLegendKey val="0"/>
          <c:showVal val="0"/>
          <c:showCatName val="0"/>
          <c:showSerName val="0"/>
          <c:showPercent val="0"/>
          <c:showBubbleSize val="0"/>
        </c:dLbls>
        <c:gapWidth val="112"/>
        <c:overlap val="-19"/>
        <c:axId val="713168712"/>
        <c:axId val="713169496"/>
      </c:barChart>
      <c:catAx>
        <c:axId val="71316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713169496"/>
        <c:crosses val="autoZero"/>
        <c:auto val="1"/>
        <c:lblAlgn val="ctr"/>
        <c:lblOffset val="100"/>
        <c:noMultiLvlLbl val="0"/>
      </c:catAx>
      <c:valAx>
        <c:axId val="7131694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713168712"/>
        <c:crosses val="autoZero"/>
        <c:crossBetween val="between"/>
      </c:valAx>
      <c:spPr>
        <a:noFill/>
        <a:ln>
          <a:noFill/>
        </a:ln>
        <a:effectLst/>
      </c:spPr>
    </c:plotArea>
    <c:plotVisOnly val="1"/>
    <c:dispBlanksAs val="gap"/>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0F46EEA-318D-4969-97E3-5905C46282D1}" type="datetimeFigureOut">
              <a:rPr lang="en-GB" smtClean="0"/>
              <a:t>31/01/2019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64DCACC-26D3-42D4-985E-6852C5409334}" type="slidenum">
              <a:rPr lang="en-GB" smtClean="0"/>
              <a:t>‹#›</a:t>
            </a:fld>
            <a:endParaRPr lang="en-GB"/>
          </a:p>
        </p:txBody>
      </p:sp>
    </p:spTree>
    <p:extLst>
      <p:ext uri="{BB962C8B-B14F-4D97-AF65-F5344CB8AC3E}">
        <p14:creationId xmlns:p14="http://schemas.microsoft.com/office/powerpoint/2010/main" val="2974948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1</a:t>
            </a:fld>
            <a:endParaRPr lang="en-GB"/>
          </a:p>
        </p:txBody>
      </p:sp>
    </p:spTree>
    <p:extLst>
      <p:ext uri="{BB962C8B-B14F-4D97-AF65-F5344CB8AC3E}">
        <p14:creationId xmlns:p14="http://schemas.microsoft.com/office/powerpoint/2010/main" val="3148068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a consumer point of view, we now have </a:t>
            </a:r>
            <a:r>
              <a:rPr lang="en-GB" b="1" dirty="0"/>
              <a:t>more choice </a:t>
            </a:r>
            <a:r>
              <a:rPr lang="en-GB" dirty="0"/>
              <a:t>in terms of what we view than ever before. There are more platforms, more device options, more places we can watch TV, both in  and out of the home.</a:t>
            </a:r>
          </a:p>
          <a:p>
            <a:r>
              <a:rPr lang="en-GB" dirty="0"/>
              <a:t>We’ve got </a:t>
            </a:r>
            <a:r>
              <a:rPr lang="en-GB" b="1" dirty="0"/>
              <a:t>more control </a:t>
            </a:r>
            <a:r>
              <a:rPr lang="en-GB" dirty="0"/>
              <a:t>over what we watch: we can pause, rewind, record, catch-up.</a:t>
            </a:r>
          </a:p>
          <a:p>
            <a:r>
              <a:rPr lang="en-GB" dirty="0"/>
              <a:t>TV is much </a:t>
            </a:r>
            <a:r>
              <a:rPr lang="en-GB" b="1" dirty="0"/>
              <a:t>better quality</a:t>
            </a:r>
            <a:r>
              <a:rPr lang="en-GB" dirty="0"/>
              <a:t>. Most of us watch in HD, with 4K now an option and 8K coming soon and TV screen sizes keep increasing every year. </a:t>
            </a:r>
          </a:p>
          <a:p>
            <a:r>
              <a:rPr lang="en-GB" dirty="0"/>
              <a:t>Finally, the </a:t>
            </a:r>
            <a:r>
              <a:rPr lang="en-GB" sz="1200" b="1" kern="1200" dirty="0">
                <a:solidFill>
                  <a:schemeClr val="tx1"/>
                </a:solidFill>
                <a:effectLst/>
                <a:latin typeface="+mn-lt"/>
                <a:ea typeface="+mn-ea"/>
                <a:cs typeface="+mn-cs"/>
              </a:rPr>
              <a:t>quality</a:t>
            </a:r>
            <a:r>
              <a:rPr lang="en-GB" sz="1200" kern="1200" dirty="0">
                <a:solidFill>
                  <a:schemeClr val="tx1"/>
                </a:solidFill>
                <a:effectLst/>
                <a:latin typeface="+mn-lt"/>
                <a:ea typeface="+mn-ea"/>
                <a:cs typeface="+mn-cs"/>
              </a:rPr>
              <a:t> of content broadcasters are putting out has never been stronger. You look at shows on Channel 4 such as The Handmaid’s Tale, Westworld, Game Thrones or Sharp Objects on Sky. These are huge budget, high-action dramas that you used only to find in the cinema, but you can now access them every day on your TV set. The UK </a:t>
            </a:r>
            <a:r>
              <a:rPr lang="en-GB" sz="1200" b="1" kern="1200" dirty="0">
                <a:solidFill>
                  <a:schemeClr val="tx1"/>
                </a:solidFill>
                <a:effectLst/>
                <a:latin typeface="+mn-lt"/>
                <a:ea typeface="+mn-ea"/>
                <a:cs typeface="+mn-cs"/>
              </a:rPr>
              <a:t>spends </a:t>
            </a:r>
            <a:r>
              <a:rPr lang="en-GB" sz="1200" kern="1200" dirty="0">
                <a:solidFill>
                  <a:schemeClr val="tx1"/>
                </a:solidFill>
                <a:effectLst/>
                <a:latin typeface="+mn-lt"/>
                <a:ea typeface="+mn-ea"/>
                <a:cs typeface="+mn-cs"/>
              </a:rPr>
              <a:t>£53 per person on original content and £123 on all content – which is the highest in the world.</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64DCACC-26D3-42D4-985E-6852C5409334}" type="slidenum">
              <a:rPr lang="en-GB" smtClean="0"/>
              <a:t>2</a:t>
            </a:fld>
            <a:endParaRPr lang="en-GB"/>
          </a:p>
        </p:txBody>
      </p:sp>
    </p:spTree>
    <p:extLst>
      <p:ext uri="{BB962C8B-B14F-4D97-AF65-F5344CB8AC3E}">
        <p14:creationId xmlns:p14="http://schemas.microsoft.com/office/powerpoint/2010/main" val="3142653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Stand Alone is a large bucket including Netflix, Amazon Prime, Now TV, and gaming.</a:t>
            </a:r>
          </a:p>
        </p:txBody>
      </p:sp>
      <p:sp>
        <p:nvSpPr>
          <p:cNvPr id="4" name="Slide Number Placeholder 3"/>
          <p:cNvSpPr>
            <a:spLocks noGrp="1"/>
          </p:cNvSpPr>
          <p:nvPr>
            <p:ph type="sldNum" sz="quarter" idx="5"/>
          </p:nvPr>
        </p:nvSpPr>
        <p:spPr/>
        <p:txBody>
          <a:bodyPr/>
          <a:lstStyle/>
          <a:p>
            <a:fld id="{D3FF9810-A90F-AC41-9A14-7F6C7374C30C}" type="slidenum">
              <a:rPr lang="en-US" smtClean="0"/>
              <a:t>3</a:t>
            </a:fld>
            <a:endParaRPr lang="en-US"/>
          </a:p>
        </p:txBody>
      </p:sp>
    </p:spTree>
    <p:extLst>
      <p:ext uri="{BB962C8B-B14F-4D97-AF65-F5344CB8AC3E}">
        <p14:creationId xmlns:p14="http://schemas.microsoft.com/office/powerpoint/2010/main" val="3788773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4DCACC-26D3-42D4-985E-6852C5409334}" type="slidenum">
              <a:rPr lang="en-GB" smtClean="0"/>
              <a:t>4</a:t>
            </a:fld>
            <a:endParaRPr lang="en-GB"/>
          </a:p>
        </p:txBody>
      </p:sp>
    </p:spTree>
    <p:extLst>
      <p:ext uri="{BB962C8B-B14F-4D97-AF65-F5344CB8AC3E}">
        <p14:creationId xmlns:p14="http://schemas.microsoft.com/office/powerpoint/2010/main" val="293703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In the latest study, we found the same six need states but there were also two new ones that came through – do and distract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The study sized these eight need states in terms of the time audiences spend meeting each one with video content.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We</a:t>
            </a:r>
            <a:r>
              <a:rPr lang="en-GB" baseline="0" dirty="0">
                <a:solidFill>
                  <a:schemeClr val="bg1">
                    <a:lumMod val="50000"/>
                  </a:schemeClr>
                </a:solidFill>
              </a:rPr>
              <a:t> found that the largest proportion of time spent watching videos is to satisfy the need to </a:t>
            </a:r>
            <a:r>
              <a:rPr lang="en-GB" b="1" baseline="0" dirty="0">
                <a:solidFill>
                  <a:schemeClr val="bg1">
                    <a:lumMod val="50000"/>
                  </a:schemeClr>
                </a:solidFill>
              </a:rPr>
              <a:t>unwind</a:t>
            </a:r>
            <a:r>
              <a:rPr lang="en-GB" baseline="0" dirty="0">
                <a:solidFill>
                  <a:schemeClr val="bg1">
                    <a:lumMod val="50000"/>
                  </a:schemeClr>
                </a:solidFill>
              </a:rPr>
              <a:t>, then the need for a </a:t>
            </a:r>
            <a:r>
              <a:rPr lang="en-GB" b="1" baseline="0" dirty="0">
                <a:solidFill>
                  <a:schemeClr val="bg1">
                    <a:lumMod val="50000"/>
                  </a:schemeClr>
                </a:solidFill>
              </a:rPr>
              <a:t>distraction</a:t>
            </a:r>
            <a:r>
              <a:rPr lang="en-GB" baseline="0" dirty="0">
                <a:solidFill>
                  <a:schemeClr val="bg1">
                    <a:lumMod val="50000"/>
                  </a:schemeClr>
                </a:solidFill>
              </a:rPr>
              <a:t>, followed by the need for </a:t>
            </a:r>
            <a:r>
              <a:rPr lang="en-GB" b="1" baseline="0" dirty="0">
                <a:solidFill>
                  <a:schemeClr val="bg1">
                    <a:lumMod val="50000"/>
                  </a:schemeClr>
                </a:solidFill>
              </a:rPr>
              <a:t>comfort</a:t>
            </a:r>
            <a:r>
              <a:rPr lang="en-GB" baseline="0" dirty="0">
                <a:solidFill>
                  <a:schemeClr val="bg1">
                    <a:lumMod val="50000"/>
                  </a:schemeClr>
                </a:solidFill>
              </a:rPr>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B36D6F-1076-4222-B747-884388E501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779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The role</a:t>
            </a:r>
            <a:r>
              <a:rPr lang="en-GB" baseline="0" dirty="0">
                <a:solidFill>
                  <a:schemeClr val="bg1">
                    <a:lumMod val="50000"/>
                  </a:schemeClr>
                </a:solidFill>
              </a:rPr>
              <a:t> of content and context differ across each need state, with content is particularly important for escape and experience.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baseline="0"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baseline="0" dirty="0">
                <a:solidFill>
                  <a:schemeClr val="bg1">
                    <a:lumMod val="50000"/>
                  </a:schemeClr>
                </a:solidFill>
              </a:rPr>
              <a:t>In contrast, the need to unwind is far more likely to be driven by context – such as the need to wind down after work.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baseline="0"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baseline="0" dirty="0">
                <a:solidFill>
                  <a:schemeClr val="bg1">
                    <a:lumMod val="50000"/>
                  </a:schemeClr>
                </a:solidFill>
              </a:rPr>
              <a:t>The need states also differ in terms of being personally or socially driven. For example, the need for comfort is driven by a desire to spend time with others, while the need for a distraction is more personal.</a:t>
            </a:r>
            <a:endParaRPr lang="en-GB"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B36D6F-1076-4222-B747-884388E501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156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have a look at the need states in a bit more detail</a:t>
            </a:r>
          </a:p>
        </p:txBody>
      </p:sp>
      <p:sp>
        <p:nvSpPr>
          <p:cNvPr id="4" name="Slide Number Placeholder 3"/>
          <p:cNvSpPr>
            <a:spLocks noGrp="1"/>
          </p:cNvSpPr>
          <p:nvPr>
            <p:ph type="sldNum" sz="quarter" idx="10"/>
          </p:nvPr>
        </p:nvSpPr>
        <p:spPr/>
        <p:txBody>
          <a:bodyPr/>
          <a:lstStyle/>
          <a:p>
            <a:fld id="{164DCACC-26D3-42D4-985E-6852C5409334}" type="slidenum">
              <a:rPr lang="en-GB" smtClean="0"/>
              <a:t>7</a:t>
            </a:fld>
            <a:endParaRPr lang="en-GB"/>
          </a:p>
        </p:txBody>
      </p:sp>
    </p:spTree>
    <p:extLst>
      <p:ext uri="{BB962C8B-B14F-4D97-AF65-F5344CB8AC3E}">
        <p14:creationId xmlns:p14="http://schemas.microsoft.com/office/powerpoint/2010/main" val="2491385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looking at one of the new need states - DO</a:t>
            </a:r>
          </a:p>
        </p:txBody>
      </p:sp>
      <p:sp>
        <p:nvSpPr>
          <p:cNvPr id="4" name="Slide Number Placeholder 3"/>
          <p:cNvSpPr>
            <a:spLocks noGrp="1"/>
          </p:cNvSpPr>
          <p:nvPr>
            <p:ph type="sldNum" sz="quarter" idx="10"/>
          </p:nvPr>
        </p:nvSpPr>
        <p:spPr/>
        <p:txBody>
          <a:bodyPr/>
          <a:lstStyle/>
          <a:p>
            <a:fld id="{164DCACC-26D3-42D4-985E-6852C5409334}" type="slidenum">
              <a:rPr lang="en-GB" smtClean="0"/>
              <a:t>8</a:t>
            </a:fld>
            <a:endParaRPr lang="en-GB"/>
          </a:p>
        </p:txBody>
      </p:sp>
    </p:spTree>
    <p:extLst>
      <p:ext uri="{BB962C8B-B14F-4D97-AF65-F5344CB8AC3E}">
        <p14:creationId xmlns:p14="http://schemas.microsoft.com/office/powerpoint/2010/main" val="3722797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We </a:t>
            </a:r>
            <a:r>
              <a:rPr lang="en-GB" sz="1200" kern="1200" baseline="0" dirty="0">
                <a:solidFill>
                  <a:schemeClr val="tx1"/>
                </a:solidFill>
                <a:effectLst/>
                <a:latin typeface="+mn-lt"/>
                <a:ea typeface="+mn-ea"/>
                <a:cs typeface="+mn-cs"/>
              </a:rPr>
              <a:t>observed the role of online platforms when it comes to delivering against the need for distraction or useful information.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When audiences want practical information from video, they are most likely to turn to online platforms – more than half of the time spent in the ‘do’ need state is with online services like YouTube.</a:t>
            </a:r>
            <a:endParaRPr lang="en-GB" sz="1200" kern="1200" dirty="0">
              <a:solidFill>
                <a:schemeClr val="tx1"/>
              </a:solidFill>
              <a:effectLst/>
              <a:latin typeface="+mn-lt"/>
              <a:ea typeface="+mn-ea"/>
              <a:cs typeface="+mn-cs"/>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9</a:t>
            </a:fld>
            <a:endParaRPr lang="en-GB"/>
          </a:p>
        </p:txBody>
      </p:sp>
    </p:spTree>
    <p:extLst>
      <p:ext uri="{BB962C8B-B14F-4D97-AF65-F5344CB8AC3E}">
        <p14:creationId xmlns:p14="http://schemas.microsoft.com/office/powerpoint/2010/main" val="4190303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imagine Jose Mourinho in the DO need state. He recently got sacked as the manager of Man United. </a:t>
            </a:r>
          </a:p>
          <a:p>
            <a:r>
              <a:rPr lang="en-GB" dirty="0"/>
              <a:t>Hopefully now he is spending his free time watching videos of how to play attacking football and how to handle mega stars. </a:t>
            </a:r>
          </a:p>
          <a:p>
            <a:r>
              <a:rPr lang="en-GB" dirty="0"/>
              <a:t>Perhaps if he had been doing that all along, he wouldn’t be looking for another job now. </a:t>
            </a:r>
          </a:p>
          <a:p>
            <a:endParaRPr lang="en-GB" dirty="0"/>
          </a:p>
          <a:p>
            <a:r>
              <a:rPr lang="en-GB" dirty="0"/>
              <a:t>You can see a summary of the key elements of the DO need state</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017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Content focuses on instructional and ‘how-to’ videos covering a huge variety of everyday tasks - from changing a tyre/doing a sit-up/following a recipe/help with coursework.</a:t>
            </a:r>
          </a:p>
          <a:p>
            <a:r>
              <a:rPr lang="en-GB" sz="1200" kern="1200" dirty="0">
                <a:solidFill>
                  <a:schemeClr val="tx1"/>
                </a:solidFill>
                <a:effectLst/>
                <a:latin typeface="+mn-lt"/>
                <a:ea typeface="+mn-ea"/>
                <a:cs typeface="+mn-cs"/>
              </a:rPr>
              <a:t>Channel subscriptions &amp; personalised recommendations are less relevant, as users are task focused and goal-orientated. Whether searching on YouTube, they’ll click on the most relevant looking video and production values are much less important.</a:t>
            </a:r>
          </a:p>
          <a:p>
            <a:r>
              <a:rPr lang="en-GB" sz="1200" kern="1200" dirty="0">
                <a:solidFill>
                  <a:schemeClr val="tx1"/>
                </a:solidFill>
                <a:effectLst/>
                <a:latin typeface="+mn-lt"/>
                <a:ea typeface="+mn-ea"/>
                <a:cs typeface="+mn-cs"/>
              </a:rPr>
              <a:t>In the past, we might have turned to information sources such as reference books, instruction manuals and cookbooks. Often these days, these have been replaced by online video. </a:t>
            </a:r>
          </a:p>
          <a:p>
            <a:r>
              <a:rPr lang="en-GB" sz="1200" kern="1200" dirty="0">
                <a:solidFill>
                  <a:schemeClr val="tx1"/>
                </a:solidFill>
                <a:effectLst/>
                <a:latin typeface="+mn-lt"/>
                <a:ea typeface="+mn-ea"/>
                <a:cs typeface="+mn-cs"/>
              </a:rPr>
              <a:t>TV can deliver in the DO need state, but it tends to be secondary and in addition to another need being served, rather than the primary motivation for viewing. </a:t>
            </a:r>
          </a:p>
        </p:txBody>
      </p:sp>
      <p:sp>
        <p:nvSpPr>
          <p:cNvPr id="4" name="Slide Number Placeholder 3"/>
          <p:cNvSpPr>
            <a:spLocks noGrp="1"/>
          </p:cNvSpPr>
          <p:nvPr>
            <p:ph type="sldNum" sz="quarter" idx="10"/>
          </p:nvPr>
        </p:nvSpPr>
        <p:spPr/>
        <p:txBody>
          <a:bodyPr/>
          <a:lstStyle/>
          <a:p>
            <a:fld id="{164DCACC-26D3-42D4-985E-6852C5409334}" type="slidenum">
              <a:rPr lang="en-GB" smtClean="0"/>
              <a:t>11</a:t>
            </a:fld>
            <a:endParaRPr lang="en-GB"/>
          </a:p>
        </p:txBody>
      </p:sp>
    </p:spTree>
    <p:extLst>
      <p:ext uri="{BB962C8B-B14F-4D97-AF65-F5344CB8AC3E}">
        <p14:creationId xmlns:p14="http://schemas.microsoft.com/office/powerpoint/2010/main" val="2651219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Let’s imagine Leo </a:t>
            </a:r>
            <a:r>
              <a:rPr lang="en-GB" sz="1200" kern="1200" dirty="0" err="1">
                <a:solidFill>
                  <a:schemeClr val="tx1"/>
                </a:solidFill>
                <a:effectLst/>
                <a:latin typeface="+mn-lt"/>
                <a:ea typeface="+mn-ea"/>
                <a:cs typeface="+mn-cs"/>
              </a:rPr>
              <a:t>Veradkar</a:t>
            </a:r>
            <a:r>
              <a:rPr lang="en-GB" sz="1200" kern="1200" dirty="0">
                <a:solidFill>
                  <a:schemeClr val="tx1"/>
                </a:solidFill>
                <a:effectLst/>
                <a:latin typeface="+mn-lt"/>
                <a:ea typeface="+mn-ea"/>
                <a:cs typeface="+mn-cs"/>
              </a:rPr>
              <a:t> in the distract need state. He certainly needs some light distraction at the moment. Perhaps he’s is checking out memes of Theresa May or Boris Johnson or  to put a smile of his face.</a:t>
            </a:r>
          </a:p>
          <a:p>
            <a:pPr fontAlgn="base"/>
            <a:endParaRPr lang="en-GB" sz="1200" kern="1200" dirty="0">
              <a:solidFill>
                <a:schemeClr val="tx1"/>
              </a:solidFill>
              <a:effectLst/>
              <a:latin typeface="+mn-lt"/>
              <a:ea typeface="+mn-ea"/>
              <a:cs typeface="+mn-cs"/>
            </a:endParaRPr>
          </a:p>
          <a:p>
            <a:pPr fontAlgn="base"/>
            <a:r>
              <a:rPr lang="en-GB" sz="1200" kern="1200" dirty="0">
                <a:solidFill>
                  <a:schemeClr val="tx1"/>
                </a:solidFill>
                <a:effectLst/>
                <a:latin typeface="+mn-lt"/>
                <a:ea typeface="+mn-ea"/>
                <a:cs typeface="+mn-cs"/>
              </a:rPr>
              <a:t>Video provides instant gratification when people want to fill time or have a brief distraction from what they’re doing and this can apply across a wide range of situations. </a:t>
            </a:r>
          </a:p>
          <a:p>
            <a:pPr fontAlgn="base"/>
            <a:endParaRPr lang="en-GB" sz="1200" kern="1200" dirty="0">
              <a:solidFill>
                <a:schemeClr val="tx1"/>
              </a:solidFill>
              <a:effectLst/>
              <a:latin typeface="+mn-lt"/>
              <a:ea typeface="+mn-ea"/>
              <a:cs typeface="+mn-cs"/>
            </a:endParaRPr>
          </a:p>
          <a:p>
            <a:pPr fontAlgn="base"/>
            <a:r>
              <a:rPr lang="en-GB" sz="1200" kern="1200" dirty="0">
                <a:solidFill>
                  <a:schemeClr val="tx1"/>
                </a:solidFill>
                <a:effectLst/>
                <a:latin typeface="+mn-lt"/>
                <a:ea typeface="+mn-ea"/>
                <a:cs typeface="+mn-cs"/>
              </a:rPr>
              <a:t>Examples from our respondents included waiting for your partner to come out of the shower in the morning, commuting, taking a break from work, waiting for the Xbox to load, waiting for a TV show to start etc</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33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the distract need state viewers are often looking to lighten their mood or put a smile on their 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Online video content will typically be shorter videos informed by the personal tastes and interests of users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i="0" kern="1200" dirty="0">
                <a:solidFill>
                  <a:schemeClr val="tx1"/>
                </a:solidFill>
                <a:effectLst/>
                <a:latin typeface="+mn-lt"/>
                <a:ea typeface="+mn-ea"/>
                <a:cs typeface="+mn-cs"/>
              </a:rPr>
              <a:t>Consumption skews more towards afternoon than other needs, indicating that this is a time of day when distraction is needed.</a:t>
            </a:r>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13</a:t>
            </a:fld>
            <a:endParaRPr lang="en-GB"/>
          </a:p>
        </p:txBody>
      </p:sp>
    </p:spTree>
    <p:extLst>
      <p:ext uri="{BB962C8B-B14F-4D97-AF65-F5344CB8AC3E}">
        <p14:creationId xmlns:p14="http://schemas.microsoft.com/office/powerpoint/2010/main" val="3282303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need state is indulge, which spans all forms of video including VOD</a:t>
            </a:r>
          </a:p>
        </p:txBody>
      </p:sp>
      <p:sp>
        <p:nvSpPr>
          <p:cNvPr id="4" name="Slide Number Placeholder 3"/>
          <p:cNvSpPr>
            <a:spLocks noGrp="1"/>
          </p:cNvSpPr>
          <p:nvPr>
            <p:ph type="sldNum" sz="quarter" idx="10"/>
          </p:nvPr>
        </p:nvSpPr>
        <p:spPr/>
        <p:txBody>
          <a:bodyPr/>
          <a:lstStyle/>
          <a:p>
            <a:fld id="{164DCACC-26D3-42D4-985E-6852C5409334}" type="slidenum">
              <a:rPr lang="en-GB" smtClean="0"/>
              <a:t>14</a:t>
            </a:fld>
            <a:endParaRPr lang="en-GB"/>
          </a:p>
        </p:txBody>
      </p:sp>
    </p:spTree>
    <p:extLst>
      <p:ext uri="{BB962C8B-B14F-4D97-AF65-F5344CB8AC3E}">
        <p14:creationId xmlns:p14="http://schemas.microsoft.com/office/powerpoint/2010/main" val="1810005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15</a:t>
            </a:fld>
            <a:endParaRPr lang="en-GB"/>
          </a:p>
        </p:txBody>
      </p:sp>
    </p:spTree>
    <p:extLst>
      <p:ext uri="{BB962C8B-B14F-4D97-AF65-F5344CB8AC3E}">
        <p14:creationId xmlns:p14="http://schemas.microsoft.com/office/powerpoint/2010/main" val="2760091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Majella spends a lot of time with Daniel, they live together and present together.  And it’s fair to say, that Daniel can’t be easy to live with.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Sometimes it just all gets too much for Majella and she wants to forget Daniel and focus on herself for a bit by watching Striking Out on catch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all age groups, viewing is more likely to be alone – this is ‘my time’ and they’re engaged, relaxed and happy. </a:t>
            </a:r>
          </a:p>
          <a:p>
            <a:endParaRPr lang="en-GB" dirty="0"/>
          </a:p>
          <a:p>
            <a:r>
              <a:rPr lang="en-GB" sz="1200" kern="1200" dirty="0">
                <a:solidFill>
                  <a:schemeClr val="tx1"/>
                </a:solidFill>
                <a:effectLst/>
                <a:latin typeface="+mn-lt"/>
                <a:ea typeface="+mn-ea"/>
                <a:cs typeface="+mn-cs"/>
              </a:rPr>
              <a:t>This need state can either be about pursuing individual hobbies and passions – from history or wildlife documentaries to gaming or make-up videos – or indulging guilty pleasures, for example reality TV or looking at cute videos of puppies! </a:t>
            </a:r>
          </a:p>
          <a:p>
            <a:endParaRPr lang="en-GB" dirty="0"/>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growth of online video has meant that personal interests can now be more easily indulged. It doesn’t have to be a strong personal passion because access is easier, whereas before you had to actively search out content on websites or in books and magazines. Whilst online video is a replacement for these sources to a degree, most people previously did nothing because it required effort – it’s now much easier to have a range of interests.</a:t>
            </a:r>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Online video has also amplified what behavioural economists describe as ‘communities of interest’ – basically weird stuff! This focuses on a wide range of areas where people derive satisfaction and pleasure and which can often cater to unusual and niche personal preferences  - from spot squeezing to unboxing to joint cracking!</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418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all age groups, viewing is more likely to be alone – this is ‘my time’ and they’re engaged, relaxed and happy. </a:t>
            </a:r>
          </a:p>
          <a:p>
            <a:r>
              <a:rPr lang="en-GB" sz="1200" kern="1200" dirty="0">
                <a:solidFill>
                  <a:schemeClr val="tx1"/>
                </a:solidFill>
                <a:effectLst/>
                <a:latin typeface="+mn-lt"/>
                <a:ea typeface="+mn-ea"/>
                <a:cs typeface="+mn-cs"/>
              </a:rPr>
              <a:t>This need state can either be about pursuing individual hobbies and passions or indulging guilty pleasures like a trashy TV show </a:t>
            </a:r>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growth of online video has meant that personal interests can now be more easily indulged. </a:t>
            </a:r>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Online video has also amplified what behavioural economists describe as ‘communities of interest’. This focuses on a wide range of areas where people derive satisfaction and pleasure and which can often cater to unusual and niche personal preferences  - from spot squeezing to unboxing to joint cracking!</a:t>
            </a:r>
          </a:p>
          <a:p>
            <a:pPr marL="0" marR="0" lvl="0" indent="0" algn="l" defTabSz="914400" rtl="0" eaLnBrk="1" fontAlgn="base" latinLnBrk="0" hangingPunct="1">
              <a:lnSpc>
                <a:spcPct val="100000"/>
              </a:lnSpc>
              <a:spcBef>
                <a:spcPts val="800"/>
              </a:spcBef>
              <a:spcAft>
                <a:spcPts val="800"/>
              </a:spcAft>
              <a:buClrTx/>
              <a:buSzTx/>
              <a:buFont typeface="Arial" charset="0"/>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17</a:t>
            </a:fld>
            <a:endParaRPr lang="en-GB"/>
          </a:p>
        </p:txBody>
      </p:sp>
    </p:spTree>
    <p:extLst>
      <p:ext uri="{BB962C8B-B14F-4D97-AF65-F5344CB8AC3E}">
        <p14:creationId xmlns:p14="http://schemas.microsoft.com/office/powerpoint/2010/main" val="2065105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Another need state is ESCAPE – this is all about escaping with your favourite content that you really do not want to miss.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On-demand viewing - </a:t>
            </a:r>
            <a:r>
              <a:rPr lang="en-GB" sz="1200" kern="1200" baseline="0" dirty="0">
                <a:solidFill>
                  <a:schemeClr val="tx1"/>
                </a:solidFill>
                <a:effectLst/>
                <a:latin typeface="+mn-lt"/>
                <a:ea typeface="+mn-ea"/>
                <a:cs typeface="+mn-cs"/>
              </a:rPr>
              <a:t>from subscription services and broadcasters -</a:t>
            </a:r>
            <a:r>
              <a:rPr lang="en-GB" sz="1200" kern="1200" dirty="0">
                <a:solidFill>
                  <a:schemeClr val="tx1"/>
                </a:solidFill>
                <a:effectLst/>
                <a:latin typeface="+mn-lt"/>
                <a:ea typeface="+mn-ea"/>
                <a:cs typeface="+mn-cs"/>
              </a:rPr>
              <a:t> performs particularly well for this need state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Collectively, around a third (32%) of time spent in the escape need state is with playback TV, broadcaster VOD or subscription on demand.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18</a:t>
            </a:fld>
            <a:endParaRPr lang="en-GB"/>
          </a:p>
        </p:txBody>
      </p:sp>
    </p:spTree>
    <p:extLst>
      <p:ext uri="{BB962C8B-B14F-4D97-AF65-F5344CB8AC3E}">
        <p14:creationId xmlns:p14="http://schemas.microsoft.com/office/powerpoint/2010/main" val="1820033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Four need states still to look at</a:t>
            </a:r>
          </a:p>
        </p:txBody>
      </p:sp>
      <p:sp>
        <p:nvSpPr>
          <p:cNvPr id="4" name="Slide Number Placeholder 3"/>
          <p:cNvSpPr>
            <a:spLocks noGrp="1"/>
          </p:cNvSpPr>
          <p:nvPr>
            <p:ph type="sldNum" sz="quarter" idx="10"/>
          </p:nvPr>
        </p:nvSpPr>
        <p:spPr/>
        <p:txBody>
          <a:bodyPr/>
          <a:lstStyle/>
          <a:p>
            <a:fld id="{164DCACC-26D3-42D4-985E-6852C5409334}" type="slidenum">
              <a:rPr lang="en-GB" smtClean="0"/>
              <a:t>19</a:t>
            </a:fld>
            <a:endParaRPr lang="en-GB"/>
          </a:p>
        </p:txBody>
      </p:sp>
    </p:spTree>
    <p:extLst>
      <p:ext uri="{BB962C8B-B14F-4D97-AF65-F5344CB8AC3E}">
        <p14:creationId xmlns:p14="http://schemas.microsoft.com/office/powerpoint/2010/main" val="622054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Touch – 15%</a:t>
            </a:r>
          </a:p>
          <a:p>
            <a:r>
              <a:rPr lang="en-GB" dirty="0"/>
              <a:t>Experience – 9%</a:t>
            </a:r>
          </a:p>
          <a:p>
            <a:r>
              <a:rPr lang="en-GB" dirty="0"/>
              <a:t>Comfort – 15%</a:t>
            </a:r>
          </a:p>
          <a:p>
            <a:r>
              <a:rPr lang="en-GB" dirty="0"/>
              <a:t>Unwind – 22%</a:t>
            </a:r>
          </a:p>
          <a:p>
            <a:r>
              <a:rPr lang="en-GB" b="1" dirty="0"/>
              <a:t>Total of 61%</a:t>
            </a:r>
          </a:p>
          <a:p>
            <a:endParaRPr lang="en-GB" b="1" dirty="0"/>
          </a:p>
          <a:p>
            <a:r>
              <a:rPr lang="en-GB" b="0" dirty="0"/>
              <a:t>However in the next section, we’re going to just focus on the first three</a:t>
            </a:r>
          </a:p>
          <a:p>
            <a:endParaRPr lang="en-GB" b="0" dirty="0"/>
          </a:p>
          <a:p>
            <a:r>
              <a:rPr lang="en-GB" b="0" dirty="0"/>
              <a:t>Unwind is the largest need state and around a quarter of our time is spent in this need. However, it’s pretty easy to understand and doesn’t differ much by age group so we’re not going to spend time looking at it in detail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4DCACC-26D3-42D4-985E-6852C540933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130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This study showed </a:t>
            </a:r>
            <a:r>
              <a:rPr lang="en-GB" sz="1200" kern="1200" baseline="0" dirty="0">
                <a:solidFill>
                  <a:schemeClr val="tx1"/>
                </a:solidFill>
                <a:effectLst/>
                <a:latin typeface="+mn-lt"/>
                <a:ea typeface="+mn-ea"/>
                <a:cs typeface="+mn-cs"/>
              </a:rPr>
              <a:t>that live TV delivers across the widest range of need states, particularly in terms of helping people stay in touch, or spend time together.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Live TV also excels at providing a mass shared viewing experience, with more than two thirds of time spent in the experience need state being served by live TV.</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64DCACC-26D3-42D4-985E-6852C5409334}" type="slidenum">
              <a:rPr lang="en-GB" smtClean="0"/>
              <a:t>21</a:t>
            </a:fld>
            <a:endParaRPr lang="en-GB"/>
          </a:p>
        </p:txBody>
      </p:sp>
    </p:spTree>
    <p:extLst>
      <p:ext uri="{BB962C8B-B14F-4D97-AF65-F5344CB8AC3E}">
        <p14:creationId xmlns:p14="http://schemas.microsoft.com/office/powerpoint/2010/main" val="2319865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Let’s imagine Colette Fitzpatrick in the IN TOUCH need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 many people on the planet need to stay in touch more than Colette.  She’s a newscasting powerhouse and  needs to be at the forefront of world events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is an enduring need for people to feel aware and informed of what’s happening in the world around them and keep in touch with political, social and cultural events.</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5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News and current</a:t>
            </a:r>
            <a:r>
              <a:rPr lang="en-GB" sz="1200" kern="1200" baseline="0" dirty="0">
                <a:solidFill>
                  <a:schemeClr val="tx1"/>
                </a:solidFill>
                <a:effectLst/>
                <a:latin typeface="+mn-lt"/>
                <a:ea typeface="+mn-ea"/>
                <a:cs typeface="+mn-cs"/>
              </a:rPr>
              <a:t> affairs </a:t>
            </a:r>
            <a:r>
              <a:rPr lang="en-GB" sz="1200" kern="1200" dirty="0">
                <a:solidFill>
                  <a:schemeClr val="tx1"/>
                </a:solidFill>
                <a:effectLst/>
                <a:latin typeface="+mn-lt"/>
                <a:ea typeface="+mn-ea"/>
                <a:cs typeface="+mn-cs"/>
              </a:rPr>
              <a:t>are the main types of content that fulfils this need</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16-34 audiences, online video and social media platforms allow them to feel up to date. They might seek out football highlights for example or other short form content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However, broadcaster VOD is also valued as a destination for relevant factual programming </a:t>
            </a:r>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23</a:t>
            </a:fld>
            <a:endParaRPr lang="en-GB"/>
          </a:p>
        </p:txBody>
      </p:sp>
    </p:spTree>
    <p:extLst>
      <p:ext uri="{BB962C8B-B14F-4D97-AF65-F5344CB8AC3E}">
        <p14:creationId xmlns:p14="http://schemas.microsoft.com/office/powerpoint/2010/main" val="749429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Let’s imagine Jamie </a:t>
            </a:r>
            <a:r>
              <a:rPr lang="en-GB" dirty="0" err="1"/>
              <a:t>Redknapp</a:t>
            </a:r>
            <a:r>
              <a:rPr lang="en-GB" dirty="0"/>
              <a:t> in the experience need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Jamie’s not </a:t>
            </a:r>
            <a:r>
              <a:rPr lang="en-GB" dirty="0" err="1"/>
              <a:t>bromancing</a:t>
            </a:r>
            <a:r>
              <a:rPr lang="en-GB" dirty="0"/>
              <a:t> James Cordon and Freddie Flintoff on A League of Their Own, he loves nothing more than watching live sport and he really enjoyed watching his dad on I’m a Celebrity knowing that millions were watching with him etc</a:t>
            </a:r>
          </a:p>
          <a:p>
            <a:endParaRPr lang="en-GB" sz="1200" kern="1200" dirty="0">
              <a:solidFill>
                <a:schemeClr val="tx1"/>
              </a:solidFill>
              <a:effectLst/>
              <a:latin typeface="+mn-lt"/>
              <a:ea typeface="+mn-ea"/>
              <a:cs typeface="+mn-cs"/>
            </a:endParaRPr>
          </a:p>
          <a:p>
            <a:r>
              <a:rPr lang="en-GB" dirty="0"/>
              <a:t>This is the enduring need to share experiences with those around us. Video is an important social currency and point of connection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463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type of content watched in this need state tends to be the biggest drama and entertainment shows, as well as live sport.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content with high production values that’s typically best viewed on a big screen and has high appeal across audiences.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younger audiences, online platforms also play a role through video content that goes viral on a massive scale and people are talking about</a:t>
            </a:r>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25</a:t>
            </a:fld>
            <a:endParaRPr lang="en-GB"/>
          </a:p>
        </p:txBody>
      </p:sp>
    </p:spTree>
    <p:extLst>
      <p:ext uri="{BB962C8B-B14F-4D97-AF65-F5344CB8AC3E}">
        <p14:creationId xmlns:p14="http://schemas.microsoft.com/office/powerpoint/2010/main" val="3959886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Let’s imagine Ryan </a:t>
            </a:r>
            <a:r>
              <a:rPr lang="en-GB" dirty="0" err="1"/>
              <a:t>Tubridy</a:t>
            </a:r>
            <a:r>
              <a:rPr lang="en-GB" dirty="0"/>
              <a:t> in the comfort need state. Ryan is on TV a lot. This makes him really tired so he’s desperate to go home and veg out on the sofa with his kids.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fontAlgn="base"/>
            <a:r>
              <a:rPr lang="en-GB" sz="1200" kern="1200" dirty="0">
                <a:solidFill>
                  <a:schemeClr val="tx1"/>
                </a:solidFill>
                <a:effectLst/>
                <a:latin typeface="+mn-lt"/>
                <a:ea typeface="+mn-ea"/>
                <a:cs typeface="+mn-cs"/>
              </a:rPr>
              <a:t>Comfort is an enduring video need state and reflects the highly valued need for shared time together in households and is relevant across all life stages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355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final need state is COMFORT. Comfort viewing mostly takes place in the evening on the main TV set when households want to spend time together. Viewers are relaxed, sociable and happy.</a:t>
            </a:r>
          </a:p>
          <a:p>
            <a:pPr fontAlgn="base"/>
            <a:endParaRPr lang="en-GB" sz="1200" kern="1200" dirty="0">
              <a:solidFill>
                <a:schemeClr val="tx1"/>
              </a:solidFill>
              <a:effectLst/>
              <a:latin typeface="+mn-lt"/>
              <a:ea typeface="+mn-ea"/>
              <a:cs typeface="+mn-cs"/>
            </a:endParaRPr>
          </a:p>
          <a:p>
            <a:pPr fontAlgn="base"/>
            <a:r>
              <a:rPr lang="en-GB" sz="1200" kern="1200" dirty="0">
                <a:solidFill>
                  <a:schemeClr val="tx1"/>
                </a:solidFill>
                <a:effectLst/>
                <a:latin typeface="+mn-lt"/>
                <a:ea typeface="+mn-ea"/>
                <a:cs typeface="+mn-cs"/>
              </a:rPr>
              <a:t>Content choice is often a compromise and less important than the household being able to spend time together. Content tends to be familiar programmes, which cater to different ages and genders such as accessible drama, soaps, quizzes, and films. </a:t>
            </a:r>
          </a:p>
          <a:p>
            <a:endParaRPr lang="en-GB" dirty="0"/>
          </a:p>
        </p:txBody>
      </p:sp>
      <p:sp>
        <p:nvSpPr>
          <p:cNvPr id="4" name="Slide Number Placeholder 3"/>
          <p:cNvSpPr>
            <a:spLocks noGrp="1"/>
          </p:cNvSpPr>
          <p:nvPr>
            <p:ph type="sldNum" sz="quarter" idx="5"/>
          </p:nvPr>
        </p:nvSpPr>
        <p:spPr/>
        <p:txBody>
          <a:bodyPr/>
          <a:lstStyle/>
          <a:p>
            <a:fld id="{164DCACC-26D3-42D4-985E-6852C5409334}" type="slidenum">
              <a:rPr lang="en-GB" smtClean="0"/>
              <a:t>27</a:t>
            </a:fld>
            <a:endParaRPr lang="en-GB"/>
          </a:p>
        </p:txBody>
      </p:sp>
    </p:spTree>
    <p:extLst>
      <p:ext uri="{BB962C8B-B14F-4D97-AF65-F5344CB8AC3E}">
        <p14:creationId xmlns:p14="http://schemas.microsoft.com/office/powerpoint/2010/main" val="3392443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Whilst many needs are consistent across life stage, the need for </a:t>
            </a:r>
            <a:r>
              <a:rPr lang="en-GB" b="1" dirty="0">
                <a:solidFill>
                  <a:schemeClr val="bg1">
                    <a:lumMod val="50000"/>
                  </a:schemeClr>
                </a:solidFill>
              </a:rPr>
              <a:t>distraction - </a:t>
            </a:r>
            <a:r>
              <a:rPr lang="en-GB" b="0" dirty="0">
                <a:solidFill>
                  <a:schemeClr val="bg1">
                    <a:lumMod val="50000"/>
                  </a:schemeClr>
                </a:solidFill>
              </a:rPr>
              <a:t>which</a:t>
            </a:r>
            <a:r>
              <a:rPr lang="en-GB" b="1" dirty="0">
                <a:solidFill>
                  <a:schemeClr val="bg1">
                    <a:lumMod val="50000"/>
                  </a:schemeClr>
                </a:solidFill>
              </a:rPr>
              <a:t> </a:t>
            </a:r>
            <a:r>
              <a:rPr lang="en-GB" dirty="0">
                <a:solidFill>
                  <a:schemeClr val="bg1">
                    <a:lumMod val="50000"/>
                  </a:schemeClr>
                </a:solidFill>
              </a:rPr>
              <a:t>is heavily served by online video - declines with age.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solidFill>
                  <a:schemeClr val="bg1">
                    <a:lumMod val="50000"/>
                  </a:schemeClr>
                </a:solidFill>
              </a:rPr>
              <a:t>In contrast the need to stay ‘</a:t>
            </a:r>
            <a:r>
              <a:rPr lang="en-GB" b="1" dirty="0">
                <a:solidFill>
                  <a:schemeClr val="bg1">
                    <a:lumMod val="50000"/>
                  </a:schemeClr>
                </a:solidFill>
              </a:rPr>
              <a:t>In touch</a:t>
            </a:r>
            <a:r>
              <a:rPr lang="en-GB" dirty="0">
                <a:solidFill>
                  <a:schemeClr val="bg1">
                    <a:lumMod val="50000"/>
                  </a:schemeClr>
                </a:solidFill>
              </a:rPr>
              <a:t>’ which is served by online video for younger audiences and TV for older audiences, increases with age.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solidFill>
                <a:schemeClr val="bg1">
                  <a:lumMod val="50000"/>
                </a:schemeClr>
              </a:solidFill>
            </a:endParaRPr>
          </a:p>
        </p:txBody>
      </p:sp>
      <p:sp>
        <p:nvSpPr>
          <p:cNvPr id="4" name="Slide Number Placeholder 3"/>
          <p:cNvSpPr>
            <a:spLocks noGrp="1"/>
          </p:cNvSpPr>
          <p:nvPr>
            <p:ph type="sldNum" sz="quarter" idx="5"/>
          </p:nvPr>
        </p:nvSpPr>
        <p:spPr/>
        <p:txBody>
          <a:bodyPr/>
          <a:lstStyle/>
          <a:p>
            <a:fld id="{164DCACC-26D3-42D4-985E-6852C5409334}" type="slidenum">
              <a:rPr lang="en-GB" smtClean="0"/>
              <a:t>28</a:t>
            </a:fld>
            <a:endParaRPr lang="en-GB"/>
          </a:p>
        </p:txBody>
      </p:sp>
    </p:spTree>
    <p:extLst>
      <p:ext uri="{BB962C8B-B14F-4D97-AF65-F5344CB8AC3E}">
        <p14:creationId xmlns:p14="http://schemas.microsoft.com/office/powerpoint/2010/main" val="3484110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we’ve learnt about the needs states, what the size of each one is, which type of video they are most likely to be served by and the different characteristics of each one.</a:t>
            </a:r>
          </a:p>
          <a:p>
            <a:endParaRPr lang="en-GB" dirty="0"/>
          </a:p>
          <a:p>
            <a:r>
              <a:rPr lang="en-GB" dirty="0"/>
              <a:t>But to complete this project, we also tried to look forward to see how things might change in the near future</a:t>
            </a:r>
          </a:p>
        </p:txBody>
      </p:sp>
      <p:sp>
        <p:nvSpPr>
          <p:cNvPr id="4" name="Slide Number Placeholder 3"/>
          <p:cNvSpPr>
            <a:spLocks noGrp="1"/>
          </p:cNvSpPr>
          <p:nvPr>
            <p:ph type="sldNum" sz="quarter" idx="10"/>
          </p:nvPr>
        </p:nvSpPr>
        <p:spPr/>
        <p:txBody>
          <a:bodyPr/>
          <a:lstStyle/>
          <a:p>
            <a:fld id="{164DCACC-26D3-42D4-985E-6852C5409334}" type="slidenum">
              <a:rPr lang="en-GB" smtClean="0"/>
              <a:t>29</a:t>
            </a:fld>
            <a:endParaRPr lang="en-GB"/>
          </a:p>
        </p:txBody>
      </p:sp>
    </p:spTree>
    <p:extLst>
      <p:ext uri="{BB962C8B-B14F-4D97-AF65-F5344CB8AC3E}">
        <p14:creationId xmlns:p14="http://schemas.microsoft.com/office/powerpoint/2010/main" val="575196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core TV need states are COMFORT, UNWIND, IN TOUCH, EXPERIENCE and ESCAPE</a:t>
            </a:r>
          </a:p>
          <a:p>
            <a:endParaRPr lang="en-GB" dirty="0"/>
          </a:p>
          <a:p>
            <a:r>
              <a:rPr lang="en-GB" dirty="0"/>
              <a:t>The core online video need states are DISTRACT and DO</a:t>
            </a:r>
          </a:p>
          <a:p>
            <a:endParaRPr lang="en-GB" dirty="0"/>
          </a:p>
          <a:p>
            <a:r>
              <a:rPr lang="en-GB" dirty="0"/>
              <a:t>The need state of INDULGE straddles the two</a:t>
            </a:r>
          </a:p>
        </p:txBody>
      </p:sp>
      <p:sp>
        <p:nvSpPr>
          <p:cNvPr id="4" name="Slide Number Placeholder 3"/>
          <p:cNvSpPr>
            <a:spLocks noGrp="1"/>
          </p:cNvSpPr>
          <p:nvPr>
            <p:ph type="sldNum" sz="quarter" idx="10"/>
          </p:nvPr>
        </p:nvSpPr>
        <p:spPr/>
        <p:txBody>
          <a:bodyPr/>
          <a:lstStyle/>
          <a:p>
            <a:fld id="{164DCACC-26D3-42D4-985E-6852C5409334}" type="slidenum">
              <a:rPr lang="en-GB" smtClean="0"/>
              <a:t>30</a:t>
            </a:fld>
            <a:endParaRPr lang="en-GB"/>
          </a:p>
        </p:txBody>
      </p:sp>
    </p:spTree>
    <p:extLst>
      <p:ext uri="{BB962C8B-B14F-4D97-AF65-F5344CB8AC3E}">
        <p14:creationId xmlns:p14="http://schemas.microsoft.com/office/powerpoint/2010/main" val="318477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internet market is starting to mature.</a:t>
            </a:r>
          </a:p>
          <a:p>
            <a:endParaRPr lang="en-GB" dirty="0"/>
          </a:p>
          <a:p>
            <a:r>
              <a:rPr lang="en-GB" dirty="0"/>
              <a:t>If you look at the penetration of some key devices: smartphones, broadband, connected TVs, well over three quarters of the population already has access to these devices.  The rate of change over the next five years will probably see these devices make their way up to 80-90%, but it is a relatively small change from where we are today.  </a:t>
            </a:r>
          </a:p>
          <a:p>
            <a:r>
              <a:rPr lang="en-GB" dirty="0"/>
              <a:t>Most of the growth has happened over the last 20 years or so.  So, yes, it is starting to mature.</a:t>
            </a:r>
          </a:p>
          <a:p>
            <a:endParaRPr lang="en-GB" dirty="0"/>
          </a:p>
          <a:p>
            <a:r>
              <a:rPr lang="en-GB" dirty="0"/>
              <a:t>However, there is room for Netflix and Amazon Prime to continue their growth.</a:t>
            </a:r>
          </a:p>
          <a:p>
            <a:endParaRPr lang="en-GB" dirty="0"/>
          </a:p>
        </p:txBody>
      </p:sp>
      <p:sp>
        <p:nvSpPr>
          <p:cNvPr id="4" name="Slide Number Placeholder 3"/>
          <p:cNvSpPr>
            <a:spLocks noGrp="1"/>
          </p:cNvSpPr>
          <p:nvPr>
            <p:ph type="sldNum" sz="quarter" idx="10"/>
          </p:nvPr>
        </p:nvSpPr>
        <p:spPr/>
        <p:txBody>
          <a:bodyPr/>
          <a:lstStyle/>
          <a:p>
            <a:fld id="{164DCACC-26D3-42D4-985E-6852C5409334}" type="slidenum">
              <a:rPr lang="en-GB" smtClean="0"/>
              <a:t>31</a:t>
            </a:fld>
            <a:endParaRPr lang="en-GB"/>
          </a:p>
        </p:txBody>
      </p:sp>
    </p:spTree>
    <p:extLst>
      <p:ext uri="{BB962C8B-B14F-4D97-AF65-F5344CB8AC3E}">
        <p14:creationId xmlns:p14="http://schemas.microsoft.com/office/powerpoint/2010/main" val="2527945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Netflix quintile analysis shows that, even for the heaviest users, Netflix is not replacing TV on a TV set </a:t>
            </a:r>
          </a:p>
          <a:p>
            <a:endParaRPr lang="en-GB" dirty="0"/>
          </a:p>
          <a:p>
            <a:r>
              <a:rPr lang="en-GB" dirty="0"/>
              <a:t>Only the heaviest 20% of Netflix viewers watch more Netflix than Broadcast TV</a:t>
            </a:r>
          </a:p>
          <a:p>
            <a:endParaRPr lang="en-GB" dirty="0"/>
          </a:p>
          <a:p>
            <a:r>
              <a:rPr lang="en-GB" dirty="0"/>
              <a:t>The other 80% watch more TV than Netflix</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6D6F5B-06EF-4E90-8033-6FD0440E9E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889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know Netflix spend around $8b = £6.2m on content. However, if we compare that figure to what some individual countries are spending, we can see it in context. </a:t>
            </a:r>
          </a:p>
          <a:p>
            <a:endParaRPr lang="en-GB" dirty="0"/>
          </a:p>
          <a:p>
            <a:r>
              <a:rPr lang="en-GB" dirty="0"/>
              <a:t>Netflix spend quite a bit less than the UK on content and their spend is a global one. It’s roughly equal to what Germany spend. </a:t>
            </a:r>
          </a:p>
          <a:p>
            <a:endParaRPr lang="en-GB" dirty="0"/>
          </a:p>
          <a:p>
            <a:r>
              <a:rPr lang="en-GB" dirty="0"/>
              <a:t>If you look at a per capita spend, geographies like the UK and the US spend much more heavily per viewer than Netflix are spending per subscriber.</a:t>
            </a:r>
          </a:p>
          <a:p>
            <a:r>
              <a:rPr lang="en-GB" dirty="0"/>
              <a:t>	</a:t>
            </a:r>
          </a:p>
          <a:p>
            <a:endParaRPr lang="en-GB" dirty="0"/>
          </a:p>
        </p:txBody>
      </p:sp>
      <p:sp>
        <p:nvSpPr>
          <p:cNvPr id="4" name="Slide Number Placeholder 3"/>
          <p:cNvSpPr>
            <a:spLocks noGrp="1"/>
          </p:cNvSpPr>
          <p:nvPr>
            <p:ph type="sldNum" sz="quarter" idx="10"/>
          </p:nvPr>
        </p:nvSpPr>
        <p:spPr/>
        <p:txBody>
          <a:bodyPr/>
          <a:lstStyle/>
          <a:p>
            <a:fld id="{164DCACC-26D3-42D4-985E-6852C5409334}" type="slidenum">
              <a:rPr lang="en-GB" smtClean="0"/>
              <a:t>33</a:t>
            </a:fld>
            <a:endParaRPr lang="en-GB"/>
          </a:p>
        </p:txBody>
      </p:sp>
    </p:spTree>
    <p:extLst>
      <p:ext uri="{BB962C8B-B14F-4D97-AF65-F5344CB8AC3E}">
        <p14:creationId xmlns:p14="http://schemas.microsoft.com/office/powerpoint/2010/main" val="460649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lot of the viewing that SVOD services are capturing is non-UK content, previously broadcast on channels, now shifting to those services. Both on average and the 16-34s.</a:t>
            </a:r>
          </a:p>
          <a:p>
            <a:endParaRPr lang="en-GB" dirty="0"/>
          </a:p>
        </p:txBody>
      </p:sp>
      <p:sp>
        <p:nvSpPr>
          <p:cNvPr id="4" name="Slide Number Placeholder 3"/>
          <p:cNvSpPr>
            <a:spLocks noGrp="1"/>
          </p:cNvSpPr>
          <p:nvPr>
            <p:ph type="sldNum" sz="quarter" idx="5"/>
          </p:nvPr>
        </p:nvSpPr>
        <p:spPr/>
        <p:txBody>
          <a:bodyPr/>
          <a:lstStyle/>
          <a:p>
            <a:fld id="{432F1428-A708-4AD5-8093-E319B6A362EA}" type="slidenum">
              <a:rPr lang="en-GB" smtClean="0"/>
              <a:t>34</a:t>
            </a:fld>
            <a:endParaRPr lang="en-GB"/>
          </a:p>
        </p:txBody>
      </p:sp>
    </p:spTree>
    <p:extLst>
      <p:ext uri="{BB962C8B-B14F-4D97-AF65-F5344CB8AC3E}">
        <p14:creationId xmlns:p14="http://schemas.microsoft.com/office/powerpoint/2010/main" val="2746449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let’s have a look at sports rights. It’s worth noting that Netflix’s annual global spend of $8 billion, is roughly the sum of money that the Premier League raised from its last rights auction.  In other words, if you were Netflix and you wanted to go big into Premier League rights, and assuming the Premier League would send you all of their windows, both domestic and international, you could blow your entire global budget on buying three years’ worth of Premier League rights. Of course, you’d then have no money to spend on anything else and that would be rather difficult.</a:t>
            </a:r>
          </a:p>
          <a:p>
            <a:r>
              <a:rPr lang="en-GB" dirty="0"/>
              <a:t>	</a:t>
            </a:r>
          </a:p>
          <a:p>
            <a:r>
              <a:rPr lang="en-GB" dirty="0"/>
              <a:t>In addition, it is technologically challenging to deliver a high quality sports OTT experience. When Amazon broadcast the US Open Tennis last year, a staggering 82% rated it one star and if you read the comments pages, a proportion of those gave it one star because there was no option to give it zero stars.</a:t>
            </a:r>
          </a:p>
          <a:p>
            <a:r>
              <a:rPr lang="en-GB" dirty="0"/>
              <a:t>Why did they rate it so poorly?  Because, when you are watching a really good quality sports event on a TV platform, you can pause, you can record it, you can do all sorts of things with features none of which were available at this point, on the Amazon platform.</a:t>
            </a:r>
          </a:p>
          <a:p>
            <a:r>
              <a:rPr lang="en-GB" dirty="0"/>
              <a:t>	</a:t>
            </a:r>
          </a:p>
          <a:p>
            <a:r>
              <a:rPr lang="en-GB" dirty="0"/>
              <a:t>There is also the issue that rights owners are very keen to deliver both reach and revenue for sports events.  It’s unlikely that most sports rights holders will want all of their content to go on one single OTT service. They will continue to look for a spread, and that obviously limits the traction that OTT providers can get with that content.  It’s very hard to have all of it behind a pay wall and then attract the requisite number of subscribers.</a:t>
            </a:r>
          </a:p>
          <a:p>
            <a:endParaRPr lang="en-GB" dirty="0"/>
          </a:p>
          <a:p>
            <a:r>
              <a:rPr lang="en-GB" dirty="0"/>
              <a:t>It’s also worth flagging that lots of UK sports rights are actually tied up for the next three to five years so for at least a period, we know where these rights are going to be.</a:t>
            </a:r>
          </a:p>
          <a:p>
            <a:r>
              <a:rPr lang="en-GB" dirty="0"/>
              <a:t>Obviously, by the time we get to the mid-2020s, it will be a different story.</a:t>
            </a:r>
          </a:p>
          <a:p>
            <a:endParaRPr lang="en-GB" dirty="0"/>
          </a:p>
        </p:txBody>
      </p:sp>
      <p:sp>
        <p:nvSpPr>
          <p:cNvPr id="4" name="Slide Number Placeholder 3"/>
          <p:cNvSpPr>
            <a:spLocks noGrp="1"/>
          </p:cNvSpPr>
          <p:nvPr>
            <p:ph type="sldNum" sz="quarter" idx="10"/>
          </p:nvPr>
        </p:nvSpPr>
        <p:spPr/>
        <p:txBody>
          <a:bodyPr/>
          <a:lstStyle/>
          <a:p>
            <a:fld id="{164DCACC-26D3-42D4-985E-6852C5409334}" type="slidenum">
              <a:rPr lang="en-GB" smtClean="0"/>
              <a:t>35</a:t>
            </a:fld>
            <a:endParaRPr lang="en-GB"/>
          </a:p>
        </p:txBody>
      </p:sp>
    </p:spTree>
    <p:extLst>
      <p:ext uri="{BB962C8B-B14F-4D97-AF65-F5344CB8AC3E}">
        <p14:creationId xmlns:p14="http://schemas.microsoft.com/office/powerpoint/2010/main" val="831993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panose="020F0502020204030204" pitchFamily="34" charset="0"/>
              <a:buChar char="─"/>
            </a:pPr>
            <a:r>
              <a:rPr lang="en-GB" dirty="0"/>
              <a:t>Video now fulfils more needs than ever</a:t>
            </a:r>
          </a:p>
          <a:p>
            <a:pPr marL="171450" indent="-171450">
              <a:buFont typeface="Calibri" panose="020F0502020204030204" pitchFamily="34" charset="0"/>
              <a:buChar char="─"/>
            </a:pPr>
            <a:r>
              <a:rPr lang="en-GB" dirty="0"/>
              <a:t>TV satisfies more needs than any other platform</a:t>
            </a:r>
          </a:p>
          <a:p>
            <a:pPr marL="171450" indent="-171450">
              <a:buFont typeface="Calibri" panose="020F0502020204030204" pitchFamily="34" charset="0"/>
              <a:buChar char="─"/>
            </a:pPr>
            <a:r>
              <a:rPr lang="en-GB" dirty="0"/>
              <a:t>Platforms now free to do what they do best</a:t>
            </a:r>
          </a:p>
          <a:p>
            <a:pPr marL="171450" indent="-171450">
              <a:buFont typeface="Calibri" panose="020F0502020204030204" pitchFamily="34" charset="0"/>
              <a:buChar char="─"/>
            </a:pPr>
            <a:r>
              <a:rPr lang="en-GB" dirty="0"/>
              <a:t>The value of home-grown content is huge</a:t>
            </a:r>
          </a:p>
          <a:p>
            <a:pPr marL="171450" indent="-171450">
              <a:buFont typeface="Calibri" panose="020F0502020204030204" pitchFamily="34" charset="0"/>
              <a:buChar char="─"/>
            </a:pPr>
            <a:r>
              <a:rPr lang="en-GB" dirty="0"/>
              <a:t>Things are changing (particularly with SVOD), but probably not as much as we think</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79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0.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1.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2.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3.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4.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5.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7.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8.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9.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0.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1.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2.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3.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4.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5.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6.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7.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8.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9.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0.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1.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2.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3.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4.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5.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392496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77527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33626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470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5714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834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66862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21219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3270768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33224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66852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84659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382423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85716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35755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1016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19122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3038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192310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99297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331130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8097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62777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80769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55972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55343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07840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95300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296708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cSld name="Line Title">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sp>
        <p:nvSpPr>
          <p:cNvPr id="2" name="Title 1"/>
          <p:cNvSpPr>
            <a:spLocks noGrp="1"/>
          </p:cNvSpPr>
          <p:nvPr>
            <p:ph type="ctrTitle"/>
          </p:nvPr>
        </p:nvSpPr>
        <p:spPr>
          <a:xfrm>
            <a:off x="576648" y="804344"/>
            <a:ext cx="3887171" cy="2112000"/>
          </a:xfrm>
        </p:spPr>
        <p:txBody>
          <a:bodyPr anchor="t">
            <a:normAutofit/>
          </a:bodyPr>
          <a:lstStyle>
            <a:lvl1pPr algn="l">
              <a:defRPr sz="3700">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576648" y="2938157"/>
            <a:ext cx="3887171" cy="2123024"/>
          </a:xfrm>
        </p:spPr>
        <p:txBody>
          <a:bodyPr>
            <a:normAutofit/>
          </a:bodyPr>
          <a:lstStyle>
            <a:lvl1pPr marL="0" indent="0" algn="l">
              <a:buNone/>
              <a:defRPr sz="19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a:xfrm>
            <a:off x="576648" y="548680"/>
            <a:ext cx="2844800" cy="240000"/>
          </a:xfrm>
        </p:spPr>
        <p:txBody>
          <a:bodyPr/>
          <a:lstStyle>
            <a:lvl1pPr>
              <a:defRPr sz="1400" b="1">
                <a:solidFill>
                  <a:schemeClr val="bg1"/>
                </a:solidFill>
              </a:defRPr>
            </a:lvl1pPr>
          </a:lstStyle>
          <a:p>
            <a:fld id="{59585B9F-EF5C-4314-BCBC-A6F82ED753B2}" type="datetimeFigureOut">
              <a:rPr lang="en-GB" smtClean="0"/>
              <a:pPr/>
              <a:t>31/01/2019</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73F885-FE6B-4251-84D2-F6CEF084999B}" type="slidenum">
              <a:rPr lang="en-GB" smtClean="0"/>
              <a:t>‹#›</a:t>
            </a:fld>
            <a:endParaRPr lang="en-GB"/>
          </a:p>
        </p:txBody>
      </p:sp>
      <p:cxnSp>
        <p:nvCxnSpPr>
          <p:cNvPr id="7" name="Straight Connector 6"/>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2" name="Straight Connector 11"/>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4" name="Straight Connector 13"/>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6" name="Straight Connector 15"/>
          <p:cNvCxnSpPr/>
          <p:nvPr userDrawn="1"/>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1803018"/>
      </p:ext>
    </p:extLst>
  </p:cSld>
  <p:clrMapOvr>
    <a:masterClrMapping/>
  </p:clrMapOvr>
  <mc:AlternateContent xmlns:mc="http://schemas.openxmlformats.org/markup-compatibility/2006" xmlns:p14="http://schemas.microsoft.com/office/powerpoint/2010/main">
    <mc:Choice Requires="p14">
      <p:transition spd="med" p14:dur="700" advClick="0" advTm="20000">
        <p:fade/>
      </p:transition>
    </mc:Choice>
    <mc:Fallback xmlns="">
      <p:transition spd="med" advClick="0" advTm="2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Whole Slide Tex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875" y="-75629"/>
            <a:ext cx="12192000" cy="408285"/>
          </a:xfrm>
          <a:prstGeom prst="rect">
            <a:avLst/>
          </a:prstGeom>
        </p:spPr>
      </p:pic>
      <p:sp>
        <p:nvSpPr>
          <p:cNvPr id="2" name="Title 1"/>
          <p:cNvSpPr>
            <a:spLocks noGrp="1"/>
          </p:cNvSpPr>
          <p:nvPr>
            <p:ph type="title" hasCustomPrompt="1"/>
          </p:nvPr>
        </p:nvSpPr>
        <p:spPr>
          <a:xfrm>
            <a:off x="480001" y="514975"/>
            <a:ext cx="11233633" cy="936000"/>
          </a:xfrm>
          <a:prstGeom prst="rect">
            <a:avLst/>
          </a:prstGeom>
        </p:spPr>
        <p:txBody>
          <a:bodyPr lIns="0" tIns="36000" rIns="0" bIns="36000" anchor="t"/>
          <a:lstStyle>
            <a:lvl1pPr>
              <a:defRPr sz="2800"/>
            </a:lvl1pPr>
          </a:lstStyle>
          <a:p>
            <a:r>
              <a:rPr lang="en-US" dirty="0"/>
              <a:t>Click to add title</a:t>
            </a:r>
            <a:endParaRPr lang="en-GB" dirty="0"/>
          </a:p>
        </p:txBody>
      </p:sp>
      <p:sp>
        <p:nvSpPr>
          <p:cNvPr id="9" name="TextBox 8"/>
          <p:cNvSpPr txBox="1"/>
          <p:nvPr userDrawn="1"/>
        </p:nvSpPr>
        <p:spPr>
          <a:xfrm>
            <a:off x="11448000" y="44625"/>
            <a:ext cx="341760" cy="246221"/>
          </a:xfrm>
          <a:prstGeom prst="rect">
            <a:avLst/>
          </a:prstGeom>
          <a:noFill/>
        </p:spPr>
        <p:txBody>
          <a:bodyPr wrap="none">
            <a:spAutoFit/>
          </a:bodyPr>
          <a:lstStyle/>
          <a:p>
            <a:pPr fontAlgn="auto">
              <a:spcBef>
                <a:spcPts val="0"/>
              </a:spcBef>
              <a:spcAft>
                <a:spcPts val="0"/>
              </a:spcAft>
              <a:defRPr/>
            </a:pPr>
            <a:fld id="{CC1F650A-73F3-45B0-B89C-37B7A7A179DA}" type="slidenum">
              <a:rPr lang="en-GB" sz="1000">
                <a:solidFill>
                  <a:prstClr val="black"/>
                </a:solidFill>
                <a:latin typeface="Century Gothic" panose="020B0502020202020204" pitchFamily="34" charset="0"/>
                <a:cs typeface="+mn-cs"/>
              </a:rPr>
              <a:pPr fontAlgn="auto">
                <a:spcBef>
                  <a:spcPts val="0"/>
                </a:spcBef>
                <a:spcAft>
                  <a:spcPts val="0"/>
                </a:spcAft>
                <a:defRPr/>
              </a:pPr>
              <a:t>‹#›</a:t>
            </a:fld>
            <a:endParaRPr lang="en-GB" sz="1000" dirty="0">
              <a:solidFill>
                <a:prstClr val="black"/>
              </a:solidFill>
              <a:latin typeface="Century Gothic" panose="020B0502020202020204" pitchFamily="34" charset="0"/>
              <a:cs typeface="+mn-cs"/>
            </a:endParaRPr>
          </a:p>
        </p:txBody>
      </p:sp>
      <p:sp>
        <p:nvSpPr>
          <p:cNvPr id="10" name="Text Placeholder 15"/>
          <p:cNvSpPr>
            <a:spLocks noGrp="1"/>
          </p:cNvSpPr>
          <p:nvPr>
            <p:ph type="body" sz="quarter" idx="12" hasCustomPrompt="1"/>
          </p:nvPr>
        </p:nvSpPr>
        <p:spPr>
          <a:xfrm>
            <a:off x="479998" y="0"/>
            <a:ext cx="3550135" cy="289424"/>
          </a:xfrm>
          <a:prstGeom prst="rect">
            <a:avLst/>
          </a:prstGeom>
        </p:spPr>
        <p:txBody>
          <a:bodyPr anchor="b"/>
          <a:lstStyle>
            <a:lvl1pPr marL="0" indent="0">
              <a:buNone/>
              <a:defRPr sz="1000"/>
            </a:lvl1pPr>
          </a:lstStyle>
          <a:p>
            <a:pPr lvl="0"/>
            <a:r>
              <a:rPr lang="en-US" dirty="0"/>
              <a:t>Click to add doc section/title</a:t>
            </a:r>
          </a:p>
        </p:txBody>
      </p:sp>
      <p:sp>
        <p:nvSpPr>
          <p:cNvPr id="11" name="Text Placeholder 5"/>
          <p:cNvSpPr>
            <a:spLocks noGrp="1"/>
          </p:cNvSpPr>
          <p:nvPr>
            <p:ph type="body" sz="quarter" idx="11"/>
          </p:nvPr>
        </p:nvSpPr>
        <p:spPr>
          <a:xfrm>
            <a:off x="480000" y="1952626"/>
            <a:ext cx="11233633" cy="4321175"/>
          </a:xfrm>
          <a:prstGeom prst="rect">
            <a:avLst/>
          </a:prstGeom>
        </p:spPr>
        <p:txBody>
          <a:bodyPr lIns="0" tIns="0" rIns="0"/>
          <a:lstStyle>
            <a:lvl1pPr>
              <a:defRPr sz="1600"/>
            </a:lvl1pPr>
            <a:lvl2pPr>
              <a:defRPr sz="1600"/>
            </a:lvl2pPr>
            <a:lvl3pPr>
              <a:defRPr sz="1600"/>
            </a:lvl3pPr>
          </a:lstStyle>
          <a:p>
            <a:pPr lvl="0"/>
            <a:r>
              <a:rPr lang="en-US"/>
              <a:t>Click to edit Master text styles</a:t>
            </a:r>
          </a:p>
          <a:p>
            <a:pPr lvl="1"/>
            <a:r>
              <a:rPr lang="en-US"/>
              <a:t>Second level</a:t>
            </a:r>
          </a:p>
          <a:p>
            <a:pPr lvl="2"/>
            <a:r>
              <a:rPr lang="en-US"/>
              <a:t>Third level</a:t>
            </a:r>
          </a:p>
        </p:txBody>
      </p:sp>
      <p:sp>
        <p:nvSpPr>
          <p:cNvPr id="13" name="Text Placeholder 3"/>
          <p:cNvSpPr>
            <a:spLocks noGrp="1"/>
          </p:cNvSpPr>
          <p:nvPr>
            <p:ph type="body" sz="quarter" idx="13" hasCustomPrompt="1"/>
          </p:nvPr>
        </p:nvSpPr>
        <p:spPr>
          <a:xfrm>
            <a:off x="479999" y="6489700"/>
            <a:ext cx="11233635" cy="368300"/>
          </a:xfrm>
          <a:prstGeom prst="rect">
            <a:avLst/>
          </a:prstGeom>
        </p:spPr>
        <p:txBody>
          <a:bodyPr/>
          <a:lstStyle>
            <a:lvl1pPr marL="0" indent="0">
              <a:spcBef>
                <a:spcPts val="0"/>
              </a:spcBef>
              <a:spcAft>
                <a:spcPts val="0"/>
              </a:spcAft>
              <a:buNone/>
              <a:defRPr sz="900" baseline="0"/>
            </a:lvl1pPr>
          </a:lstStyle>
          <a:p>
            <a:pPr lvl="0"/>
            <a:r>
              <a:rPr lang="en-US" dirty="0"/>
              <a:t>Click to add sources/notes</a:t>
            </a:r>
          </a:p>
        </p:txBody>
      </p:sp>
      <p:pic>
        <p:nvPicPr>
          <p:cNvPr id="14" name="Picture 9" descr="mtm_95black-03.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712619" y="0"/>
            <a:ext cx="766763" cy="260350"/>
          </a:xfrm>
          <a:prstGeom prst="rect">
            <a:avLst/>
          </a:prstGeom>
          <a:noFill/>
          <a:ln w="9525">
            <a:noFill/>
            <a:miter lim="800000"/>
            <a:headEnd/>
            <a:tailEnd/>
          </a:ln>
        </p:spPr>
      </p:pic>
    </p:spTree>
    <p:extLst>
      <p:ext uri="{BB962C8B-B14F-4D97-AF65-F5344CB8AC3E}">
        <p14:creationId xmlns:p14="http://schemas.microsoft.com/office/powerpoint/2010/main" val="2174688750"/>
      </p:ext>
    </p:extLst>
  </p:cSld>
  <p:clrMapOvr>
    <a:masterClrMapping/>
  </p:clrMapOvr>
  <p:extLst mod="1">
    <p:ext uri="{DCECCB84-F9BA-43D5-87BE-67443E8EF086}">
      <p15:sldGuideLst xmlns:p15="http://schemas.microsoft.com/office/powerpoint/2012/main">
        <p15:guide id="1" orient="horz" pos="39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51C13B81-D458-4300-AD03-BE62DB1AFD66}"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0BFA2-8EA8-4960-9F11-F4421A2B7A99}"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324102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51C13B81-D458-4300-AD03-BE62DB1AFD66}"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0BFA2-8EA8-4960-9F11-F4421A2B7A99}"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08581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916136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3221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598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43417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43059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78220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382917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43767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363632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49464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4074775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16831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51C13B81-D458-4300-AD03-BE62DB1AFD66}"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0BFA2-8EA8-4960-9F11-F4421A2B7A99}" type="slidenum">
              <a:rPr lang="en-GB" smtClean="0"/>
              <a:t>‹#›</a:t>
            </a:fld>
            <a:endParaRPr lang="en-GB"/>
          </a:p>
        </p:txBody>
      </p:sp>
    </p:spTree>
    <p:custDataLst>
      <p:tags r:id="rId1"/>
    </p:custDataLst>
    <p:extLst>
      <p:ext uri="{BB962C8B-B14F-4D97-AF65-F5344CB8AC3E}">
        <p14:creationId xmlns:p14="http://schemas.microsoft.com/office/powerpoint/2010/main" val="18654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51C13B81-D458-4300-AD03-BE62DB1AFD66}"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0BFA2-8EA8-4960-9F11-F4421A2B7A99}" type="slidenum">
              <a:rPr lang="en-GB" smtClean="0"/>
              <a:t>‹#›</a:t>
            </a:fld>
            <a:endParaRPr lang="en-GB"/>
          </a:p>
        </p:txBody>
      </p:sp>
    </p:spTree>
    <p:custDataLst>
      <p:tags r:id="rId1"/>
    </p:custDataLst>
    <p:extLst>
      <p:ext uri="{BB962C8B-B14F-4D97-AF65-F5344CB8AC3E}">
        <p14:creationId xmlns:p14="http://schemas.microsoft.com/office/powerpoint/2010/main" val="256224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51C13B81-D458-4300-AD03-BE62DB1AFD66}"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0BFA2-8EA8-4960-9F11-F4421A2B7A99}" type="slidenum">
              <a:rPr lang="en-GB" smtClean="0"/>
              <a:t>‹#›</a:t>
            </a:fld>
            <a:endParaRPr lang="en-GB"/>
          </a:p>
        </p:txBody>
      </p:sp>
    </p:spTree>
    <p:custDataLst>
      <p:tags r:id="rId1"/>
    </p:custDataLst>
    <p:extLst>
      <p:ext uri="{BB962C8B-B14F-4D97-AF65-F5344CB8AC3E}">
        <p14:creationId xmlns:p14="http://schemas.microsoft.com/office/powerpoint/2010/main" val="5654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4112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B81-D458-4300-AD03-BE62DB1AFD66}"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30BFA2-8EA8-4960-9F11-F4421A2B7A99}"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24499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dirty="0"/>
          </a:p>
        </p:txBody>
      </p:sp>
      <p:sp>
        <p:nvSpPr>
          <p:cNvPr id="2" name="Date Placeholder 1"/>
          <p:cNvSpPr>
            <a:spLocks noGrp="1"/>
          </p:cNvSpPr>
          <p:nvPr>
            <p:ph type="dt" sz="half" idx="10"/>
          </p:nvPr>
        </p:nvSpPr>
        <p:spPr/>
        <p:txBody>
          <a:bodyPr/>
          <a:lstStyle/>
          <a:p>
            <a:fld id="{51C13B81-D458-4300-AD03-BE62DB1AFD66}"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30BFA2-8EA8-4960-9F11-F4421A2B7A99}" type="slidenum">
              <a:rPr lang="en-GB" smtClean="0"/>
              <a:t>‹#›</a:t>
            </a:fld>
            <a:endParaRPr lang="en-GB"/>
          </a:p>
        </p:txBody>
      </p:sp>
    </p:spTree>
    <p:custDataLst>
      <p:tags r:id="rId1"/>
    </p:custDataLst>
    <p:extLst>
      <p:ext uri="{BB962C8B-B14F-4D97-AF65-F5344CB8AC3E}">
        <p14:creationId xmlns:p14="http://schemas.microsoft.com/office/powerpoint/2010/main" val="88097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BA30BFA2-8EA8-4960-9F11-F4421A2B7A99}"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25717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38228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dirty="0"/>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18974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207512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56418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69764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51C13B81-D458-4300-AD03-BE62DB1AFD66}"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0BFA2-8EA8-4960-9F11-F4421A2B7A99}"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55547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B81-D458-4300-AD03-BE62DB1AFD66}"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30BFA2-8EA8-4960-9F11-F4421A2B7A99}"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546693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51C13B81-D458-4300-AD03-BE62DB1AFD66}"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0BFA2-8EA8-4960-9F11-F4421A2B7A99}"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361363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19FD-D32F-9546-896F-33C595F77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645E0F-9588-7848-BB8D-7EF064AAA36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F8ABE-B7EA-1140-B976-8BF61823096E}"/>
              </a:ext>
            </a:extLst>
          </p:cNvPr>
          <p:cNvSpPr>
            <a:spLocks noGrp="1"/>
          </p:cNvSpPr>
          <p:nvPr>
            <p:ph type="dt" sz="half" idx="10"/>
          </p:nvPr>
        </p:nvSpPr>
        <p:spPr/>
        <p:txBody>
          <a:bodyPr/>
          <a:lstStyle/>
          <a:p>
            <a:fld id="{08F365B2-A5DF-5B4D-8821-97D286978987}" type="datetimeFigureOut">
              <a:rPr lang="en-US" smtClean="0"/>
              <a:t>1/31/2019</a:t>
            </a:fld>
            <a:endParaRPr lang="en-US"/>
          </a:p>
        </p:txBody>
      </p:sp>
      <p:sp>
        <p:nvSpPr>
          <p:cNvPr id="5" name="Footer Placeholder 4">
            <a:extLst>
              <a:ext uri="{FF2B5EF4-FFF2-40B4-BE49-F238E27FC236}">
                <a16:creationId xmlns:a16="http://schemas.microsoft.com/office/drawing/2014/main" id="{57ED1AC3-DE10-2543-A359-802C0E418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8BAE1-3CFD-0943-89AA-8EA4297FE3AD}"/>
              </a:ext>
            </a:extLst>
          </p:cNvPr>
          <p:cNvSpPr>
            <a:spLocks noGrp="1"/>
          </p:cNvSpPr>
          <p:nvPr>
            <p:ph type="sldNum" sz="quarter" idx="12"/>
          </p:nvPr>
        </p:nvSpPr>
        <p:spPr/>
        <p:txBody>
          <a:bodyPr/>
          <a:lstStyle/>
          <a:p>
            <a:fld id="{C7139740-DB63-9E4A-91A6-182557DDBB86}" type="slidenum">
              <a:rPr lang="en-US" smtClean="0"/>
              <a:t>‹#›</a:t>
            </a:fld>
            <a:endParaRPr lang="en-US"/>
          </a:p>
        </p:txBody>
      </p:sp>
    </p:spTree>
    <p:extLst>
      <p:ext uri="{BB962C8B-B14F-4D97-AF65-F5344CB8AC3E}">
        <p14:creationId xmlns:p14="http://schemas.microsoft.com/office/powerpoint/2010/main" val="8554331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384306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46447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8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308548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911351"/>
            <a:ext cx="1129603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75260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8988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911351"/>
            <a:ext cx="556260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75260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911351"/>
            <a:ext cx="556260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75260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95012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48572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81454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83311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35709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752600"/>
            <a:ext cx="6342907" cy="351313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97683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7638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4"/>
          </p:nvPr>
        </p:nvSpPr>
        <p:spPr>
          <a:xfrm>
            <a:off x="5226050" y="1752600"/>
            <a:ext cx="3159193"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553381" y="1752600"/>
            <a:ext cx="3159193" cy="1672994"/>
          </a:xfrm>
          <a:prstGeom prst="rect">
            <a:avLst/>
          </a:prstGeom>
          <a:solidFill>
            <a:schemeClr val="bg1">
              <a:lumMod val="85000"/>
            </a:schemeClr>
          </a:solidFill>
        </p:spPr>
        <p:txBody>
          <a:bodyPr/>
          <a:lstStyle/>
          <a:p>
            <a:endParaRPr lang="en-GB" dirty="0"/>
          </a:p>
        </p:txBody>
      </p:sp>
      <p:sp>
        <p:nvSpPr>
          <p:cNvPr id="13" name="Picture Placeholder 8"/>
          <p:cNvSpPr>
            <a:spLocks noGrp="1"/>
          </p:cNvSpPr>
          <p:nvPr>
            <p:ph type="pic" sz="quarter" idx="16"/>
          </p:nvPr>
        </p:nvSpPr>
        <p:spPr>
          <a:xfrm>
            <a:off x="8553381" y="3592744"/>
            <a:ext cx="3159193"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5226050" y="3592744"/>
            <a:ext cx="3159193"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29388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329441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7604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26309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814300"/>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66894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3591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1985265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x Video">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689671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81493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98152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40055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99361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5794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55113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66633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46819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cSld name="2_Video">
    <p:spTree>
      <p:nvGrpSpPr>
        <p:cNvPr id="1" name=""/>
        <p:cNvGrpSpPr/>
        <p:nvPr/>
      </p:nvGrpSpPr>
      <p:grpSpPr>
        <a:xfrm>
          <a:off x="0" y="0"/>
          <a:ext cx="0" cy="0"/>
          <a:chOff x="0" y="0"/>
          <a:chExt cx="0" cy="0"/>
        </a:xfrm>
      </p:grpSpPr>
      <p:sp>
        <p:nvSpPr>
          <p:cNvPr id="6" name="Rectangle 5"/>
          <p:cNvSpPr/>
          <p:nvPr userDrawn="1"/>
        </p:nvSpPr>
        <p:spPr>
          <a:xfrm>
            <a:off x="-712" y="0"/>
            <a:ext cx="12203112" cy="6858000"/>
          </a:xfrm>
          <a:prstGeom prst="rect">
            <a:avLst/>
          </a:prstGeom>
          <a:gradFill flip="none" rotWithShape="1">
            <a:gsLst>
              <a:gs pos="0">
                <a:schemeClr val="accent5"/>
              </a:gs>
              <a:gs pos="100000">
                <a:schemeClr val="accent3"/>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5361" y="168994"/>
            <a:ext cx="1328519" cy="480053"/>
          </a:xfrm>
          <a:prstGeom prst="rect">
            <a:avLst/>
          </a:prstGeom>
        </p:spPr>
      </p:pic>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pPr/>
              <a:t>‹#›</a:t>
            </a:fld>
            <a:endParaRPr lang="en-GB" dirty="0"/>
          </a:p>
        </p:txBody>
      </p:sp>
    </p:spTree>
    <p:extLst>
      <p:ext uri="{BB962C8B-B14F-4D97-AF65-F5344CB8AC3E}">
        <p14:creationId xmlns:p14="http://schemas.microsoft.com/office/powerpoint/2010/main" val="210711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3"/>
            <a:ext cx="5298141" cy="2412000"/>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9" name="Text Placeholder 6">
            <a:extLst>
              <a:ext uri="{FF2B5EF4-FFF2-40B4-BE49-F238E27FC236}">
                <a16:creationId xmlns:a16="http://schemas.microsoft.com/office/drawing/2014/main" id="{77FD7B46-C0E5-4A41-9337-30B99A971FC8}"/>
              </a:ext>
            </a:extLst>
          </p:cNvPr>
          <p:cNvSpPr>
            <a:spLocks noGrp="1"/>
          </p:cNvSpPr>
          <p:nvPr>
            <p:ph type="body" sz="quarter" idx="17"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84976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2666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8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25854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911351"/>
            <a:ext cx="1129603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75260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28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911351"/>
            <a:ext cx="556260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75260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911351"/>
            <a:ext cx="5562600" cy="3354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75260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6242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41251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50681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972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333626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752600"/>
            <a:ext cx="6342907" cy="351313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48260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84225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4"/>
          </p:nvPr>
        </p:nvSpPr>
        <p:spPr>
          <a:xfrm>
            <a:off x="5226050" y="1752600"/>
            <a:ext cx="3159193"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553381" y="1752600"/>
            <a:ext cx="3159193" cy="1672994"/>
          </a:xfrm>
          <a:prstGeom prst="rect">
            <a:avLst/>
          </a:prstGeom>
          <a:solidFill>
            <a:schemeClr val="bg1">
              <a:lumMod val="85000"/>
            </a:schemeClr>
          </a:solidFill>
        </p:spPr>
        <p:txBody>
          <a:bodyPr/>
          <a:lstStyle/>
          <a:p>
            <a:endParaRPr lang="en-GB" dirty="0"/>
          </a:p>
        </p:txBody>
      </p:sp>
      <p:sp>
        <p:nvSpPr>
          <p:cNvPr id="13" name="Picture Placeholder 8"/>
          <p:cNvSpPr>
            <a:spLocks noGrp="1"/>
          </p:cNvSpPr>
          <p:nvPr>
            <p:ph type="pic" sz="quarter" idx="16"/>
          </p:nvPr>
        </p:nvSpPr>
        <p:spPr>
          <a:xfrm>
            <a:off x="8553381" y="3592744"/>
            <a:ext cx="3159193"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5226050" y="3592744"/>
            <a:ext cx="3159193"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35958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92214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17252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13603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814300"/>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32172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6121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90223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x Video">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91715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5"/>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5324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5"/>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20396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20280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92471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44428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31/01/2019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75850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54653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62234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image" Target="../media/image1.jpe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tags" Target="../tags/tag31.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theme" Target="../theme/theme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image" Target="../media/image1.jpe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tags" Target="../tags/tag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slideLayout" Target="../slideLayouts/slideLayout115.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29" Type="http://schemas.openxmlformats.org/officeDocument/2006/relationships/tags" Target="../tags/tag8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28" Type="http://schemas.openxmlformats.org/officeDocument/2006/relationships/theme" Target="../theme/theme4.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slideLayout" Target="../slideLayouts/slideLayout116.xml"/><Relationship Id="rId30"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31/01/2019</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3"/>
    </p:custDataLst>
    <p:extLst>
      <p:ext uri="{BB962C8B-B14F-4D97-AF65-F5344CB8AC3E}">
        <p14:creationId xmlns:p14="http://schemas.microsoft.com/office/powerpoint/2010/main" val="3611046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2"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51C13B81-D458-4300-AD03-BE62DB1AFD66}" type="datetimeFigureOut">
              <a:rPr lang="en-GB" smtClean="0"/>
              <a:t>31/01/2019</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BA30BFA2-8EA8-4960-9F11-F4421A2B7A99}"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4139600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81"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800" b="0">
                <a:solidFill>
                  <a:schemeClr val="bg1"/>
                </a:solidFill>
              </a:defRPr>
            </a:lvl1pPr>
          </a:lstStyle>
          <a:p>
            <a:fld id="{2E6EF22D-7DBE-4099-99F0-B83DD9779912}" type="datetimeFigureOut">
              <a:rPr lang="en-GB" smtClean="0"/>
              <a:pPr/>
              <a:t>31/01/2019</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8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8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911237"/>
            <a:ext cx="11334817" cy="33545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0"/>
    </p:custDataLst>
    <p:extLst>
      <p:ext uri="{BB962C8B-B14F-4D97-AF65-F5344CB8AC3E}">
        <p14:creationId xmlns:p14="http://schemas.microsoft.com/office/powerpoint/2010/main" val="52024673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800" b="0">
                <a:solidFill>
                  <a:schemeClr val="bg1"/>
                </a:solidFill>
              </a:defRPr>
            </a:lvl1pPr>
          </a:lstStyle>
          <a:p>
            <a:fld id="{2E6EF22D-7DBE-4099-99F0-B83DD9779912}" type="datetimeFigureOut">
              <a:rPr lang="en-GB" smtClean="0"/>
              <a:pPr/>
              <a:t>31/01/2019</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8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8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911237"/>
            <a:ext cx="11334817" cy="33545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29"/>
    </p:custDataLst>
    <p:extLst>
      <p:ext uri="{BB962C8B-B14F-4D97-AF65-F5344CB8AC3E}">
        <p14:creationId xmlns:p14="http://schemas.microsoft.com/office/powerpoint/2010/main" val="226026211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accent5"/>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accent5"/>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accent5"/>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accent5"/>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accent5"/>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1.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4.xml"/><Relationship Id="rId1" Type="http://schemas.openxmlformats.org/officeDocument/2006/relationships/tags" Target="../tags/tag117.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8.jpg"/><Relationship Id="rId11" Type="http://schemas.openxmlformats.org/officeDocument/2006/relationships/image" Target="../media/image33.png"/><Relationship Id="rId5" Type="http://schemas.openxmlformats.org/officeDocument/2006/relationships/image" Target="../media/image27.jp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45.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image" Target="../media/image44.jpg"/><Relationship Id="rId5" Type="http://schemas.openxmlformats.org/officeDocument/2006/relationships/image" Target="../media/image31.png"/><Relationship Id="rId10" Type="http://schemas.openxmlformats.org/officeDocument/2006/relationships/image" Target="../media/image43.jpg"/><Relationship Id="rId4" Type="http://schemas.openxmlformats.org/officeDocument/2006/relationships/image" Target="../media/image38.png"/><Relationship Id="rId9" Type="http://schemas.openxmlformats.org/officeDocument/2006/relationships/image" Target="../media/image42.jpg"/><Relationship Id="rId1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6.png"/><Relationship Id="rId3" Type="http://schemas.openxmlformats.org/officeDocument/2006/relationships/image" Target="../media/image48.png"/><Relationship Id="rId7" Type="http://schemas.openxmlformats.org/officeDocument/2006/relationships/image" Target="../media/image31.png"/><Relationship Id="rId12"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image" Target="../media/image54.png"/><Relationship Id="rId5" Type="http://schemas.openxmlformats.org/officeDocument/2006/relationships/image" Target="../media/image50.jpg"/><Relationship Id="rId10" Type="http://schemas.openxmlformats.org/officeDocument/2006/relationships/image" Target="../media/image35.png"/><Relationship Id="rId4" Type="http://schemas.openxmlformats.org/officeDocument/2006/relationships/image" Target="../media/image49.png"/><Relationship Id="rId9" Type="http://schemas.openxmlformats.org/officeDocument/2006/relationships/image" Target="../media/image53.jpg"/><Relationship Id="rId1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4.xml"/><Relationship Id="rId1" Type="http://schemas.openxmlformats.org/officeDocument/2006/relationships/tags" Target="../tags/tag118.xml"/><Relationship Id="rId5" Type="http://schemas.openxmlformats.org/officeDocument/2006/relationships/image" Target="../media/image1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6.jpg"/><Relationship Id="rId13" Type="http://schemas.openxmlformats.org/officeDocument/2006/relationships/image" Target="../media/image70.png"/><Relationship Id="rId3" Type="http://schemas.openxmlformats.org/officeDocument/2006/relationships/image" Target="../media/image62.jpg"/><Relationship Id="rId7" Type="http://schemas.openxmlformats.org/officeDocument/2006/relationships/image" Target="../media/image65.png"/><Relationship Id="rId12"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4.jpg"/><Relationship Id="rId11" Type="http://schemas.openxmlformats.org/officeDocument/2006/relationships/image" Target="../media/image68.pn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image" Target="../media/image63.png"/><Relationship Id="rId9" Type="http://schemas.openxmlformats.org/officeDocument/2006/relationships/image" Target="../media/image67.jpg"/><Relationship Id="rId1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eg"/><Relationship Id="rId12"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jpg"/><Relationship Id="rId10" Type="http://schemas.openxmlformats.org/officeDocument/2006/relationships/image" Target="../media/image79.png"/><Relationship Id="rId4" Type="http://schemas.openxmlformats.org/officeDocument/2006/relationships/image" Target="../media/image73.jpg"/><Relationship Id="rId9"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87.jp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85.jpg"/><Relationship Id="rId11" Type="http://schemas.openxmlformats.org/officeDocument/2006/relationships/image" Target="../media/image90.jpg"/><Relationship Id="rId5" Type="http://schemas.openxmlformats.org/officeDocument/2006/relationships/image" Target="../media/image84.png"/><Relationship Id="rId10" Type="http://schemas.openxmlformats.org/officeDocument/2006/relationships/image" Target="../media/image89.jpg"/><Relationship Id="rId4" Type="http://schemas.openxmlformats.org/officeDocument/2006/relationships/image" Target="../media/image83.png"/><Relationship Id="rId9" Type="http://schemas.openxmlformats.org/officeDocument/2006/relationships/image" Target="../media/image88.jpg"/></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2.png"/><Relationship Id="rId7" Type="http://schemas.openxmlformats.org/officeDocument/2006/relationships/image" Target="../media/image93.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3.png"/><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94.png"/></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3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AB61613-ADD5-4A33-A3A4-747D4F88B2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8" name="Rectangle 7">
            <a:extLst>
              <a:ext uri="{FF2B5EF4-FFF2-40B4-BE49-F238E27FC236}">
                <a16:creationId xmlns:a16="http://schemas.microsoft.com/office/drawing/2014/main" id="{F561FA4F-FFB0-4DAD-B5C4-029C633DAE64}"/>
              </a:ext>
            </a:extLst>
          </p:cNvPr>
          <p:cNvSpPr/>
          <p:nvPr/>
        </p:nvSpPr>
        <p:spPr>
          <a:xfrm>
            <a:off x="0" y="0"/>
            <a:ext cx="12192000" cy="6858000"/>
          </a:xfrm>
          <a:prstGeom prst="rect">
            <a:avLst/>
          </a:prstGeom>
          <a:gradFill flip="none" rotWithShape="1">
            <a:gsLst>
              <a:gs pos="36000">
                <a:srgbClr val="000000">
                  <a:alpha val="51000"/>
                </a:srgbClr>
              </a:gs>
              <a:gs pos="53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2">
            <a:extLst>
              <a:ext uri="{FF2B5EF4-FFF2-40B4-BE49-F238E27FC236}">
                <a16:creationId xmlns:a16="http://schemas.microsoft.com/office/drawing/2014/main" id="{409A2AA1-A441-42BC-A8EE-48ECBB8802B2}"/>
              </a:ext>
            </a:extLst>
          </p:cNvPr>
          <p:cNvSpPr>
            <a:spLocks noGrp="1"/>
          </p:cNvSpPr>
          <p:nvPr>
            <p:ph type="ctrTitle"/>
          </p:nvPr>
        </p:nvSpPr>
        <p:spPr>
          <a:xfrm>
            <a:off x="587188" y="1228456"/>
            <a:ext cx="5737412" cy="2411176"/>
          </a:xfrm>
        </p:spPr>
        <p:txBody>
          <a:bodyPr>
            <a:normAutofit/>
          </a:bodyPr>
          <a:lstStyle/>
          <a:p>
            <a:r>
              <a:rPr lang="en-GB" dirty="0"/>
              <a:t>The Age of Television</a:t>
            </a:r>
          </a:p>
        </p:txBody>
      </p:sp>
      <p:pic>
        <p:nvPicPr>
          <p:cNvPr id="9" name="Picture 8">
            <a:extLst>
              <a:ext uri="{FF2B5EF4-FFF2-40B4-BE49-F238E27FC236}">
                <a16:creationId xmlns:a16="http://schemas.microsoft.com/office/drawing/2014/main" id="{482771CB-C5BC-4999-9A7E-F4862BBB03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4676" y="126448"/>
            <a:ext cx="1632181" cy="589780"/>
          </a:xfrm>
          <a:prstGeom prst="rect">
            <a:avLst/>
          </a:prstGeom>
        </p:spPr>
      </p:pic>
    </p:spTree>
    <p:extLst>
      <p:ext uri="{BB962C8B-B14F-4D97-AF65-F5344CB8AC3E}">
        <p14:creationId xmlns:p14="http://schemas.microsoft.com/office/powerpoint/2010/main" val="166081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275DF3A-4954-4400-BB31-46CF6F476D0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7728" r="26930" b="30429"/>
          <a:stretch/>
        </p:blipFill>
        <p:spPr>
          <a:xfrm>
            <a:off x="0" y="0"/>
            <a:ext cx="12439291" cy="7004649"/>
          </a:xfrm>
        </p:spPr>
      </p:pic>
      <p:sp>
        <p:nvSpPr>
          <p:cNvPr id="7" name="Rectangle 6">
            <a:extLst>
              <a:ext uri="{FF2B5EF4-FFF2-40B4-BE49-F238E27FC236}">
                <a16:creationId xmlns:a16="http://schemas.microsoft.com/office/drawing/2014/main" id="{E4CF4045-8FAD-4007-A475-B9E274BC767E}"/>
              </a:ext>
            </a:extLst>
          </p:cNvPr>
          <p:cNvSpPr/>
          <p:nvPr/>
        </p:nvSpPr>
        <p:spPr>
          <a:xfrm>
            <a:off x="0" y="0"/>
            <a:ext cx="12192000" cy="7004648"/>
          </a:xfrm>
          <a:prstGeom prst="rect">
            <a:avLst/>
          </a:prstGeom>
          <a:gradFill flip="none" rotWithShape="1">
            <a:gsLst>
              <a:gs pos="30000">
                <a:srgbClr val="000000">
                  <a:alpha val="87000"/>
                </a:srgbClr>
              </a:gs>
              <a:gs pos="49000">
                <a:srgbClr val="000000">
                  <a:alpha val="0"/>
                </a:srgb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2">
            <a:extLst>
              <a:ext uri="{FF2B5EF4-FFF2-40B4-BE49-F238E27FC236}">
                <a16:creationId xmlns:a16="http://schemas.microsoft.com/office/drawing/2014/main" id="{22DB536D-A09E-41D1-AD90-068CB89FF298}"/>
              </a:ext>
            </a:extLst>
          </p:cNvPr>
          <p:cNvSpPr>
            <a:spLocks noGrp="1"/>
          </p:cNvSpPr>
          <p:nvPr>
            <p:ph type="title"/>
          </p:nvPr>
        </p:nvSpPr>
        <p:spPr>
          <a:xfrm>
            <a:off x="371476" y="359944"/>
            <a:ext cx="8306698" cy="1021181"/>
          </a:xfrm>
        </p:spPr>
        <p:txBody>
          <a:bodyPr>
            <a:normAutofit/>
          </a:bodyPr>
          <a:lstStyle/>
          <a:p>
            <a:r>
              <a:rPr lang="en-GB" sz="4000" dirty="0"/>
              <a:t>We are in a </a:t>
            </a:r>
            <a:r>
              <a:rPr lang="en-GB" sz="4000" dirty="0">
                <a:solidFill>
                  <a:schemeClr val="accent4"/>
                </a:solidFill>
              </a:rPr>
              <a:t>platinum age </a:t>
            </a:r>
            <a:r>
              <a:rPr lang="en-GB" sz="4000" dirty="0"/>
              <a:t>of TV</a:t>
            </a:r>
          </a:p>
        </p:txBody>
      </p:sp>
      <p:sp>
        <p:nvSpPr>
          <p:cNvPr id="4" name="Content Placeholder 3">
            <a:extLst>
              <a:ext uri="{FF2B5EF4-FFF2-40B4-BE49-F238E27FC236}">
                <a16:creationId xmlns:a16="http://schemas.microsoft.com/office/drawing/2014/main" id="{EADAD4B9-9262-4FA0-9581-02558ABB88B7}"/>
              </a:ext>
            </a:extLst>
          </p:cNvPr>
          <p:cNvSpPr>
            <a:spLocks noGrp="1"/>
          </p:cNvSpPr>
          <p:nvPr>
            <p:ph sz="half" idx="1"/>
          </p:nvPr>
        </p:nvSpPr>
        <p:spPr>
          <a:xfrm>
            <a:off x="371476" y="1741069"/>
            <a:ext cx="4256232" cy="4119563"/>
          </a:xfrm>
        </p:spPr>
        <p:txBody>
          <a:bodyPr>
            <a:normAutofit/>
          </a:bodyPr>
          <a:lstStyle/>
          <a:p>
            <a:pPr marL="285750" indent="-285750">
              <a:buFont typeface="Arial" panose="020B0604020202020204" pitchFamily="34" charset="0"/>
              <a:buChar char="─"/>
            </a:pPr>
            <a:r>
              <a:rPr lang="en-GB" sz="2000" dirty="0"/>
              <a:t>Greater </a:t>
            </a:r>
            <a:r>
              <a:rPr lang="en-GB" sz="2000" b="1" dirty="0">
                <a:solidFill>
                  <a:schemeClr val="accent4"/>
                </a:solidFill>
              </a:rPr>
              <a:t>choice</a:t>
            </a:r>
            <a:r>
              <a:rPr lang="en-GB" sz="2000" dirty="0"/>
              <a:t> &amp; </a:t>
            </a:r>
            <a:r>
              <a:rPr lang="en-GB" sz="2000" b="1" dirty="0">
                <a:solidFill>
                  <a:schemeClr val="accent4"/>
                </a:solidFill>
              </a:rPr>
              <a:t>control</a:t>
            </a:r>
            <a:br>
              <a:rPr lang="en-GB" sz="2000" b="1" dirty="0">
                <a:solidFill>
                  <a:schemeClr val="accent4"/>
                </a:solidFill>
              </a:rPr>
            </a:br>
            <a:endParaRPr lang="en-GB" sz="2000" b="1" dirty="0">
              <a:solidFill>
                <a:schemeClr val="accent4"/>
              </a:solidFill>
            </a:endParaRPr>
          </a:p>
          <a:p>
            <a:pPr marL="285750" indent="-285750">
              <a:buFont typeface="Arial" panose="020B0604020202020204" pitchFamily="34" charset="0"/>
              <a:buChar char="─"/>
            </a:pPr>
            <a:r>
              <a:rPr lang="en-GB" sz="2000" b="1" dirty="0">
                <a:solidFill>
                  <a:schemeClr val="accent4"/>
                </a:solidFill>
              </a:rPr>
              <a:t>Quality </a:t>
            </a:r>
            <a:r>
              <a:rPr lang="en-GB" sz="2000" dirty="0"/>
              <a:t>of programming never better</a:t>
            </a:r>
            <a:br>
              <a:rPr lang="en-GB" sz="2000" dirty="0"/>
            </a:br>
            <a:r>
              <a:rPr lang="en-GB" sz="2000" dirty="0"/>
              <a:t> </a:t>
            </a:r>
          </a:p>
          <a:p>
            <a:pPr marL="285750" indent="-285750">
              <a:buFont typeface="Arial" panose="020B0604020202020204" pitchFamily="34" charset="0"/>
              <a:buChar char="─"/>
            </a:pPr>
            <a:r>
              <a:rPr lang="en-GB" sz="2000" dirty="0"/>
              <a:t>Irish broadcasters invested in approx. €80 million on original content in 2018</a:t>
            </a:r>
          </a:p>
        </p:txBody>
      </p:sp>
      <p:sp>
        <p:nvSpPr>
          <p:cNvPr id="10" name="Text Placeholder 24">
            <a:extLst>
              <a:ext uri="{FF2B5EF4-FFF2-40B4-BE49-F238E27FC236}">
                <a16:creationId xmlns:a16="http://schemas.microsoft.com/office/drawing/2014/main" id="{068F77F4-567F-4C3F-B567-F6380F770ADC}"/>
              </a:ext>
            </a:extLst>
          </p:cNvPr>
          <p:cNvSpPr txBox="1">
            <a:spLocks/>
          </p:cNvSpPr>
          <p:nvPr/>
        </p:nvSpPr>
        <p:spPr>
          <a:xfrm>
            <a:off x="371476" y="6498056"/>
            <a:ext cx="7506785" cy="431836"/>
          </a:xfrm>
          <a:prstGeom prst="rect">
            <a:avLst/>
          </a:prstGeom>
        </p:spPr>
        <p:txBody>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000" dirty="0">
                <a:solidFill>
                  <a:schemeClr val="bg1"/>
                </a:solidFill>
              </a:rPr>
              <a:t>Source: The Age of Television, 2018, MTM/Thinkbox.  IHS </a:t>
            </a:r>
            <a:r>
              <a:rPr lang="en-GB" sz="1000" dirty="0" err="1">
                <a:solidFill>
                  <a:schemeClr val="bg1"/>
                </a:solidFill>
              </a:rPr>
              <a:t>Markit</a:t>
            </a:r>
            <a:r>
              <a:rPr lang="en-GB" sz="1000" dirty="0">
                <a:solidFill>
                  <a:schemeClr val="bg1"/>
                </a:solidFill>
              </a:rPr>
              <a:t>, Ofcom, 2018 </a:t>
            </a:r>
          </a:p>
        </p:txBody>
      </p:sp>
    </p:spTree>
    <p:extLst>
      <p:ext uri="{BB962C8B-B14F-4D97-AF65-F5344CB8AC3E}">
        <p14:creationId xmlns:p14="http://schemas.microsoft.com/office/powerpoint/2010/main" val="303146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ABB15-645A-4C7E-BB0A-C194B705C7BE}"/>
              </a:ext>
            </a:extLst>
          </p:cNvPr>
          <p:cNvSpPr>
            <a:spLocks noGrp="1"/>
          </p:cNvSpPr>
          <p:nvPr>
            <p:ph type="title"/>
          </p:nvPr>
        </p:nvSpPr>
        <p:spPr>
          <a:xfrm>
            <a:off x="339217" y="373143"/>
            <a:ext cx="5448300" cy="1021181"/>
          </a:xfrm>
        </p:spPr>
        <p:txBody>
          <a:bodyPr/>
          <a:lstStyle/>
          <a:p>
            <a:r>
              <a:rPr lang="en-IE" b="0" dirty="0">
                <a:solidFill>
                  <a:schemeClr val="accent1"/>
                </a:solidFill>
                <a:latin typeface="+mj-lt"/>
              </a:rPr>
              <a:t>TV accounts for </a:t>
            </a:r>
            <a:r>
              <a:rPr lang="en-IE" b="0" dirty="0">
                <a:solidFill>
                  <a:schemeClr val="accent1"/>
                </a:solidFill>
              </a:rPr>
              <a:t>79</a:t>
            </a:r>
            <a:r>
              <a:rPr lang="en-IE" b="0" dirty="0">
                <a:solidFill>
                  <a:schemeClr val="accent1"/>
                </a:solidFill>
                <a:latin typeface="+mj-lt"/>
              </a:rPr>
              <a:t>% of our video day </a:t>
            </a:r>
            <a:endParaRPr lang="en-IE" dirty="0">
              <a:latin typeface="+mj-lt"/>
            </a:endParaRPr>
          </a:p>
        </p:txBody>
      </p:sp>
      <p:graphicFrame>
        <p:nvGraphicFramePr>
          <p:cNvPr id="9" name="Chart 8">
            <a:extLst>
              <a:ext uri="{FF2B5EF4-FFF2-40B4-BE49-F238E27FC236}">
                <a16:creationId xmlns:a16="http://schemas.microsoft.com/office/drawing/2014/main" id="{3139A3E9-41AF-4C29-B27E-641CD18AA99E}"/>
              </a:ext>
            </a:extLst>
          </p:cNvPr>
          <p:cNvGraphicFramePr/>
          <p:nvPr>
            <p:extLst>
              <p:ext uri="{D42A27DB-BD31-4B8C-83A1-F6EECF244321}">
                <p14:modId xmlns:p14="http://schemas.microsoft.com/office/powerpoint/2010/main" val="3106581704"/>
              </p:ext>
            </p:extLst>
          </p:nvPr>
        </p:nvGraphicFramePr>
        <p:xfrm>
          <a:off x="647198" y="705416"/>
          <a:ext cx="11173326" cy="5474426"/>
        </p:xfrm>
        <a:graphic>
          <a:graphicData uri="http://schemas.openxmlformats.org/drawingml/2006/chart">
            <c:chart xmlns:c="http://schemas.openxmlformats.org/drawingml/2006/chart" xmlns:r="http://schemas.openxmlformats.org/officeDocument/2006/relationships" r:id="rId3"/>
          </a:graphicData>
        </a:graphic>
      </p:graphicFrame>
      <p:pic>
        <p:nvPicPr>
          <p:cNvPr id="10" name="chart">
            <a:extLst>
              <a:ext uri="{FF2B5EF4-FFF2-40B4-BE49-F238E27FC236}">
                <a16:creationId xmlns:a16="http://schemas.microsoft.com/office/drawing/2014/main" id="{E446EF8B-AECF-44AA-B5E9-62C8D14167B8}"/>
              </a:ext>
            </a:extLst>
          </p:cNvPr>
          <p:cNvPicPr>
            <a:picLocks noGrp="1" noChangeAspect="1"/>
          </p:cNvPicPr>
          <p:nvPr>
            <p:ph idx="1"/>
          </p:nvPr>
        </p:nvPicPr>
        <p:blipFill>
          <a:blip r:embed="rId4"/>
          <a:stretch>
            <a:fillRect/>
          </a:stretch>
        </p:blipFill>
        <p:spPr>
          <a:xfrm>
            <a:off x="4359970" y="705416"/>
            <a:ext cx="1086177" cy="688908"/>
          </a:xfrm>
          <a:prstGeom prst="rect">
            <a:avLst/>
          </a:prstGeom>
        </p:spPr>
      </p:pic>
      <p:sp>
        <p:nvSpPr>
          <p:cNvPr id="11" name="TextBox 4">
            <a:extLst>
              <a:ext uri="{FF2B5EF4-FFF2-40B4-BE49-F238E27FC236}">
                <a16:creationId xmlns:a16="http://schemas.microsoft.com/office/drawing/2014/main" id="{91FAB100-DD45-4897-A9B7-CCEF5AE9E2B2}"/>
              </a:ext>
            </a:extLst>
          </p:cNvPr>
          <p:cNvSpPr txBox="1"/>
          <p:nvPr/>
        </p:nvSpPr>
        <p:spPr>
          <a:xfrm>
            <a:off x="3986293" y="3238105"/>
            <a:ext cx="1067139" cy="6830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IE" sz="1600" b="1" dirty="0">
                <a:solidFill>
                  <a:schemeClr val="tx1">
                    <a:lumMod val="50000"/>
                  </a:schemeClr>
                </a:solidFill>
              </a:rPr>
              <a:t>Adults 25-44</a:t>
            </a:r>
          </a:p>
        </p:txBody>
      </p:sp>
      <p:sp>
        <p:nvSpPr>
          <p:cNvPr id="12" name="Footer Placeholder 5">
            <a:extLst>
              <a:ext uri="{FF2B5EF4-FFF2-40B4-BE49-F238E27FC236}">
                <a16:creationId xmlns:a16="http://schemas.microsoft.com/office/drawing/2014/main" id="{3C9E7A15-6C67-42A9-9157-68B778F5EEA3}"/>
              </a:ext>
            </a:extLst>
          </p:cNvPr>
          <p:cNvSpPr txBox="1">
            <a:spLocks/>
          </p:cNvSpPr>
          <p:nvPr/>
        </p:nvSpPr>
        <p:spPr>
          <a:xfrm>
            <a:off x="2330155" y="6332538"/>
            <a:ext cx="6914724" cy="365125"/>
          </a:xfrm>
          <a:prstGeom prst="rect">
            <a:avLst/>
          </a:prstGeom>
        </p:spPr>
        <p:txBody>
          <a:bodyPr vert="horz" lIns="91440" tIns="45720" rIns="365760" bIns="45720" rtlCol="0" anchor="ctr"/>
          <a:lstStyle>
            <a:defPPr>
              <a:defRPr lang="en-US"/>
            </a:defPPr>
            <a:lvl1pPr marL="0" algn="ctr" defTabSz="914400" rtl="0" eaLnBrk="1" latinLnBrk="0" hangingPunct="1">
              <a:defRPr sz="120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Source: TAM Ireland A/V Data Solution  All households, All devices x format</a:t>
            </a:r>
          </a:p>
        </p:txBody>
      </p:sp>
      <p:pic>
        <p:nvPicPr>
          <p:cNvPr id="7" name="Picture 6" descr="A close up of a logo&#10;&#10;Description automatically generated">
            <a:extLst>
              <a:ext uri="{FF2B5EF4-FFF2-40B4-BE49-F238E27FC236}">
                <a16:creationId xmlns:a16="http://schemas.microsoft.com/office/drawing/2014/main" id="{E4AFFB9D-2AB7-BD45-B12D-A39EC407E468}"/>
              </a:ext>
            </a:extLst>
          </p:cNvPr>
          <p:cNvPicPr>
            <a:picLocks noChangeAspect="1"/>
          </p:cNvPicPr>
          <p:nvPr/>
        </p:nvPicPr>
        <p:blipFill>
          <a:blip r:embed="rId5"/>
          <a:stretch>
            <a:fillRect/>
          </a:stretch>
        </p:blipFill>
        <p:spPr>
          <a:xfrm>
            <a:off x="10766089" y="373143"/>
            <a:ext cx="1225120" cy="1031216"/>
          </a:xfrm>
          <a:prstGeom prst="rect">
            <a:avLst/>
          </a:prstGeom>
        </p:spPr>
      </p:pic>
    </p:spTree>
    <p:extLst>
      <p:ext uri="{BB962C8B-B14F-4D97-AF65-F5344CB8AC3E}">
        <p14:creationId xmlns:p14="http://schemas.microsoft.com/office/powerpoint/2010/main" val="149292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graphicEl>
                                              <a:chart seriesIdx="-4" categoryIdx="6"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category"/>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B9DE2BB1-345A-4B4E-A665-0D26345331ED}"/>
              </a:ext>
            </a:extLst>
          </p:cNvPr>
          <p:cNvPicPr>
            <a:picLocks noGrp="1" noChangeAspect="1"/>
          </p:cNvPicPr>
          <p:nvPr>
            <p:ph type="pic" sz="quarter" idx="16"/>
          </p:nvPr>
        </p:nvPicPr>
        <p:blipFill rotWithShape="1">
          <a:blip r:embed="rId4">
            <a:extLst>
              <a:ext uri="{BEBA8EAE-BF5A-486C-A8C5-ECC9F3942E4B}">
                <a14:imgProps xmlns:a14="http://schemas.microsoft.com/office/drawing/2010/main">
                  <a14:imgLayer r:embed="rId5">
                    <a14:imgEffect>
                      <a14:colorTemperature colorTemp="8800"/>
                    </a14:imgEffect>
                    <a14:imgEffect>
                      <a14:brightnessContrast contrast="20000"/>
                    </a14:imgEffect>
                  </a14:imgLayer>
                </a14:imgProps>
              </a:ext>
              <a:ext uri="{28A0092B-C50C-407E-A947-70E740481C1C}">
                <a14:useLocalDpi xmlns:a14="http://schemas.microsoft.com/office/drawing/2010/main" val="0"/>
              </a:ext>
            </a:extLst>
          </a:blip>
          <a:srcRect t="10908" b="10908"/>
          <a:stretch/>
        </p:blipFill>
        <p:spPr>
          <a:xfrm>
            <a:off x="0" y="-9729"/>
            <a:ext cx="12192000" cy="6867729"/>
          </a:xfrm>
        </p:spPr>
      </p:pic>
      <p:sp>
        <p:nvSpPr>
          <p:cNvPr id="16" name="Rectangle 15">
            <a:extLst>
              <a:ext uri="{FF2B5EF4-FFF2-40B4-BE49-F238E27FC236}">
                <a16:creationId xmlns:a16="http://schemas.microsoft.com/office/drawing/2014/main" id="{530D26D9-EEB7-4232-A745-B23C9D64D0BB}"/>
              </a:ext>
            </a:extLst>
          </p:cNvPr>
          <p:cNvSpPr/>
          <p:nvPr/>
        </p:nvSpPr>
        <p:spPr>
          <a:xfrm>
            <a:off x="-2" y="-9730"/>
            <a:ext cx="12192001" cy="6867729"/>
          </a:xfrm>
          <a:prstGeom prst="rect">
            <a:avLst/>
          </a:prstGeom>
          <a:gradFill flip="none" rotWithShape="1">
            <a:gsLst>
              <a:gs pos="31000">
                <a:schemeClr val="tx1">
                  <a:lumMod val="0"/>
                  <a:alpha val="70000"/>
                </a:schemeClr>
              </a:gs>
              <a:gs pos="71000">
                <a:schemeClr val="bg1">
                  <a:alpha val="0"/>
                </a:schemeClr>
              </a:gs>
            </a:gsLst>
            <a:lin ang="2700000" scaled="1"/>
            <a:tileRect/>
          </a:gradFill>
          <a:ln>
            <a:noFill/>
          </a:ln>
        </p:spPr>
        <p:txBody>
          <a:bodyPr vert="horz" wrap="none" lIns="240000" tIns="48000" rIns="121917" bIns="6095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515254"/>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3D0CA90E-DAFB-4564-818D-4728F4F538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75931" y="6069537"/>
            <a:ext cx="1618438" cy="681207"/>
          </a:xfrm>
          <a:prstGeom prst="rect">
            <a:avLst/>
          </a:prstGeom>
        </p:spPr>
      </p:pic>
      <p:sp>
        <p:nvSpPr>
          <p:cNvPr id="13" name="Title 12">
            <a:extLst>
              <a:ext uri="{FF2B5EF4-FFF2-40B4-BE49-F238E27FC236}">
                <a16:creationId xmlns:a16="http://schemas.microsoft.com/office/drawing/2014/main" id="{3F0A12E0-5F2E-431F-ADBC-2C77E6666D8C}"/>
              </a:ext>
            </a:extLst>
          </p:cNvPr>
          <p:cNvSpPr>
            <a:spLocks noGrp="1"/>
          </p:cNvSpPr>
          <p:nvPr>
            <p:ph type="title"/>
          </p:nvPr>
        </p:nvSpPr>
        <p:spPr>
          <a:xfrm>
            <a:off x="371476" y="359944"/>
            <a:ext cx="8216264" cy="1504951"/>
          </a:xfrm>
        </p:spPr>
        <p:txBody>
          <a:bodyPr/>
          <a:lstStyle/>
          <a:p>
            <a:r>
              <a:rPr lang="en-GB" sz="3600" b="1" dirty="0"/>
              <a:t>We needed to understand </a:t>
            </a:r>
            <a:br>
              <a:rPr lang="en-GB" sz="3600" b="1" dirty="0"/>
            </a:br>
            <a:r>
              <a:rPr lang="en-GB" sz="3600" b="1" dirty="0"/>
              <a:t>broad video viewing</a:t>
            </a:r>
          </a:p>
        </p:txBody>
      </p:sp>
      <p:sp>
        <p:nvSpPr>
          <p:cNvPr id="21" name="Text Placeholder 20">
            <a:extLst>
              <a:ext uri="{FF2B5EF4-FFF2-40B4-BE49-F238E27FC236}">
                <a16:creationId xmlns:a16="http://schemas.microsoft.com/office/drawing/2014/main" id="{C89E5240-3B93-4D9E-B22C-16515E716B49}"/>
              </a:ext>
            </a:extLst>
          </p:cNvPr>
          <p:cNvSpPr>
            <a:spLocks noGrp="1"/>
          </p:cNvSpPr>
          <p:nvPr>
            <p:ph type="body" sz="quarter" idx="13"/>
          </p:nvPr>
        </p:nvSpPr>
        <p:spPr>
          <a:xfrm>
            <a:off x="473075" y="1707555"/>
            <a:ext cx="5726179" cy="3710131"/>
          </a:xfrm>
        </p:spPr>
        <p:txBody>
          <a:bodyPr>
            <a:normAutofit/>
          </a:bodyPr>
          <a:lstStyle/>
          <a:p>
            <a:r>
              <a:rPr lang="en-GB" sz="2000" b="1" dirty="0"/>
              <a:t>Partnered with </a:t>
            </a:r>
            <a:r>
              <a:rPr lang="en-GB" sz="2000" b="1" dirty="0">
                <a:solidFill>
                  <a:schemeClr val="accent4"/>
                </a:solidFill>
              </a:rPr>
              <a:t>MTM/B&amp;A</a:t>
            </a:r>
          </a:p>
          <a:p>
            <a:pPr marL="285750" indent="-285750">
              <a:buFont typeface="Arial" panose="020B0604020202020204" pitchFamily="34" charset="0"/>
              <a:buChar char="─"/>
            </a:pPr>
            <a:r>
              <a:rPr lang="en-GB" sz="1800" b="0" dirty="0"/>
              <a:t>Camera glasses x 30</a:t>
            </a:r>
          </a:p>
          <a:p>
            <a:pPr marL="285750" indent="-285750">
              <a:buFont typeface="Arial" panose="020B0604020202020204" pitchFamily="34" charset="0"/>
              <a:buChar char="─"/>
            </a:pPr>
            <a:r>
              <a:rPr lang="en-GB" sz="1800" dirty="0"/>
              <a:t>Depth interviews x 30</a:t>
            </a:r>
          </a:p>
          <a:p>
            <a:pPr marL="285750" indent="-285750">
              <a:buFont typeface="Arial" panose="020B0604020202020204" pitchFamily="34" charset="0"/>
              <a:buChar char="─"/>
            </a:pPr>
            <a:r>
              <a:rPr lang="en-GB" sz="1800" b="0" dirty="0"/>
              <a:t>Behavioural science</a:t>
            </a:r>
          </a:p>
          <a:p>
            <a:pPr marL="285750" indent="-285750">
              <a:buFont typeface="Arial" panose="020B0604020202020204" pitchFamily="34" charset="0"/>
              <a:buChar char="─"/>
            </a:pPr>
            <a:r>
              <a:rPr lang="en-GB" sz="1800" dirty="0"/>
              <a:t>1,200online survey</a:t>
            </a:r>
          </a:p>
          <a:p>
            <a:pPr marL="285750" indent="-285750">
              <a:buFont typeface="Arial" panose="020B0604020202020204" pitchFamily="34" charset="0"/>
              <a:buChar char="─"/>
            </a:pPr>
            <a:r>
              <a:rPr lang="en-GB" sz="1800" dirty="0"/>
              <a:t>Data collation / future predictions</a:t>
            </a:r>
          </a:p>
          <a:p>
            <a:pPr marL="285750" indent="-285750">
              <a:buFontTx/>
              <a:buChar char="-"/>
            </a:pPr>
            <a:endParaRPr lang="en-GB" b="0" dirty="0"/>
          </a:p>
        </p:txBody>
      </p:sp>
    </p:spTree>
    <p:custDataLst>
      <p:tags r:id="rId1"/>
    </p:custDataLst>
    <p:extLst>
      <p:ext uri="{BB962C8B-B14F-4D97-AF65-F5344CB8AC3E}">
        <p14:creationId xmlns:p14="http://schemas.microsoft.com/office/powerpoint/2010/main" val="360876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There are 8 need states which drive video viewing</a:t>
            </a:r>
          </a:p>
        </p:txBody>
      </p:sp>
      <p:sp>
        <p:nvSpPr>
          <p:cNvPr id="3" name="Text Placeholder 2">
            <a:extLst>
              <a:ext uri="{FF2B5EF4-FFF2-40B4-BE49-F238E27FC236}">
                <a16:creationId xmlns:a16="http://schemas.microsoft.com/office/drawing/2014/main" id="{A8CCEA43-5117-48F4-8EF0-C0B717B439FB}"/>
              </a:ext>
            </a:extLst>
          </p:cNvPr>
          <p:cNvSpPr>
            <a:spLocks noGrp="1"/>
          </p:cNvSpPr>
          <p:nvPr>
            <p:ph type="body" sz="quarter" idx="15"/>
          </p:nvPr>
        </p:nvSpPr>
        <p:spPr>
          <a:xfrm>
            <a:off x="261149" y="5400759"/>
            <a:ext cx="11334817" cy="304800"/>
          </a:xfrm>
        </p:spPr>
        <p:txBody>
          <a:bodyPr/>
          <a:lstStyle/>
          <a:p>
            <a:r>
              <a:rPr lang="en-GB" dirty="0"/>
              <a:t>Source: The Age of Television, 2018, B&amp;A/TAM Ireland</a:t>
            </a:r>
          </a:p>
        </p:txBody>
      </p:sp>
      <p:grpSp>
        <p:nvGrpSpPr>
          <p:cNvPr id="6" name="Group 5">
            <a:extLst>
              <a:ext uri="{FF2B5EF4-FFF2-40B4-BE49-F238E27FC236}">
                <a16:creationId xmlns:a16="http://schemas.microsoft.com/office/drawing/2014/main" id="{44E6780D-D717-3C45-863A-EE49F1030C70}"/>
              </a:ext>
            </a:extLst>
          </p:cNvPr>
          <p:cNvGrpSpPr/>
          <p:nvPr/>
        </p:nvGrpSpPr>
        <p:grpSpPr>
          <a:xfrm>
            <a:off x="3246374" y="1010735"/>
            <a:ext cx="5368387" cy="3799095"/>
            <a:chOff x="3264393" y="1856822"/>
            <a:chExt cx="5733612" cy="4105996"/>
          </a:xfrm>
        </p:grpSpPr>
        <p:grpSp>
          <p:nvGrpSpPr>
            <p:cNvPr id="7" name="Group 6">
              <a:extLst>
                <a:ext uri="{FF2B5EF4-FFF2-40B4-BE49-F238E27FC236}">
                  <a16:creationId xmlns:a16="http://schemas.microsoft.com/office/drawing/2014/main" id="{9E35DD64-7B18-284B-B46B-74D7E41A78E2}"/>
                </a:ext>
              </a:extLst>
            </p:cNvPr>
            <p:cNvGrpSpPr/>
            <p:nvPr/>
          </p:nvGrpSpPr>
          <p:grpSpPr>
            <a:xfrm>
              <a:off x="4138403" y="1856822"/>
              <a:ext cx="3787436" cy="3928533"/>
              <a:chOff x="3501959" y="2014352"/>
              <a:chExt cx="3787436" cy="3928533"/>
            </a:xfrm>
          </p:grpSpPr>
          <p:sp>
            <p:nvSpPr>
              <p:cNvPr id="24" name="Pie 30">
                <a:extLst>
                  <a:ext uri="{FF2B5EF4-FFF2-40B4-BE49-F238E27FC236}">
                    <a16:creationId xmlns:a16="http://schemas.microsoft.com/office/drawing/2014/main" id="{74972868-E39E-8242-8138-D6E87ACC73FF}"/>
                  </a:ext>
                </a:extLst>
              </p:cNvPr>
              <p:cNvSpPr>
                <a:spLocks noChangeAspect="1"/>
              </p:cNvSpPr>
              <p:nvPr/>
            </p:nvSpPr>
            <p:spPr>
              <a:xfrm rot="6765127">
                <a:off x="3917782" y="2478023"/>
                <a:ext cx="3029790" cy="3029789"/>
              </a:xfrm>
              <a:prstGeom prst="pie">
                <a:avLst>
                  <a:gd name="adj1" fmla="val 13499731"/>
                  <a:gd name="adj2" fmla="val 16200000"/>
                </a:avLst>
              </a:prstGeom>
              <a:solidFill>
                <a:srgbClr val="E1051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Pie 31">
                <a:extLst>
                  <a:ext uri="{FF2B5EF4-FFF2-40B4-BE49-F238E27FC236}">
                    <a16:creationId xmlns:a16="http://schemas.microsoft.com/office/drawing/2014/main" id="{53E5253A-D5B4-AF44-B940-F9227FD13AA9}"/>
                  </a:ext>
                </a:extLst>
              </p:cNvPr>
              <p:cNvSpPr>
                <a:spLocks noChangeAspect="1"/>
              </p:cNvSpPr>
              <p:nvPr/>
            </p:nvSpPr>
            <p:spPr>
              <a:xfrm rot="15765240">
                <a:off x="3627569" y="2351518"/>
                <a:ext cx="3436471" cy="3316774"/>
              </a:xfrm>
              <a:prstGeom prst="pie">
                <a:avLst>
                  <a:gd name="adj1" fmla="val 13499731"/>
                  <a:gd name="adj2" fmla="val 16200000"/>
                </a:avLst>
              </a:prstGeom>
              <a:solidFill>
                <a:srgbClr val="3C2D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Pie 33">
                <a:extLst>
                  <a:ext uri="{FF2B5EF4-FFF2-40B4-BE49-F238E27FC236}">
                    <a16:creationId xmlns:a16="http://schemas.microsoft.com/office/drawing/2014/main" id="{BDC6DBCE-AAF1-8643-A3C7-588354FBBB2A}"/>
                  </a:ext>
                </a:extLst>
              </p:cNvPr>
              <p:cNvSpPr>
                <a:spLocks noChangeAspect="1"/>
              </p:cNvSpPr>
              <p:nvPr/>
            </p:nvSpPr>
            <p:spPr>
              <a:xfrm rot="17506674">
                <a:off x="4822810" y="3427103"/>
                <a:ext cx="1183500" cy="1183500"/>
              </a:xfrm>
              <a:prstGeom prst="pie">
                <a:avLst>
                  <a:gd name="adj1" fmla="val 13499731"/>
                  <a:gd name="adj2" fmla="val 16200000"/>
                </a:avLst>
              </a:prstGeom>
              <a:solidFill>
                <a:srgbClr val="0069B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Pie 34">
                <a:extLst>
                  <a:ext uri="{FF2B5EF4-FFF2-40B4-BE49-F238E27FC236}">
                    <a16:creationId xmlns:a16="http://schemas.microsoft.com/office/drawing/2014/main" id="{E8073799-9480-9041-A7E4-0FF1629FCC07}"/>
                  </a:ext>
                </a:extLst>
              </p:cNvPr>
              <p:cNvSpPr>
                <a:spLocks noChangeAspect="1"/>
              </p:cNvSpPr>
              <p:nvPr/>
            </p:nvSpPr>
            <p:spPr>
              <a:xfrm rot="13494486">
                <a:off x="3501959" y="2014352"/>
                <a:ext cx="3787436" cy="3928533"/>
              </a:xfrm>
              <a:prstGeom prst="pie">
                <a:avLst>
                  <a:gd name="adj1" fmla="val 13499731"/>
                  <a:gd name="adj2" fmla="val 16200000"/>
                </a:avLst>
              </a:prstGeom>
              <a:solidFill>
                <a:srgbClr val="F0730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Pie 36">
                <a:extLst>
                  <a:ext uri="{FF2B5EF4-FFF2-40B4-BE49-F238E27FC236}">
                    <a16:creationId xmlns:a16="http://schemas.microsoft.com/office/drawing/2014/main" id="{D3ACFE36-7B24-BB4A-AEB1-ED569E927B3E}"/>
                  </a:ext>
                </a:extLst>
              </p:cNvPr>
              <p:cNvSpPr>
                <a:spLocks noChangeAspect="1"/>
              </p:cNvSpPr>
              <p:nvPr/>
            </p:nvSpPr>
            <p:spPr>
              <a:xfrm rot="19841772">
                <a:off x="4288072" y="2866837"/>
                <a:ext cx="2315070" cy="2315070"/>
              </a:xfrm>
              <a:prstGeom prst="pie">
                <a:avLst>
                  <a:gd name="adj1" fmla="val 13499731"/>
                  <a:gd name="adj2" fmla="val 16200000"/>
                </a:avLst>
              </a:prstGeom>
              <a:solidFill>
                <a:srgbClr val="00A03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35">
                <a:extLst>
                  <a:ext uri="{FF2B5EF4-FFF2-40B4-BE49-F238E27FC236}">
                    <a16:creationId xmlns:a16="http://schemas.microsoft.com/office/drawing/2014/main" id="{1FACBA78-EC50-9441-8AEB-D45C0318D684}"/>
                  </a:ext>
                </a:extLst>
              </p:cNvPr>
              <p:cNvSpPr>
                <a:spLocks noChangeAspect="1"/>
              </p:cNvSpPr>
              <p:nvPr/>
            </p:nvSpPr>
            <p:spPr>
              <a:xfrm>
                <a:off x="4424253" y="3003018"/>
                <a:ext cx="2042709" cy="2042709"/>
              </a:xfrm>
              <a:prstGeom prst="pie">
                <a:avLst>
                  <a:gd name="adj1" fmla="val 13499731"/>
                  <a:gd name="adj2" fmla="val 16200000"/>
                </a:avLst>
              </a:prstGeom>
              <a:solidFill>
                <a:srgbClr val="00A5D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Pie 37">
                <a:extLst>
                  <a:ext uri="{FF2B5EF4-FFF2-40B4-BE49-F238E27FC236}">
                    <a16:creationId xmlns:a16="http://schemas.microsoft.com/office/drawing/2014/main" id="{08C152A6-C4B4-BF44-818F-5034F2431A61}"/>
                  </a:ext>
                </a:extLst>
              </p:cNvPr>
              <p:cNvSpPr>
                <a:spLocks noChangeAspect="1"/>
              </p:cNvSpPr>
              <p:nvPr/>
            </p:nvSpPr>
            <p:spPr>
              <a:xfrm rot="4780936">
                <a:off x="4085127" y="2588359"/>
                <a:ext cx="2814966" cy="2778228"/>
              </a:xfrm>
              <a:prstGeom prst="pie">
                <a:avLst>
                  <a:gd name="adj1" fmla="val 13499731"/>
                  <a:gd name="adj2" fmla="val 16200000"/>
                </a:avLst>
              </a:prstGeom>
              <a:solidFill>
                <a:srgbClr val="87BE2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Pie 32">
                <a:extLst>
                  <a:ext uri="{FF2B5EF4-FFF2-40B4-BE49-F238E27FC236}">
                    <a16:creationId xmlns:a16="http://schemas.microsoft.com/office/drawing/2014/main" id="{92A63EC5-C281-D94B-A7B3-29EFF4A363FB}"/>
                  </a:ext>
                </a:extLst>
              </p:cNvPr>
              <p:cNvSpPr>
                <a:spLocks noChangeAspect="1"/>
              </p:cNvSpPr>
              <p:nvPr/>
            </p:nvSpPr>
            <p:spPr>
              <a:xfrm rot="2699023">
                <a:off x="4339219" y="2790722"/>
                <a:ext cx="2231926" cy="2424015"/>
              </a:xfrm>
              <a:prstGeom prst="pie">
                <a:avLst>
                  <a:gd name="adj1" fmla="val 13499731"/>
                  <a:gd name="adj2" fmla="val 16200000"/>
                </a:avLst>
              </a:prstGeom>
              <a:solidFill>
                <a:srgbClr val="FFCD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 name="TextBox 7">
              <a:extLst>
                <a:ext uri="{FF2B5EF4-FFF2-40B4-BE49-F238E27FC236}">
                  <a16:creationId xmlns:a16="http://schemas.microsoft.com/office/drawing/2014/main" id="{98C2DD7B-D402-184F-B967-8DB30B55B548}"/>
                </a:ext>
              </a:extLst>
            </p:cNvPr>
            <p:cNvSpPr txBox="1"/>
            <p:nvPr/>
          </p:nvSpPr>
          <p:spPr>
            <a:xfrm>
              <a:off x="7528183" y="3679232"/>
              <a:ext cx="146982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E10514"/>
                  </a:solidFill>
                  <a:effectLst/>
                  <a:uLnTx/>
                  <a:uFillTx/>
                  <a:latin typeface="Calibri Light" panose="020F0302020204030204"/>
                  <a:ea typeface="+mn-ea"/>
                  <a:cs typeface="+mn-cs"/>
                </a:rPr>
                <a:t>15% COMFORT</a:t>
              </a:r>
            </a:p>
          </p:txBody>
        </p:sp>
        <p:sp>
          <p:nvSpPr>
            <p:cNvPr id="9" name="TextBox 8">
              <a:extLst>
                <a:ext uri="{FF2B5EF4-FFF2-40B4-BE49-F238E27FC236}">
                  <a16:creationId xmlns:a16="http://schemas.microsoft.com/office/drawing/2014/main" id="{A58DBA4A-73A3-B240-A476-5F8F86CEDB08}"/>
                </a:ext>
              </a:extLst>
            </p:cNvPr>
            <p:cNvSpPr txBox="1"/>
            <p:nvPr/>
          </p:nvSpPr>
          <p:spPr>
            <a:xfrm>
              <a:off x="6445680" y="2405219"/>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CD00"/>
                  </a:solidFill>
                  <a:effectLst/>
                  <a:uLnTx/>
                  <a:uFillTx/>
                  <a:latin typeface="Calibri Light" panose="020F0302020204030204"/>
                  <a:ea typeface="+mn-ea"/>
                  <a:cs typeface="+mn-cs"/>
                </a:rPr>
                <a:t>9% EXPERIENCE</a:t>
              </a:r>
            </a:p>
          </p:txBody>
        </p:sp>
        <p:sp>
          <p:nvSpPr>
            <p:cNvPr id="10" name="TextBox 9">
              <a:extLst>
                <a:ext uri="{FF2B5EF4-FFF2-40B4-BE49-F238E27FC236}">
                  <a16:creationId xmlns:a16="http://schemas.microsoft.com/office/drawing/2014/main" id="{04A9DE9D-033C-DE49-A452-A215BBF6AE5B}"/>
                </a:ext>
              </a:extLst>
            </p:cNvPr>
            <p:cNvSpPr txBox="1"/>
            <p:nvPr/>
          </p:nvSpPr>
          <p:spPr>
            <a:xfrm>
              <a:off x="4094031" y="5657418"/>
              <a:ext cx="1399332" cy="305400"/>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07305"/>
                  </a:solidFill>
                  <a:effectLst/>
                  <a:uLnTx/>
                  <a:uFillTx/>
                  <a:latin typeface="Calibri Light" panose="020F0302020204030204"/>
                  <a:ea typeface="+mn-ea"/>
                  <a:cs typeface="+mn-cs"/>
                </a:rPr>
                <a:t>22% </a:t>
              </a:r>
              <a:r>
                <a:rPr kumimoji="0" lang="en-GB" sz="1400" b="1" i="0" u="none" strike="noStrike" kern="1200" cap="none" spc="0" normalizeH="0" baseline="0" noProof="0" dirty="0">
                  <a:ln>
                    <a:noFill/>
                  </a:ln>
                  <a:solidFill>
                    <a:srgbClr val="F07305"/>
                  </a:solidFill>
                  <a:effectLst/>
                  <a:uLnTx/>
                  <a:uFillTx/>
                  <a:latin typeface="Calibri Light" panose="020F0302020204030204"/>
                  <a:ea typeface="+mn-ea"/>
                  <a:cs typeface="+mn-cs"/>
                </a:rPr>
                <a:t>UNWIND</a:t>
              </a:r>
              <a:endParaRPr kumimoji="0" lang="en-GB" sz="1600" b="1" i="0" u="none" strike="noStrike" kern="1200" cap="none" spc="0" normalizeH="0" baseline="0" noProof="0" dirty="0">
                <a:ln>
                  <a:noFill/>
                </a:ln>
                <a:solidFill>
                  <a:srgbClr val="F07305"/>
                </a:solidFill>
                <a:effectLst/>
                <a:uLnTx/>
                <a:uFillTx/>
                <a:latin typeface="Calibri Light" panose="020F0302020204030204"/>
                <a:ea typeface="+mn-ea"/>
                <a:cs typeface="+mn-cs"/>
              </a:endParaRPr>
            </a:p>
          </p:txBody>
        </p:sp>
        <p:sp>
          <p:nvSpPr>
            <p:cNvPr id="11" name="TextBox 10">
              <a:extLst>
                <a:ext uri="{FF2B5EF4-FFF2-40B4-BE49-F238E27FC236}">
                  <a16:creationId xmlns:a16="http://schemas.microsoft.com/office/drawing/2014/main" id="{45F06BE1-BCFC-A048-AD9C-E0216FD65F9E}"/>
                </a:ext>
              </a:extLst>
            </p:cNvPr>
            <p:cNvSpPr txBox="1"/>
            <p:nvPr/>
          </p:nvSpPr>
          <p:spPr>
            <a:xfrm>
              <a:off x="4371182" y="372525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69B4"/>
                  </a:solidFill>
                  <a:effectLst/>
                  <a:uLnTx/>
                  <a:uFillTx/>
                  <a:latin typeface="Calibri Light" panose="020F0302020204030204"/>
                  <a:ea typeface="+mn-ea"/>
                  <a:cs typeface="+mn-cs"/>
                </a:rPr>
                <a:t>3% DO</a:t>
              </a:r>
            </a:p>
          </p:txBody>
        </p:sp>
        <p:sp>
          <p:nvSpPr>
            <p:cNvPr id="12" name="TextBox 11">
              <a:extLst>
                <a:ext uri="{FF2B5EF4-FFF2-40B4-BE49-F238E27FC236}">
                  <a16:creationId xmlns:a16="http://schemas.microsoft.com/office/drawing/2014/main" id="{3FEADEB4-E283-9448-8E0B-B4FD90A8A582}"/>
                </a:ext>
              </a:extLst>
            </p:cNvPr>
            <p:cNvSpPr txBox="1"/>
            <p:nvPr/>
          </p:nvSpPr>
          <p:spPr>
            <a:xfrm>
              <a:off x="3264393" y="458190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3C2D87"/>
                  </a:solidFill>
                  <a:effectLst/>
                  <a:uLnTx/>
                  <a:uFillTx/>
                  <a:latin typeface="Calibri Light" panose="020F0302020204030204"/>
                  <a:ea typeface="+mn-ea"/>
                  <a:cs typeface="+mn-cs"/>
                </a:rPr>
                <a:t>19% DISTRACT</a:t>
              </a:r>
            </a:p>
          </p:txBody>
        </p:sp>
        <p:sp>
          <p:nvSpPr>
            <p:cNvPr id="13" name="TextBox 12">
              <a:extLst>
                <a:ext uri="{FF2B5EF4-FFF2-40B4-BE49-F238E27FC236}">
                  <a16:creationId xmlns:a16="http://schemas.microsoft.com/office/drawing/2014/main" id="{0ED7074D-E15C-ED4D-800D-108585388290}"/>
                </a:ext>
              </a:extLst>
            </p:cNvPr>
            <p:cNvSpPr txBox="1"/>
            <p:nvPr/>
          </p:nvSpPr>
          <p:spPr>
            <a:xfrm>
              <a:off x="3833591" y="294204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A03C"/>
                  </a:solidFill>
                  <a:effectLst/>
                  <a:uLnTx/>
                  <a:uFillTx/>
                  <a:latin typeface="Calibri Light" panose="020F0302020204030204"/>
                  <a:ea typeface="+mn-ea"/>
                  <a:cs typeface="+mn-cs"/>
                </a:rPr>
                <a:t>8% INDULGE</a:t>
              </a:r>
            </a:p>
          </p:txBody>
        </p:sp>
        <p:sp>
          <p:nvSpPr>
            <p:cNvPr id="14" name="TextBox 13">
              <a:extLst>
                <a:ext uri="{FF2B5EF4-FFF2-40B4-BE49-F238E27FC236}">
                  <a16:creationId xmlns:a16="http://schemas.microsoft.com/office/drawing/2014/main" id="{3D2E4CC8-8CC8-5E45-B11E-8EBCA36D76CD}"/>
                </a:ext>
              </a:extLst>
            </p:cNvPr>
            <p:cNvSpPr txBox="1"/>
            <p:nvPr/>
          </p:nvSpPr>
          <p:spPr>
            <a:xfrm>
              <a:off x="4663633" y="2439931"/>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A5D7"/>
                  </a:solidFill>
                  <a:effectLst/>
                  <a:uLnTx/>
                  <a:uFillTx/>
                  <a:latin typeface="Calibri Light" panose="020F0302020204030204"/>
                  <a:ea typeface="+mn-ea"/>
                  <a:cs typeface="+mn-cs"/>
                </a:rPr>
                <a:t>8% ESCAPE</a:t>
              </a:r>
            </a:p>
          </p:txBody>
        </p:sp>
        <p:sp>
          <p:nvSpPr>
            <p:cNvPr id="15" name="TextBox 14">
              <a:extLst>
                <a:ext uri="{FF2B5EF4-FFF2-40B4-BE49-F238E27FC236}">
                  <a16:creationId xmlns:a16="http://schemas.microsoft.com/office/drawing/2014/main" id="{60721AA1-BF9C-0C47-B09A-87ADE2DA329A}"/>
                </a:ext>
              </a:extLst>
            </p:cNvPr>
            <p:cNvSpPr txBox="1"/>
            <p:nvPr/>
          </p:nvSpPr>
          <p:spPr>
            <a:xfrm>
              <a:off x="7237156" y="2913050"/>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87BE23"/>
                  </a:solidFill>
                  <a:effectLst/>
                  <a:uLnTx/>
                  <a:uFillTx/>
                  <a:latin typeface="Calibri Light" panose="020F0302020204030204"/>
                  <a:ea typeface="+mn-ea"/>
                  <a:cs typeface="+mn-cs"/>
                </a:rPr>
                <a:t>15% IN TOUCH</a:t>
              </a:r>
            </a:p>
          </p:txBody>
        </p:sp>
        <p:pic>
          <p:nvPicPr>
            <p:cNvPr id="16" name="Picture 15">
              <a:extLst>
                <a:ext uri="{FF2B5EF4-FFF2-40B4-BE49-F238E27FC236}">
                  <a16:creationId xmlns:a16="http://schemas.microsoft.com/office/drawing/2014/main" id="{B9C88CE0-05EF-4841-A9B1-D570E9F57E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376" y="5141674"/>
              <a:ext cx="405659" cy="360000"/>
            </a:xfrm>
            <a:prstGeom prst="rect">
              <a:avLst/>
            </a:prstGeom>
          </p:spPr>
        </p:pic>
        <p:pic>
          <p:nvPicPr>
            <p:cNvPr id="17" name="Picture 16">
              <a:extLst>
                <a:ext uri="{FF2B5EF4-FFF2-40B4-BE49-F238E27FC236}">
                  <a16:creationId xmlns:a16="http://schemas.microsoft.com/office/drawing/2014/main" id="{4D6D07C9-1F0E-8B40-9A79-72E1A54DA4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0836" y="4278965"/>
              <a:ext cx="381073" cy="360000"/>
            </a:xfrm>
            <a:prstGeom prst="rect">
              <a:avLst/>
            </a:prstGeom>
          </p:spPr>
        </p:pic>
        <p:pic>
          <p:nvPicPr>
            <p:cNvPr id="18" name="Picture 17">
              <a:extLst>
                <a:ext uri="{FF2B5EF4-FFF2-40B4-BE49-F238E27FC236}">
                  <a16:creationId xmlns:a16="http://schemas.microsoft.com/office/drawing/2014/main" id="{CFFAE961-2FD6-0E44-94C6-F1AEB5F46F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1224" y="3724800"/>
              <a:ext cx="522000" cy="360000"/>
            </a:xfrm>
            <a:prstGeom prst="rect">
              <a:avLst/>
            </a:prstGeom>
          </p:spPr>
        </p:pic>
        <p:pic>
          <p:nvPicPr>
            <p:cNvPr id="19" name="Picture 18">
              <a:extLst>
                <a:ext uri="{FF2B5EF4-FFF2-40B4-BE49-F238E27FC236}">
                  <a16:creationId xmlns:a16="http://schemas.microsoft.com/office/drawing/2014/main" id="{29ACCE83-6FFF-674F-BDDF-7F430166164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01756" y="2872715"/>
              <a:ext cx="439303" cy="335033"/>
            </a:xfrm>
            <a:prstGeom prst="rect">
              <a:avLst/>
            </a:prstGeom>
          </p:spPr>
        </p:pic>
        <p:pic>
          <p:nvPicPr>
            <p:cNvPr id="20" name="Picture 19">
              <a:extLst>
                <a:ext uri="{FF2B5EF4-FFF2-40B4-BE49-F238E27FC236}">
                  <a16:creationId xmlns:a16="http://schemas.microsoft.com/office/drawing/2014/main" id="{27B4A70C-90DC-514F-8097-87B13ECC66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3024" y="3208616"/>
              <a:ext cx="361525" cy="360000"/>
            </a:xfrm>
            <a:prstGeom prst="rect">
              <a:avLst/>
            </a:prstGeom>
          </p:spPr>
        </p:pic>
        <p:pic>
          <p:nvPicPr>
            <p:cNvPr id="21" name="Picture 20">
              <a:extLst>
                <a:ext uri="{FF2B5EF4-FFF2-40B4-BE49-F238E27FC236}">
                  <a16:creationId xmlns:a16="http://schemas.microsoft.com/office/drawing/2014/main" id="{80DDF203-0EB0-A847-9B43-213CD0C882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27402" y="3178780"/>
              <a:ext cx="292987" cy="360000"/>
            </a:xfrm>
            <a:prstGeom prst="rect">
              <a:avLst/>
            </a:prstGeom>
          </p:spPr>
        </p:pic>
        <p:pic>
          <p:nvPicPr>
            <p:cNvPr id="22" name="Picture 21">
              <a:extLst>
                <a:ext uri="{FF2B5EF4-FFF2-40B4-BE49-F238E27FC236}">
                  <a16:creationId xmlns:a16="http://schemas.microsoft.com/office/drawing/2014/main" id="{4E556CD5-94A6-4F40-A56F-F02B9F25F1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60551" y="2992868"/>
              <a:ext cx="421663" cy="276817"/>
            </a:xfrm>
            <a:prstGeom prst="rect">
              <a:avLst/>
            </a:prstGeom>
          </p:spPr>
        </p:pic>
        <p:pic>
          <p:nvPicPr>
            <p:cNvPr id="23" name="Picture 22">
              <a:extLst>
                <a:ext uri="{FF2B5EF4-FFF2-40B4-BE49-F238E27FC236}">
                  <a16:creationId xmlns:a16="http://schemas.microsoft.com/office/drawing/2014/main" id="{3107AD7A-D66D-0044-8007-9ECCD4D557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70506" y="3785277"/>
              <a:ext cx="262882" cy="216413"/>
            </a:xfrm>
            <a:prstGeom prst="rect">
              <a:avLst/>
            </a:prstGeom>
          </p:spPr>
        </p:pic>
      </p:grpSp>
    </p:spTree>
    <p:extLst>
      <p:ext uri="{BB962C8B-B14F-4D97-AF65-F5344CB8AC3E}">
        <p14:creationId xmlns:p14="http://schemas.microsoft.com/office/powerpoint/2010/main" val="80664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390107"/>
            <a:ext cx="11341099" cy="1021181"/>
          </a:xfrm>
        </p:spPr>
        <p:txBody>
          <a:bodyPr/>
          <a:lstStyle/>
          <a:p>
            <a:r>
              <a:rPr lang="en-GB" dirty="0"/>
              <a:t>Needs are driven by both internal &amp; external factors</a:t>
            </a:r>
          </a:p>
        </p:txBody>
      </p:sp>
      <p:sp>
        <p:nvSpPr>
          <p:cNvPr id="54" name="Rectangle 53">
            <a:extLst>
              <a:ext uri="{FF2B5EF4-FFF2-40B4-BE49-F238E27FC236}">
                <a16:creationId xmlns:a16="http://schemas.microsoft.com/office/drawing/2014/main" id="{7ADF2152-E80A-4B90-BB3A-0E08C9335FD2}"/>
              </a:ext>
            </a:extLst>
          </p:cNvPr>
          <p:cNvSpPr/>
          <p:nvPr/>
        </p:nvSpPr>
        <p:spPr>
          <a:xfrm>
            <a:off x="5585799" y="5322626"/>
            <a:ext cx="1042273" cy="307777"/>
          </a:xfrm>
          <a:prstGeom prst="rect">
            <a:avLst/>
          </a:prstGeom>
          <a:ln>
            <a:solidFill>
              <a:schemeClr val="accent1"/>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CONTEXT</a:t>
            </a:r>
            <a:endParaRPr kumimoji="0" lang="en-US" sz="1400" b="1" i="0" u="none" strike="noStrike" kern="1200" cap="none" spc="0" normalizeH="0" baseline="0" noProof="0" dirty="0">
              <a:ln>
                <a:noFill/>
              </a:ln>
              <a:solidFill>
                <a:prstClr val="black"/>
              </a:solidFill>
              <a:effectLst/>
              <a:uLnTx/>
              <a:uFillTx/>
              <a:latin typeface="Arial"/>
              <a:ea typeface="+mn-ea"/>
              <a:cs typeface="+mn-cs"/>
            </a:endParaRPr>
          </a:p>
        </p:txBody>
      </p:sp>
      <p:sp>
        <p:nvSpPr>
          <p:cNvPr id="57" name="Rectangle 56">
            <a:extLst>
              <a:ext uri="{FF2B5EF4-FFF2-40B4-BE49-F238E27FC236}">
                <a16:creationId xmlns:a16="http://schemas.microsoft.com/office/drawing/2014/main" id="{1FB0D64B-4F85-48BB-B519-CA8708FFF68C}"/>
              </a:ext>
            </a:extLst>
          </p:cNvPr>
          <p:cNvSpPr/>
          <p:nvPr/>
        </p:nvSpPr>
        <p:spPr>
          <a:xfrm>
            <a:off x="5573956" y="1056745"/>
            <a:ext cx="1051891" cy="307777"/>
          </a:xfrm>
          <a:prstGeom prst="rect">
            <a:avLst/>
          </a:prstGeom>
          <a:ln>
            <a:solidFill>
              <a:schemeClr val="accent1"/>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CONTENT</a:t>
            </a:r>
            <a:endParaRPr kumimoji="0" lang="en-US" sz="1400" b="1" i="0" u="none" strike="noStrike" kern="1200" cap="none" spc="0" normalizeH="0" baseline="0" noProof="0" dirty="0">
              <a:ln>
                <a:noFill/>
              </a:ln>
              <a:solidFill>
                <a:prstClr val="black"/>
              </a:solidFill>
              <a:effectLst/>
              <a:uLnTx/>
              <a:uFillTx/>
              <a:latin typeface="Arial"/>
              <a:ea typeface="+mn-ea"/>
              <a:cs typeface="+mn-cs"/>
            </a:endParaRPr>
          </a:p>
        </p:txBody>
      </p:sp>
      <p:sp>
        <p:nvSpPr>
          <p:cNvPr id="62" name="Rectangle 61">
            <a:extLst>
              <a:ext uri="{FF2B5EF4-FFF2-40B4-BE49-F238E27FC236}">
                <a16:creationId xmlns:a16="http://schemas.microsoft.com/office/drawing/2014/main" id="{7DA501BD-CB91-483B-BC68-6F97B7EA243A}"/>
              </a:ext>
            </a:extLst>
          </p:cNvPr>
          <p:cNvSpPr/>
          <p:nvPr/>
        </p:nvSpPr>
        <p:spPr>
          <a:xfrm>
            <a:off x="8939793" y="2978398"/>
            <a:ext cx="1100065" cy="307777"/>
          </a:xfrm>
          <a:prstGeom prst="rect">
            <a:avLst/>
          </a:prstGeom>
          <a:noFill/>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SOCIAL</a:t>
            </a:r>
            <a:endParaRPr kumimoji="0" lang="en-US" sz="1400" b="1" i="0" u="none" strike="noStrike" kern="1200" cap="none" spc="0" normalizeH="0" baseline="0" noProof="0" dirty="0">
              <a:ln>
                <a:noFill/>
              </a:ln>
              <a:solidFill>
                <a:prstClr val="black"/>
              </a:solidFill>
              <a:effectLst/>
              <a:uLnTx/>
              <a:uFillTx/>
              <a:latin typeface="Arial"/>
              <a:ea typeface="+mn-ea"/>
              <a:cs typeface="+mn-cs"/>
            </a:endParaRPr>
          </a:p>
        </p:txBody>
      </p:sp>
      <p:sp>
        <p:nvSpPr>
          <p:cNvPr id="65" name="Rectangle 64">
            <a:extLst>
              <a:ext uri="{FF2B5EF4-FFF2-40B4-BE49-F238E27FC236}">
                <a16:creationId xmlns:a16="http://schemas.microsoft.com/office/drawing/2014/main" id="{150DD131-92D4-4D62-8AAC-600B9BA8B108}"/>
              </a:ext>
            </a:extLst>
          </p:cNvPr>
          <p:cNvSpPr/>
          <p:nvPr/>
        </p:nvSpPr>
        <p:spPr>
          <a:xfrm>
            <a:off x="2308057" y="3016840"/>
            <a:ext cx="1359933" cy="307777"/>
          </a:xfrm>
          <a:prstGeom prst="rect">
            <a:avLst/>
          </a:prstGeom>
          <a:noFill/>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PERSONAL</a:t>
            </a:r>
            <a:endParaRPr kumimoji="0" lang="en-US" sz="14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39" name="Group 38">
            <a:extLst>
              <a:ext uri="{FF2B5EF4-FFF2-40B4-BE49-F238E27FC236}">
                <a16:creationId xmlns:a16="http://schemas.microsoft.com/office/drawing/2014/main" id="{D079106B-F3D5-5649-ADEA-EB3B5C93D8D8}"/>
              </a:ext>
            </a:extLst>
          </p:cNvPr>
          <p:cNvGrpSpPr/>
          <p:nvPr/>
        </p:nvGrpSpPr>
        <p:grpSpPr>
          <a:xfrm>
            <a:off x="3411806" y="1386627"/>
            <a:ext cx="5368387" cy="3799095"/>
            <a:chOff x="3264393" y="1856822"/>
            <a:chExt cx="5733612" cy="4105996"/>
          </a:xfrm>
        </p:grpSpPr>
        <p:grpSp>
          <p:nvGrpSpPr>
            <p:cNvPr id="40" name="Group 39">
              <a:extLst>
                <a:ext uri="{FF2B5EF4-FFF2-40B4-BE49-F238E27FC236}">
                  <a16:creationId xmlns:a16="http://schemas.microsoft.com/office/drawing/2014/main" id="{0D0264DC-8C91-8F44-8356-9B5B35CFE6B0}"/>
                </a:ext>
              </a:extLst>
            </p:cNvPr>
            <p:cNvGrpSpPr/>
            <p:nvPr/>
          </p:nvGrpSpPr>
          <p:grpSpPr>
            <a:xfrm>
              <a:off x="4138403" y="1856822"/>
              <a:ext cx="3787436" cy="3928533"/>
              <a:chOff x="3501959" y="2014352"/>
              <a:chExt cx="3787436" cy="3928533"/>
            </a:xfrm>
          </p:grpSpPr>
          <p:sp>
            <p:nvSpPr>
              <p:cNvPr id="76" name="Pie 30">
                <a:extLst>
                  <a:ext uri="{FF2B5EF4-FFF2-40B4-BE49-F238E27FC236}">
                    <a16:creationId xmlns:a16="http://schemas.microsoft.com/office/drawing/2014/main" id="{7683C945-0591-3643-B2FE-3C1E9C25C949}"/>
                  </a:ext>
                </a:extLst>
              </p:cNvPr>
              <p:cNvSpPr>
                <a:spLocks noChangeAspect="1"/>
              </p:cNvSpPr>
              <p:nvPr/>
            </p:nvSpPr>
            <p:spPr>
              <a:xfrm rot="6765127">
                <a:off x="3917782" y="2478023"/>
                <a:ext cx="3029790" cy="3029789"/>
              </a:xfrm>
              <a:prstGeom prst="pie">
                <a:avLst>
                  <a:gd name="adj1" fmla="val 13499731"/>
                  <a:gd name="adj2" fmla="val 16200000"/>
                </a:avLst>
              </a:prstGeom>
              <a:solidFill>
                <a:srgbClr val="E1051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Pie 31">
                <a:extLst>
                  <a:ext uri="{FF2B5EF4-FFF2-40B4-BE49-F238E27FC236}">
                    <a16:creationId xmlns:a16="http://schemas.microsoft.com/office/drawing/2014/main" id="{40B37318-0081-F745-8050-86D737F6BD2E}"/>
                  </a:ext>
                </a:extLst>
              </p:cNvPr>
              <p:cNvSpPr>
                <a:spLocks noChangeAspect="1"/>
              </p:cNvSpPr>
              <p:nvPr/>
            </p:nvSpPr>
            <p:spPr>
              <a:xfrm rot="15765240">
                <a:off x="3627569" y="2351518"/>
                <a:ext cx="3436471" cy="3316774"/>
              </a:xfrm>
              <a:prstGeom prst="pie">
                <a:avLst>
                  <a:gd name="adj1" fmla="val 13499731"/>
                  <a:gd name="adj2" fmla="val 16200000"/>
                </a:avLst>
              </a:prstGeom>
              <a:solidFill>
                <a:srgbClr val="3C2D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Pie 33">
                <a:extLst>
                  <a:ext uri="{FF2B5EF4-FFF2-40B4-BE49-F238E27FC236}">
                    <a16:creationId xmlns:a16="http://schemas.microsoft.com/office/drawing/2014/main" id="{22E0F4D4-81E9-DB4E-854C-F106866A711E}"/>
                  </a:ext>
                </a:extLst>
              </p:cNvPr>
              <p:cNvSpPr>
                <a:spLocks noChangeAspect="1"/>
              </p:cNvSpPr>
              <p:nvPr/>
            </p:nvSpPr>
            <p:spPr>
              <a:xfrm rot="17506674">
                <a:off x="4831129" y="3427102"/>
                <a:ext cx="1183500" cy="1183500"/>
              </a:xfrm>
              <a:prstGeom prst="pie">
                <a:avLst>
                  <a:gd name="adj1" fmla="val 13499731"/>
                  <a:gd name="adj2" fmla="val 16200000"/>
                </a:avLst>
              </a:prstGeom>
              <a:solidFill>
                <a:srgbClr val="0069B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Pie 34">
                <a:extLst>
                  <a:ext uri="{FF2B5EF4-FFF2-40B4-BE49-F238E27FC236}">
                    <a16:creationId xmlns:a16="http://schemas.microsoft.com/office/drawing/2014/main" id="{BA88CE13-EDCD-A549-BE73-B7BA23777328}"/>
                  </a:ext>
                </a:extLst>
              </p:cNvPr>
              <p:cNvSpPr>
                <a:spLocks noChangeAspect="1"/>
              </p:cNvSpPr>
              <p:nvPr/>
            </p:nvSpPr>
            <p:spPr>
              <a:xfrm rot="13494486">
                <a:off x="3501959" y="2014352"/>
                <a:ext cx="3787436" cy="3928533"/>
              </a:xfrm>
              <a:prstGeom prst="pie">
                <a:avLst>
                  <a:gd name="adj1" fmla="val 13499731"/>
                  <a:gd name="adj2" fmla="val 16200000"/>
                </a:avLst>
              </a:prstGeom>
              <a:solidFill>
                <a:srgbClr val="F0730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Pie 36">
                <a:extLst>
                  <a:ext uri="{FF2B5EF4-FFF2-40B4-BE49-F238E27FC236}">
                    <a16:creationId xmlns:a16="http://schemas.microsoft.com/office/drawing/2014/main" id="{1816026E-2BC0-F742-9A6E-BA57B08B30EF}"/>
                  </a:ext>
                </a:extLst>
              </p:cNvPr>
              <p:cNvSpPr>
                <a:spLocks noChangeAspect="1"/>
              </p:cNvSpPr>
              <p:nvPr/>
            </p:nvSpPr>
            <p:spPr>
              <a:xfrm rot="19841772">
                <a:off x="4288072" y="2866837"/>
                <a:ext cx="2315070" cy="2315070"/>
              </a:xfrm>
              <a:prstGeom prst="pie">
                <a:avLst>
                  <a:gd name="adj1" fmla="val 13499731"/>
                  <a:gd name="adj2" fmla="val 16200000"/>
                </a:avLst>
              </a:prstGeom>
              <a:solidFill>
                <a:srgbClr val="00A03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Pie 35">
                <a:extLst>
                  <a:ext uri="{FF2B5EF4-FFF2-40B4-BE49-F238E27FC236}">
                    <a16:creationId xmlns:a16="http://schemas.microsoft.com/office/drawing/2014/main" id="{0201A96C-FA17-6440-B372-1D5928A1E10B}"/>
                  </a:ext>
                </a:extLst>
              </p:cNvPr>
              <p:cNvSpPr>
                <a:spLocks noChangeAspect="1"/>
              </p:cNvSpPr>
              <p:nvPr/>
            </p:nvSpPr>
            <p:spPr>
              <a:xfrm>
                <a:off x="4424253" y="3003018"/>
                <a:ext cx="2042709" cy="2042709"/>
              </a:xfrm>
              <a:prstGeom prst="pie">
                <a:avLst>
                  <a:gd name="adj1" fmla="val 13499731"/>
                  <a:gd name="adj2" fmla="val 16200000"/>
                </a:avLst>
              </a:prstGeom>
              <a:solidFill>
                <a:srgbClr val="00A5D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Pie 37">
                <a:extLst>
                  <a:ext uri="{FF2B5EF4-FFF2-40B4-BE49-F238E27FC236}">
                    <a16:creationId xmlns:a16="http://schemas.microsoft.com/office/drawing/2014/main" id="{BAD8A5B5-1AEB-9E42-B00C-8A92FF47EDC6}"/>
                  </a:ext>
                </a:extLst>
              </p:cNvPr>
              <p:cNvSpPr>
                <a:spLocks noChangeAspect="1"/>
              </p:cNvSpPr>
              <p:nvPr/>
            </p:nvSpPr>
            <p:spPr>
              <a:xfrm rot="4780936">
                <a:off x="4085127" y="2588359"/>
                <a:ext cx="2814966" cy="2778228"/>
              </a:xfrm>
              <a:prstGeom prst="pie">
                <a:avLst>
                  <a:gd name="adj1" fmla="val 13499731"/>
                  <a:gd name="adj2" fmla="val 16200000"/>
                </a:avLst>
              </a:prstGeom>
              <a:solidFill>
                <a:srgbClr val="87BE2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Pie 32">
                <a:extLst>
                  <a:ext uri="{FF2B5EF4-FFF2-40B4-BE49-F238E27FC236}">
                    <a16:creationId xmlns:a16="http://schemas.microsoft.com/office/drawing/2014/main" id="{10AFA37D-6C69-F349-BFD9-A6D49E70A0FF}"/>
                  </a:ext>
                </a:extLst>
              </p:cNvPr>
              <p:cNvSpPr>
                <a:spLocks noChangeAspect="1"/>
              </p:cNvSpPr>
              <p:nvPr/>
            </p:nvSpPr>
            <p:spPr>
              <a:xfrm rot="2699023">
                <a:off x="4339219" y="2790722"/>
                <a:ext cx="2231926" cy="2424015"/>
              </a:xfrm>
              <a:prstGeom prst="pie">
                <a:avLst>
                  <a:gd name="adj1" fmla="val 13499731"/>
                  <a:gd name="adj2" fmla="val 16200000"/>
                </a:avLst>
              </a:prstGeom>
              <a:solidFill>
                <a:srgbClr val="FFCD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5" name="TextBox 54">
              <a:extLst>
                <a:ext uri="{FF2B5EF4-FFF2-40B4-BE49-F238E27FC236}">
                  <a16:creationId xmlns:a16="http://schemas.microsoft.com/office/drawing/2014/main" id="{58BD09EC-C846-2F4B-BFDC-D364C36E8570}"/>
                </a:ext>
              </a:extLst>
            </p:cNvPr>
            <p:cNvSpPr txBox="1"/>
            <p:nvPr/>
          </p:nvSpPr>
          <p:spPr>
            <a:xfrm>
              <a:off x="7528183" y="3679232"/>
              <a:ext cx="146982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E10514"/>
                  </a:solidFill>
                  <a:effectLst/>
                  <a:uLnTx/>
                  <a:uFillTx/>
                  <a:latin typeface="Calibri Light" panose="020F0302020204030204"/>
                  <a:ea typeface="+mn-ea"/>
                  <a:cs typeface="+mn-cs"/>
                </a:rPr>
                <a:t>15% COMFORT</a:t>
              </a:r>
            </a:p>
          </p:txBody>
        </p:sp>
        <p:sp>
          <p:nvSpPr>
            <p:cNvPr id="56" name="TextBox 55">
              <a:extLst>
                <a:ext uri="{FF2B5EF4-FFF2-40B4-BE49-F238E27FC236}">
                  <a16:creationId xmlns:a16="http://schemas.microsoft.com/office/drawing/2014/main" id="{B04F2F84-29CA-C249-A616-5548C2BAF3EF}"/>
                </a:ext>
              </a:extLst>
            </p:cNvPr>
            <p:cNvSpPr txBox="1"/>
            <p:nvPr/>
          </p:nvSpPr>
          <p:spPr>
            <a:xfrm>
              <a:off x="6445680" y="2405219"/>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CD00"/>
                  </a:solidFill>
                  <a:effectLst/>
                  <a:uLnTx/>
                  <a:uFillTx/>
                  <a:latin typeface="Calibri Light" panose="020F0302020204030204"/>
                  <a:ea typeface="+mn-ea"/>
                  <a:cs typeface="+mn-cs"/>
                </a:rPr>
                <a:t>9% EXPERIENCE</a:t>
              </a:r>
            </a:p>
          </p:txBody>
        </p:sp>
        <p:sp>
          <p:nvSpPr>
            <p:cNvPr id="60" name="TextBox 59">
              <a:extLst>
                <a:ext uri="{FF2B5EF4-FFF2-40B4-BE49-F238E27FC236}">
                  <a16:creationId xmlns:a16="http://schemas.microsoft.com/office/drawing/2014/main" id="{4FD1824C-3231-2745-9F4E-8F41074D7A99}"/>
                </a:ext>
              </a:extLst>
            </p:cNvPr>
            <p:cNvSpPr txBox="1"/>
            <p:nvPr/>
          </p:nvSpPr>
          <p:spPr>
            <a:xfrm>
              <a:off x="4094031" y="5657418"/>
              <a:ext cx="1399332" cy="305400"/>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07305"/>
                  </a:solidFill>
                  <a:effectLst/>
                  <a:uLnTx/>
                  <a:uFillTx/>
                  <a:latin typeface="Calibri Light" panose="020F0302020204030204"/>
                  <a:ea typeface="+mn-ea"/>
                  <a:cs typeface="+mn-cs"/>
                </a:rPr>
                <a:t>22% </a:t>
              </a:r>
              <a:r>
                <a:rPr kumimoji="0" lang="en-GB" sz="1400" b="1" i="0" u="none" strike="noStrike" kern="1200" cap="none" spc="0" normalizeH="0" baseline="0" noProof="0" dirty="0">
                  <a:ln>
                    <a:noFill/>
                  </a:ln>
                  <a:solidFill>
                    <a:srgbClr val="F07305"/>
                  </a:solidFill>
                  <a:effectLst/>
                  <a:uLnTx/>
                  <a:uFillTx/>
                  <a:latin typeface="Calibri Light" panose="020F0302020204030204"/>
                  <a:ea typeface="+mn-ea"/>
                  <a:cs typeface="+mn-cs"/>
                </a:rPr>
                <a:t>UNWIND</a:t>
              </a:r>
              <a:endParaRPr kumimoji="0" lang="en-GB" sz="1600" b="1" i="0" u="none" strike="noStrike" kern="1200" cap="none" spc="0" normalizeH="0" baseline="0" noProof="0" dirty="0">
                <a:ln>
                  <a:noFill/>
                </a:ln>
                <a:solidFill>
                  <a:srgbClr val="F07305"/>
                </a:solidFill>
                <a:effectLst/>
                <a:uLnTx/>
                <a:uFillTx/>
                <a:latin typeface="Calibri Light" panose="020F0302020204030204"/>
                <a:ea typeface="+mn-ea"/>
                <a:cs typeface="+mn-cs"/>
              </a:endParaRPr>
            </a:p>
          </p:txBody>
        </p:sp>
        <p:sp>
          <p:nvSpPr>
            <p:cNvPr id="61" name="TextBox 60">
              <a:extLst>
                <a:ext uri="{FF2B5EF4-FFF2-40B4-BE49-F238E27FC236}">
                  <a16:creationId xmlns:a16="http://schemas.microsoft.com/office/drawing/2014/main" id="{78C60B7D-F736-9044-A4E3-02930EACB483}"/>
                </a:ext>
              </a:extLst>
            </p:cNvPr>
            <p:cNvSpPr txBox="1"/>
            <p:nvPr/>
          </p:nvSpPr>
          <p:spPr>
            <a:xfrm>
              <a:off x="4371182" y="372525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69B4"/>
                  </a:solidFill>
                  <a:effectLst/>
                  <a:uLnTx/>
                  <a:uFillTx/>
                  <a:latin typeface="Calibri Light" panose="020F0302020204030204"/>
                  <a:ea typeface="+mn-ea"/>
                  <a:cs typeface="+mn-cs"/>
                </a:rPr>
                <a:t>3% DO</a:t>
              </a:r>
            </a:p>
          </p:txBody>
        </p:sp>
        <p:sp>
          <p:nvSpPr>
            <p:cNvPr id="63" name="TextBox 62">
              <a:extLst>
                <a:ext uri="{FF2B5EF4-FFF2-40B4-BE49-F238E27FC236}">
                  <a16:creationId xmlns:a16="http://schemas.microsoft.com/office/drawing/2014/main" id="{7A166FBA-15FE-F740-89C7-01252856305B}"/>
                </a:ext>
              </a:extLst>
            </p:cNvPr>
            <p:cNvSpPr txBox="1"/>
            <p:nvPr/>
          </p:nvSpPr>
          <p:spPr>
            <a:xfrm>
              <a:off x="3264393" y="458190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3C2D87"/>
                  </a:solidFill>
                  <a:effectLst/>
                  <a:uLnTx/>
                  <a:uFillTx/>
                  <a:latin typeface="Calibri Light" panose="020F0302020204030204"/>
                  <a:ea typeface="+mn-ea"/>
                  <a:cs typeface="+mn-cs"/>
                </a:rPr>
                <a:t>19% DISTRACT</a:t>
              </a:r>
            </a:p>
          </p:txBody>
        </p:sp>
        <p:sp>
          <p:nvSpPr>
            <p:cNvPr id="64" name="TextBox 63">
              <a:extLst>
                <a:ext uri="{FF2B5EF4-FFF2-40B4-BE49-F238E27FC236}">
                  <a16:creationId xmlns:a16="http://schemas.microsoft.com/office/drawing/2014/main" id="{30E03200-04C5-EE4A-AF17-17A31C3EED27}"/>
                </a:ext>
              </a:extLst>
            </p:cNvPr>
            <p:cNvSpPr txBox="1"/>
            <p:nvPr/>
          </p:nvSpPr>
          <p:spPr>
            <a:xfrm>
              <a:off x="3833591" y="2942045"/>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A03C"/>
                  </a:solidFill>
                  <a:effectLst/>
                  <a:uLnTx/>
                  <a:uFillTx/>
                  <a:latin typeface="Calibri Light" panose="020F0302020204030204"/>
                  <a:ea typeface="+mn-ea"/>
                  <a:cs typeface="+mn-cs"/>
                </a:rPr>
                <a:t>8% INDULGE</a:t>
              </a:r>
            </a:p>
          </p:txBody>
        </p:sp>
        <p:sp>
          <p:nvSpPr>
            <p:cNvPr id="66" name="TextBox 65">
              <a:extLst>
                <a:ext uri="{FF2B5EF4-FFF2-40B4-BE49-F238E27FC236}">
                  <a16:creationId xmlns:a16="http://schemas.microsoft.com/office/drawing/2014/main" id="{DEB20507-8D1D-004F-B5DC-FFD44C2F4C17}"/>
                </a:ext>
              </a:extLst>
            </p:cNvPr>
            <p:cNvSpPr txBox="1"/>
            <p:nvPr/>
          </p:nvSpPr>
          <p:spPr>
            <a:xfrm>
              <a:off x="4663633" y="2439931"/>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A5D7"/>
                  </a:solidFill>
                  <a:effectLst/>
                  <a:uLnTx/>
                  <a:uFillTx/>
                  <a:latin typeface="Calibri Light" panose="020F0302020204030204"/>
                  <a:ea typeface="+mn-ea"/>
                  <a:cs typeface="+mn-cs"/>
                </a:rPr>
                <a:t>8% ESCAPE</a:t>
              </a:r>
            </a:p>
          </p:txBody>
        </p:sp>
        <p:sp>
          <p:nvSpPr>
            <p:cNvPr id="67" name="TextBox 66">
              <a:extLst>
                <a:ext uri="{FF2B5EF4-FFF2-40B4-BE49-F238E27FC236}">
                  <a16:creationId xmlns:a16="http://schemas.microsoft.com/office/drawing/2014/main" id="{84C00B1A-3FA7-8442-90F4-0F3BB019BC0C}"/>
                </a:ext>
              </a:extLst>
            </p:cNvPr>
            <p:cNvSpPr txBox="1"/>
            <p:nvPr/>
          </p:nvSpPr>
          <p:spPr>
            <a:xfrm>
              <a:off x="7237156" y="2913050"/>
              <a:ext cx="1399332" cy="272136"/>
            </a:xfrm>
            <a:prstGeom prst="rect">
              <a:avLst/>
            </a:prstGeom>
            <a:noFill/>
          </p:spPr>
          <p:txBody>
            <a:bodyPr wrap="squar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87BE23"/>
                  </a:solidFill>
                  <a:effectLst/>
                  <a:uLnTx/>
                  <a:uFillTx/>
                  <a:latin typeface="Calibri Light" panose="020F0302020204030204"/>
                  <a:ea typeface="+mn-ea"/>
                  <a:cs typeface="+mn-cs"/>
                </a:rPr>
                <a:t>15% IN TOUCH</a:t>
              </a:r>
            </a:p>
          </p:txBody>
        </p:sp>
        <p:pic>
          <p:nvPicPr>
            <p:cNvPr id="68" name="Picture 67">
              <a:extLst>
                <a:ext uri="{FF2B5EF4-FFF2-40B4-BE49-F238E27FC236}">
                  <a16:creationId xmlns:a16="http://schemas.microsoft.com/office/drawing/2014/main" id="{CE6E4766-BE5E-0749-9E05-C397060A39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376" y="5141674"/>
              <a:ext cx="405659" cy="360000"/>
            </a:xfrm>
            <a:prstGeom prst="rect">
              <a:avLst/>
            </a:prstGeom>
          </p:spPr>
        </p:pic>
        <p:pic>
          <p:nvPicPr>
            <p:cNvPr id="69" name="Picture 68">
              <a:extLst>
                <a:ext uri="{FF2B5EF4-FFF2-40B4-BE49-F238E27FC236}">
                  <a16:creationId xmlns:a16="http://schemas.microsoft.com/office/drawing/2014/main" id="{D1C23C23-027E-4E47-A47A-CE962AD313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0836" y="4278965"/>
              <a:ext cx="381073" cy="360000"/>
            </a:xfrm>
            <a:prstGeom prst="rect">
              <a:avLst/>
            </a:prstGeom>
          </p:spPr>
        </p:pic>
        <p:pic>
          <p:nvPicPr>
            <p:cNvPr id="70" name="Picture 69">
              <a:extLst>
                <a:ext uri="{FF2B5EF4-FFF2-40B4-BE49-F238E27FC236}">
                  <a16:creationId xmlns:a16="http://schemas.microsoft.com/office/drawing/2014/main" id="{44C96AF5-0F0E-694D-BCB5-DA0B124799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1224" y="3724800"/>
              <a:ext cx="522000" cy="360000"/>
            </a:xfrm>
            <a:prstGeom prst="rect">
              <a:avLst/>
            </a:prstGeom>
          </p:spPr>
        </p:pic>
        <p:pic>
          <p:nvPicPr>
            <p:cNvPr id="71" name="Picture 70">
              <a:extLst>
                <a:ext uri="{FF2B5EF4-FFF2-40B4-BE49-F238E27FC236}">
                  <a16:creationId xmlns:a16="http://schemas.microsoft.com/office/drawing/2014/main" id="{A49C6A1D-B3EE-1E41-B75C-FEB0146B11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01756" y="2872715"/>
              <a:ext cx="439303" cy="335033"/>
            </a:xfrm>
            <a:prstGeom prst="rect">
              <a:avLst/>
            </a:prstGeom>
          </p:spPr>
        </p:pic>
        <p:pic>
          <p:nvPicPr>
            <p:cNvPr id="72" name="Picture 71">
              <a:extLst>
                <a:ext uri="{FF2B5EF4-FFF2-40B4-BE49-F238E27FC236}">
                  <a16:creationId xmlns:a16="http://schemas.microsoft.com/office/drawing/2014/main" id="{95BE046E-C8F4-3049-A58A-296E2181ED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3024" y="3208616"/>
              <a:ext cx="361525" cy="360000"/>
            </a:xfrm>
            <a:prstGeom prst="rect">
              <a:avLst/>
            </a:prstGeom>
          </p:spPr>
        </p:pic>
        <p:pic>
          <p:nvPicPr>
            <p:cNvPr id="73" name="Picture 72">
              <a:extLst>
                <a:ext uri="{FF2B5EF4-FFF2-40B4-BE49-F238E27FC236}">
                  <a16:creationId xmlns:a16="http://schemas.microsoft.com/office/drawing/2014/main" id="{17B69AF9-BE49-FE4A-9812-D8E275CADF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27402" y="3178780"/>
              <a:ext cx="292987" cy="360000"/>
            </a:xfrm>
            <a:prstGeom prst="rect">
              <a:avLst/>
            </a:prstGeom>
          </p:spPr>
        </p:pic>
        <p:pic>
          <p:nvPicPr>
            <p:cNvPr id="74" name="Picture 73">
              <a:extLst>
                <a:ext uri="{FF2B5EF4-FFF2-40B4-BE49-F238E27FC236}">
                  <a16:creationId xmlns:a16="http://schemas.microsoft.com/office/drawing/2014/main" id="{3D1497A9-5B2A-8A4E-B73A-A0F0AE35BE7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60551" y="2992868"/>
              <a:ext cx="421663" cy="276817"/>
            </a:xfrm>
            <a:prstGeom prst="rect">
              <a:avLst/>
            </a:prstGeom>
          </p:spPr>
        </p:pic>
        <p:pic>
          <p:nvPicPr>
            <p:cNvPr id="75" name="Picture 74">
              <a:extLst>
                <a:ext uri="{FF2B5EF4-FFF2-40B4-BE49-F238E27FC236}">
                  <a16:creationId xmlns:a16="http://schemas.microsoft.com/office/drawing/2014/main" id="{D77D4C40-6A4D-8E43-8562-BC8FD60573A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31018" y="3776774"/>
              <a:ext cx="262882" cy="216413"/>
            </a:xfrm>
            <a:prstGeom prst="rect">
              <a:avLst/>
            </a:prstGeom>
          </p:spPr>
        </p:pic>
      </p:grpSp>
      <p:sp>
        <p:nvSpPr>
          <p:cNvPr id="36" name="Text Placeholder 2">
            <a:extLst>
              <a:ext uri="{FF2B5EF4-FFF2-40B4-BE49-F238E27FC236}">
                <a16:creationId xmlns:a16="http://schemas.microsoft.com/office/drawing/2014/main" id="{D9005A15-778D-4127-A036-530FEA4604C4}"/>
              </a:ext>
            </a:extLst>
          </p:cNvPr>
          <p:cNvSpPr>
            <a:spLocks noGrp="1"/>
          </p:cNvSpPr>
          <p:nvPr>
            <p:ph type="body" sz="quarter" idx="15"/>
          </p:nvPr>
        </p:nvSpPr>
        <p:spPr>
          <a:xfrm>
            <a:off x="261149" y="5400759"/>
            <a:ext cx="11334817" cy="304800"/>
          </a:xfrm>
        </p:spPr>
        <p:txBody>
          <a:bodyPr/>
          <a:lstStyle/>
          <a:p>
            <a:r>
              <a:rPr lang="en-GB" dirty="0"/>
              <a:t>Source: The Age of Television, 2018, B&amp;A/TAM Ireland</a:t>
            </a:r>
          </a:p>
        </p:txBody>
      </p:sp>
    </p:spTree>
    <p:extLst>
      <p:ext uri="{BB962C8B-B14F-4D97-AF65-F5344CB8AC3E}">
        <p14:creationId xmlns:p14="http://schemas.microsoft.com/office/powerpoint/2010/main" val="330609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ED4F5F-822E-4A30-AF9B-E7BA510B134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p:spPr>
      </p:pic>
      <p:sp>
        <p:nvSpPr>
          <p:cNvPr id="9" name="Rectangle 8">
            <a:extLst>
              <a:ext uri="{FF2B5EF4-FFF2-40B4-BE49-F238E27FC236}">
                <a16:creationId xmlns:a16="http://schemas.microsoft.com/office/drawing/2014/main" id="{47F8EB03-EC6E-4636-B25C-8E46ECFAD759}"/>
              </a:ext>
            </a:extLst>
          </p:cNvPr>
          <p:cNvSpPr/>
          <p:nvPr/>
        </p:nvSpPr>
        <p:spPr>
          <a:xfrm>
            <a:off x="0" y="0"/>
            <a:ext cx="12192000" cy="6858000"/>
          </a:xfrm>
          <a:prstGeom prst="rect">
            <a:avLst/>
          </a:prstGeom>
          <a:gradFill flip="none" rotWithShape="1">
            <a:gsLst>
              <a:gs pos="16000">
                <a:srgbClr val="000000">
                  <a:alpha val="69000"/>
                </a:srgbClr>
              </a:gs>
              <a:gs pos="67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685D4E88-C16A-4783-83C1-034EAEE0E83B}"/>
              </a:ext>
            </a:extLst>
          </p:cNvPr>
          <p:cNvSpPr>
            <a:spLocks noGrp="1"/>
          </p:cNvSpPr>
          <p:nvPr>
            <p:ph type="ctrTitle"/>
          </p:nvPr>
        </p:nvSpPr>
        <p:spPr>
          <a:xfrm>
            <a:off x="457200" y="561250"/>
            <a:ext cx="7380514" cy="1109690"/>
          </a:xfrm>
        </p:spPr>
        <p:txBody>
          <a:bodyPr/>
          <a:lstStyle/>
          <a:p>
            <a:r>
              <a:rPr lang="en-GB" dirty="0"/>
              <a:t>A closer look at the need states…</a:t>
            </a:r>
          </a:p>
        </p:txBody>
      </p:sp>
    </p:spTree>
    <p:extLst>
      <p:ext uri="{BB962C8B-B14F-4D97-AF65-F5344CB8AC3E}">
        <p14:creationId xmlns:p14="http://schemas.microsoft.com/office/powerpoint/2010/main" val="324198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ED4F5F-822E-4A30-AF9B-E7BA510B134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5673" t="12352" r="4090" b="12352"/>
          <a:stretch/>
        </p:blipFill>
        <p:spPr>
          <a:xfrm>
            <a:off x="0" y="0"/>
            <a:ext cx="12312000" cy="6858000"/>
          </a:xfrm>
        </p:spPr>
      </p:pic>
      <p:sp>
        <p:nvSpPr>
          <p:cNvPr id="9" name="Rectangle 8">
            <a:extLst>
              <a:ext uri="{FF2B5EF4-FFF2-40B4-BE49-F238E27FC236}">
                <a16:creationId xmlns:a16="http://schemas.microsoft.com/office/drawing/2014/main" id="{47F8EB03-EC6E-4636-B25C-8E46ECFAD759}"/>
              </a:ext>
            </a:extLst>
          </p:cNvPr>
          <p:cNvSpPr/>
          <p:nvPr/>
        </p:nvSpPr>
        <p:spPr>
          <a:xfrm>
            <a:off x="0" y="0"/>
            <a:ext cx="12312000" cy="6858000"/>
          </a:xfrm>
          <a:prstGeom prst="rect">
            <a:avLst/>
          </a:prstGeom>
          <a:gradFill flip="none" rotWithShape="1">
            <a:gsLst>
              <a:gs pos="16000">
                <a:srgbClr val="000000">
                  <a:alpha val="69000"/>
                </a:srgbClr>
              </a:gs>
              <a:gs pos="67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685D4E88-C16A-4783-83C1-034EAEE0E83B}"/>
              </a:ext>
            </a:extLst>
          </p:cNvPr>
          <p:cNvSpPr>
            <a:spLocks noGrp="1"/>
          </p:cNvSpPr>
          <p:nvPr>
            <p:ph type="ctrTitle"/>
          </p:nvPr>
        </p:nvSpPr>
        <p:spPr>
          <a:xfrm>
            <a:off x="457200" y="561250"/>
            <a:ext cx="7380514" cy="1109690"/>
          </a:xfrm>
        </p:spPr>
        <p:txBody>
          <a:bodyPr/>
          <a:lstStyle/>
          <a:p>
            <a:r>
              <a:rPr lang="en-GB" dirty="0"/>
              <a:t>Online video facilitates ‘doing’ &amp; is a key means of distraction</a:t>
            </a:r>
          </a:p>
        </p:txBody>
      </p:sp>
    </p:spTree>
    <p:extLst>
      <p:ext uri="{BB962C8B-B14F-4D97-AF65-F5344CB8AC3E}">
        <p14:creationId xmlns:p14="http://schemas.microsoft.com/office/powerpoint/2010/main" val="12601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B047-4FD9-48A2-AECE-02CB0649C997}"/>
              </a:ext>
            </a:extLst>
          </p:cNvPr>
          <p:cNvSpPr>
            <a:spLocks noGrp="1"/>
          </p:cNvSpPr>
          <p:nvPr>
            <p:ph type="title"/>
          </p:nvPr>
        </p:nvSpPr>
        <p:spPr>
          <a:xfrm>
            <a:off x="371476" y="359944"/>
            <a:ext cx="10748282" cy="1021181"/>
          </a:xfrm>
        </p:spPr>
        <p:txBody>
          <a:bodyPr/>
          <a:lstStyle/>
          <a:p>
            <a:r>
              <a:rPr lang="en-GB" dirty="0"/>
              <a:t>Viewing for practical tasks, or to distract ourselves, has high </a:t>
            </a:r>
            <a:r>
              <a:rPr lang="en-GB" u="sng" dirty="0"/>
              <a:t>online video </a:t>
            </a:r>
            <a:r>
              <a:rPr lang="en-GB" dirty="0"/>
              <a:t>usage</a:t>
            </a:r>
          </a:p>
        </p:txBody>
      </p:sp>
      <p:graphicFrame>
        <p:nvGraphicFramePr>
          <p:cNvPr id="6" name="Chart 5">
            <a:extLst>
              <a:ext uri="{FF2B5EF4-FFF2-40B4-BE49-F238E27FC236}">
                <a16:creationId xmlns:a16="http://schemas.microsoft.com/office/drawing/2014/main" id="{23ABC739-EA0D-4A96-8A0C-F038B4394C6A}"/>
              </a:ext>
            </a:extLst>
          </p:cNvPr>
          <p:cNvGraphicFramePr/>
          <p:nvPr>
            <p:extLst>
              <p:ext uri="{D42A27DB-BD31-4B8C-83A1-F6EECF244321}">
                <p14:modId xmlns:p14="http://schemas.microsoft.com/office/powerpoint/2010/main" val="2712632587"/>
              </p:ext>
            </p:extLst>
          </p:nvPr>
        </p:nvGraphicFramePr>
        <p:xfrm>
          <a:off x="601579" y="1503947"/>
          <a:ext cx="10924674" cy="370572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D2ED1F00-716D-4A33-B091-CF0291A3A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1874" y="124540"/>
            <a:ext cx="1216970" cy="1216970"/>
          </a:xfrm>
          <a:prstGeom prst="rect">
            <a:avLst/>
          </a:prstGeom>
        </p:spPr>
      </p:pic>
      <p:sp>
        <p:nvSpPr>
          <p:cNvPr id="7" name="TextBox 6">
            <a:extLst>
              <a:ext uri="{FF2B5EF4-FFF2-40B4-BE49-F238E27FC236}">
                <a16:creationId xmlns:a16="http://schemas.microsoft.com/office/drawing/2014/main" id="{39B6FF8A-B7A7-4985-BF45-22936C41725E}"/>
              </a:ext>
            </a:extLst>
          </p:cNvPr>
          <p:cNvSpPr txBox="1"/>
          <p:nvPr/>
        </p:nvSpPr>
        <p:spPr>
          <a:xfrm>
            <a:off x="10529712" y="1039161"/>
            <a:ext cx="1611940" cy="646331"/>
          </a:xfrm>
          <a:prstGeom prst="rect">
            <a:avLst/>
          </a:prstGeom>
          <a:noFill/>
        </p:spPr>
        <p:txBody>
          <a:bodyPr wrap="square" rtlCol="0">
            <a:spAutoFit/>
          </a:bodyPr>
          <a:lstStyle/>
          <a:p>
            <a:pPr algn="ctr"/>
            <a:r>
              <a:rPr lang="en-GB" b="1" dirty="0"/>
              <a:t>ONLINE VIDEO</a:t>
            </a:r>
          </a:p>
        </p:txBody>
      </p:sp>
      <p:sp>
        <p:nvSpPr>
          <p:cNvPr id="8" name="Text Placeholder 7">
            <a:extLst>
              <a:ext uri="{FF2B5EF4-FFF2-40B4-BE49-F238E27FC236}">
                <a16:creationId xmlns:a16="http://schemas.microsoft.com/office/drawing/2014/main" id="{E6DC2E92-B069-41F0-B3AF-6BF124739C28}"/>
              </a:ext>
            </a:extLst>
          </p:cNvPr>
          <p:cNvSpPr>
            <a:spLocks noGrp="1"/>
          </p:cNvSpPr>
          <p:nvPr>
            <p:ph type="body" sz="quarter" idx="15"/>
          </p:nvPr>
        </p:nvSpPr>
        <p:spPr/>
        <p:txBody>
          <a:bodyPr/>
          <a:lstStyle/>
          <a:p>
            <a:endParaRPr lang="en-GB"/>
          </a:p>
        </p:txBody>
      </p:sp>
      <p:sp>
        <p:nvSpPr>
          <p:cNvPr id="9" name="Text Placeholder 2">
            <a:extLst>
              <a:ext uri="{FF2B5EF4-FFF2-40B4-BE49-F238E27FC236}">
                <a16:creationId xmlns:a16="http://schemas.microsoft.com/office/drawing/2014/main" id="{026401EE-2259-4331-BD1B-6F757848107A}"/>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213727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Autofit/>
          </a:bodyPr>
          <a:lstStyle/>
          <a:p>
            <a:r>
              <a:rPr lang="en-GB" dirty="0">
                <a:solidFill>
                  <a:schemeClr val="accent2"/>
                </a:solidFill>
              </a:rPr>
              <a:t>Do</a:t>
            </a:r>
            <a:br>
              <a:rPr lang="en-GB" dirty="0">
                <a:solidFill>
                  <a:schemeClr val="accent2"/>
                </a:solidFill>
              </a:rPr>
            </a:br>
            <a:r>
              <a:rPr lang="en-GB" dirty="0">
                <a:solidFill>
                  <a:schemeClr val="accent2"/>
                </a:solidFill>
              </a:rPr>
              <a:t>with José Mourinho</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a:xfrm>
            <a:off x="371476" y="2020516"/>
            <a:ext cx="4368867" cy="3651531"/>
          </a:xfrm>
        </p:spPr>
        <p:txBody>
          <a:bodyPr>
            <a:normAutofit/>
          </a:bodyPr>
          <a:lstStyle/>
          <a:p>
            <a:pPr marL="285750" indent="-285750">
              <a:buClr>
                <a:schemeClr val="accent2"/>
              </a:buClr>
              <a:buFont typeface="Arial" panose="020B0604020202020204" pitchFamily="34" charset="0"/>
              <a:buChar char="─"/>
            </a:pPr>
            <a:r>
              <a:rPr lang="en-GB" sz="1800" dirty="0"/>
              <a:t>Need for </a:t>
            </a:r>
            <a:r>
              <a:rPr lang="en-GB" sz="1800" b="1" dirty="0">
                <a:solidFill>
                  <a:schemeClr val="accent2"/>
                </a:solidFill>
              </a:rPr>
              <a:t>practical info / tutorials</a:t>
            </a:r>
            <a:br>
              <a:rPr lang="en-GB" sz="1800" b="1" dirty="0">
                <a:solidFill>
                  <a:schemeClr val="accent2"/>
                </a:solidFill>
              </a:rPr>
            </a:br>
            <a:endParaRPr lang="en-GB" sz="1800" b="1" dirty="0">
              <a:solidFill>
                <a:schemeClr val="accent2"/>
              </a:solidFill>
            </a:endParaRPr>
          </a:p>
          <a:p>
            <a:pPr marL="285750" indent="-285750">
              <a:buClr>
                <a:schemeClr val="accent2"/>
              </a:buClr>
              <a:buFont typeface="Arial" panose="020B0604020202020204" pitchFamily="34" charset="0"/>
              <a:buChar char="─"/>
            </a:pPr>
            <a:r>
              <a:rPr lang="en-GB" sz="1800" dirty="0"/>
              <a:t>Often </a:t>
            </a:r>
            <a:r>
              <a:rPr lang="en-GB" sz="1800" b="1" dirty="0">
                <a:solidFill>
                  <a:schemeClr val="accent2"/>
                </a:solidFill>
              </a:rPr>
              <a:t>short-form</a:t>
            </a:r>
            <a:r>
              <a:rPr lang="en-GB" sz="1800" b="1" dirty="0"/>
              <a:t> </a:t>
            </a:r>
            <a:r>
              <a:rPr lang="en-GB" sz="1800" dirty="0"/>
              <a:t>content on YouTube</a:t>
            </a:r>
            <a:br>
              <a:rPr lang="en-GB" sz="1800" dirty="0"/>
            </a:br>
            <a:endParaRPr lang="en-GB" sz="1800" dirty="0"/>
          </a:p>
          <a:p>
            <a:pPr marL="285750" indent="-285750">
              <a:buClr>
                <a:schemeClr val="accent2"/>
              </a:buClr>
              <a:buFont typeface="Arial" panose="020B0604020202020204" pitchFamily="34" charset="0"/>
              <a:buChar char="─"/>
            </a:pPr>
            <a:r>
              <a:rPr lang="en-GB" sz="1800" b="1" dirty="0">
                <a:solidFill>
                  <a:schemeClr val="accent2"/>
                </a:solidFill>
              </a:rPr>
              <a:t>Production quality </a:t>
            </a:r>
            <a:r>
              <a:rPr lang="en-GB" sz="1800" dirty="0"/>
              <a:t>less important</a:t>
            </a:r>
            <a:br>
              <a:rPr lang="en-GB" sz="1800" dirty="0"/>
            </a:br>
            <a:endParaRPr lang="en-GB" sz="1800" dirty="0"/>
          </a:p>
          <a:p>
            <a:pPr marL="285750" indent="-285750">
              <a:buClr>
                <a:schemeClr val="accent2"/>
              </a:buClr>
              <a:buFont typeface="Arial" panose="020B0604020202020204" pitchFamily="34" charset="0"/>
              <a:buChar char="─"/>
            </a:pPr>
            <a:r>
              <a:rPr lang="en-GB" sz="1800" b="1" dirty="0">
                <a:solidFill>
                  <a:schemeClr val="accent2"/>
                </a:solidFill>
              </a:rPr>
              <a:t>Devices</a:t>
            </a:r>
            <a:r>
              <a:rPr lang="en-GB" sz="1800" b="1" dirty="0"/>
              <a:t> </a:t>
            </a:r>
            <a:r>
              <a:rPr lang="en-GB" sz="1800" dirty="0"/>
              <a:t>key</a:t>
            </a: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grpSp>
        <p:nvGrpSpPr>
          <p:cNvPr id="9" name="Group 8">
            <a:extLst>
              <a:ext uri="{FF2B5EF4-FFF2-40B4-BE49-F238E27FC236}">
                <a16:creationId xmlns:a16="http://schemas.microsoft.com/office/drawing/2014/main" id="{BA1E75B5-F1B2-4A12-8F1E-383076819EEF}"/>
              </a:ext>
            </a:extLst>
          </p:cNvPr>
          <p:cNvGrpSpPr/>
          <p:nvPr/>
        </p:nvGrpSpPr>
        <p:grpSpPr>
          <a:xfrm rot="944466">
            <a:off x="10772546" y="4845722"/>
            <a:ext cx="1338028" cy="657149"/>
            <a:chOff x="10749686" y="4857152"/>
            <a:chExt cx="1338028" cy="657149"/>
          </a:xfrm>
        </p:grpSpPr>
        <p:pic>
          <p:nvPicPr>
            <p:cNvPr id="5" name="Picture 4">
              <a:extLst>
                <a:ext uri="{FF2B5EF4-FFF2-40B4-BE49-F238E27FC236}">
                  <a16:creationId xmlns:a16="http://schemas.microsoft.com/office/drawing/2014/main" id="{A1C39A1C-B907-4561-B095-5578F6B56B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1090125" y="4516713"/>
              <a:ext cx="657149" cy="1338028"/>
            </a:xfrm>
            <a:prstGeom prst="rect">
              <a:avLst/>
            </a:prstGeom>
          </p:spPr>
        </p:pic>
        <p:pic>
          <p:nvPicPr>
            <p:cNvPr id="1032" name="Picture 8" descr="Image result for dancing tutorial youtube">
              <a:extLst>
                <a:ext uri="{FF2B5EF4-FFF2-40B4-BE49-F238E27FC236}">
                  <a16:creationId xmlns:a16="http://schemas.microsoft.com/office/drawing/2014/main" id="{180CF45D-2D87-4979-BC6E-1886F6714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00539" y="4892901"/>
              <a:ext cx="1036320" cy="582930"/>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Placeholder 9">
            <a:extLst>
              <a:ext uri="{FF2B5EF4-FFF2-40B4-BE49-F238E27FC236}">
                <a16:creationId xmlns:a16="http://schemas.microsoft.com/office/drawing/2014/main" id="{4B4367F2-7832-40FC-A0B6-99A76F8EBDE6}"/>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5435" r="15435"/>
          <a:stretch>
            <a:fillRect/>
          </a:stretch>
        </p:blipFill>
        <p:spPr/>
      </p:pic>
    </p:spTree>
    <p:extLst>
      <p:ext uri="{BB962C8B-B14F-4D97-AF65-F5344CB8AC3E}">
        <p14:creationId xmlns:p14="http://schemas.microsoft.com/office/powerpoint/2010/main" val="290073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682C5B4-AFDA-4874-A12A-27D2B2604108}"/>
              </a:ext>
            </a:extLst>
          </p:cNvPr>
          <p:cNvSpPr/>
          <p:nvPr/>
        </p:nvSpPr>
        <p:spPr>
          <a:xfrm>
            <a:off x="8467007" y="4545160"/>
            <a:ext cx="1474053" cy="926432"/>
          </a:xfrm>
          <a:prstGeom prst="rect">
            <a:avLst/>
          </a:prstGeom>
          <a:blipFill dpi="0" rotWithShape="1">
            <a:blip r:embed="rId3"/>
            <a:srcRect/>
            <a:stretch>
              <a:fillRect l="-6000" t="1000" r="-5000" b="-427"/>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63771645-1374-41E1-B961-C643CE17B574}"/>
              </a:ext>
            </a:extLst>
          </p:cNvPr>
          <p:cNvSpPr/>
          <p:nvPr/>
        </p:nvSpPr>
        <p:spPr>
          <a:xfrm>
            <a:off x="6569322" y="4545160"/>
            <a:ext cx="1474053" cy="926432"/>
          </a:xfrm>
          <a:prstGeom prst="rect">
            <a:avLst/>
          </a:prstGeom>
          <a:blipFill dpi="0" rotWithShape="1">
            <a:blip r:embed="rId4"/>
            <a:srcRect/>
            <a:stretch>
              <a:fillRect l="-5000" r="-7000" b="-3847"/>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382E7248-C6F1-4FD8-8118-07158F69C533}"/>
              </a:ext>
            </a:extLst>
          </p:cNvPr>
          <p:cNvSpPr/>
          <p:nvPr/>
        </p:nvSpPr>
        <p:spPr>
          <a:xfrm>
            <a:off x="10368708" y="3358047"/>
            <a:ext cx="1474053" cy="926432"/>
          </a:xfrm>
          <a:prstGeom prst="rect">
            <a:avLst/>
          </a:prstGeom>
          <a:blipFill dpi="0" rotWithShape="1">
            <a:blip r:embed="rId5"/>
            <a:srcRect/>
            <a:stretch>
              <a:fillRect l="-3000" t="-4000" r="-3000" b="-7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3358FE6A-8341-4A63-9103-2875103E0DA1}"/>
              </a:ext>
            </a:extLst>
          </p:cNvPr>
          <p:cNvSpPr/>
          <p:nvPr/>
        </p:nvSpPr>
        <p:spPr>
          <a:xfrm>
            <a:off x="10400270" y="4545160"/>
            <a:ext cx="1474053" cy="926432"/>
          </a:xfrm>
          <a:prstGeom prst="rect">
            <a:avLst/>
          </a:prstGeom>
          <a:blipFill dpi="0" rotWithShape="1">
            <a:blip r:embed="rId6"/>
            <a:srcRect/>
            <a:stretch>
              <a:fillRect l="-10000" t="-6000" r="-7000" b="-277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solidFill>
                  <a:schemeClr val="accent2"/>
                </a:solidFill>
              </a:rPr>
              <a:t>Do</a:t>
            </a:r>
            <a:br>
              <a:rPr lang="en-GB" dirty="0">
                <a:solidFill>
                  <a:schemeClr val="accent2"/>
                </a:solidFill>
              </a:rPr>
            </a:br>
            <a:r>
              <a:rPr lang="en-GB" dirty="0">
                <a:solidFill>
                  <a:schemeClr val="accent2"/>
                </a:solidFill>
              </a:rPr>
              <a:t>3% of viewing time</a:t>
            </a:r>
            <a:endParaRPr lang="en-GB" dirty="0">
              <a:solidFill>
                <a:schemeClr val="accent3"/>
              </a:solidFill>
            </a:endParaRP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351728" y="1584669"/>
            <a:ext cx="1486918" cy="646331"/>
          </a:xfrm>
          <a:prstGeom prst="rect">
            <a:avLst/>
          </a:prstGeom>
          <a:noFill/>
        </p:spPr>
        <p:txBody>
          <a:bodyPr wrap="square" rtlCol="0">
            <a:spAutoFit/>
          </a:bodyPr>
          <a:lstStyle/>
          <a:p>
            <a:pPr algn="ctr"/>
            <a:r>
              <a:rPr lang="en-GB" dirty="0">
                <a:solidFill>
                  <a:schemeClr val="accent2"/>
                </a:solidFill>
              </a:rPr>
              <a:t>15% </a:t>
            </a:r>
            <a:r>
              <a:rPr lang="en-GB" dirty="0">
                <a:solidFill>
                  <a:schemeClr val="bg2"/>
                </a:solidFill>
              </a:rPr>
              <a:t>online video</a:t>
            </a:r>
          </a:p>
        </p:txBody>
      </p:sp>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923330"/>
          </a:xfrm>
          <a:prstGeom prst="rect">
            <a:avLst/>
          </a:prstGeom>
          <a:noFill/>
        </p:spPr>
        <p:txBody>
          <a:bodyPr wrap="square" rtlCol="0">
            <a:spAutoFit/>
          </a:bodyPr>
          <a:lstStyle/>
          <a:p>
            <a:pPr algn="ctr"/>
            <a:r>
              <a:rPr lang="en-GB" dirty="0">
                <a:solidFill>
                  <a:schemeClr val="accent2"/>
                </a:solidFill>
              </a:rPr>
              <a:t>66% </a:t>
            </a:r>
            <a:r>
              <a:rPr lang="en-GB" dirty="0">
                <a:solidFill>
                  <a:schemeClr val="bg2"/>
                </a:solidFill>
              </a:rPr>
              <a:t>watched on device</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646331"/>
          </a:xfrm>
          <a:prstGeom prst="rect">
            <a:avLst/>
          </a:prstGeom>
          <a:noFill/>
        </p:spPr>
        <p:txBody>
          <a:bodyPr wrap="square" rtlCol="0">
            <a:spAutoFit/>
          </a:bodyPr>
          <a:lstStyle/>
          <a:p>
            <a:pPr algn="ctr"/>
            <a:r>
              <a:rPr lang="en-GB" dirty="0">
                <a:solidFill>
                  <a:schemeClr val="accent2"/>
                </a:solidFill>
              </a:rPr>
              <a:t>61% </a:t>
            </a:r>
            <a:r>
              <a:rPr lang="en-GB" dirty="0">
                <a:solidFill>
                  <a:schemeClr val="bg2"/>
                </a:solidFill>
              </a:rPr>
              <a:t>how-to/DIY videos</a:t>
            </a:r>
          </a:p>
        </p:txBody>
      </p:sp>
      <p:sp>
        <p:nvSpPr>
          <p:cNvPr id="22" name="Rectangle 21">
            <a:extLst>
              <a:ext uri="{FF2B5EF4-FFF2-40B4-BE49-F238E27FC236}">
                <a16:creationId xmlns:a16="http://schemas.microsoft.com/office/drawing/2014/main" id="{B720F442-D10C-4E30-B94C-6500AB865D97}"/>
              </a:ext>
            </a:extLst>
          </p:cNvPr>
          <p:cNvSpPr/>
          <p:nvPr/>
        </p:nvSpPr>
        <p:spPr>
          <a:xfrm>
            <a:off x="334743" y="1385436"/>
            <a:ext cx="5142730" cy="1092607"/>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to find useful information that can be practically applied to any area of life </a:t>
            </a:r>
          </a:p>
          <a:p>
            <a:pPr lvl="0" fontAlgn="base">
              <a:spcBef>
                <a:spcPts val="600"/>
              </a:spcBef>
              <a:defRPr/>
            </a:pPr>
            <a:r>
              <a:rPr lang="en-GB" sz="2000" dirty="0">
                <a:solidFill>
                  <a:schemeClr val="accent2"/>
                </a:solidFill>
                <a:cs typeface="Times New Roman" panose="02020603050405020304" pitchFamily="18" charset="0"/>
              </a:rPr>
              <a:t> </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2" y="2865289"/>
            <a:ext cx="4506482" cy="338554"/>
          </a:xfrm>
          <a:prstGeom prst="rect">
            <a:avLst/>
          </a:prstGeom>
          <a:noFill/>
        </p:spPr>
        <p:txBody>
          <a:bodyPr wrap="square" rtlCol="0">
            <a:spAutoFit/>
          </a:bodyPr>
          <a:lstStyle/>
          <a:p>
            <a:pPr algn="l"/>
            <a:r>
              <a:rPr lang="en-GB" sz="1600" dirty="0">
                <a:solidFill>
                  <a:schemeClr val="bg2"/>
                </a:solidFill>
              </a:rPr>
              <a:t>Served by instructional/ how-to videos: </a:t>
            </a:r>
          </a:p>
        </p:txBody>
      </p:sp>
      <p:sp>
        <p:nvSpPr>
          <p:cNvPr id="39" name="Rectangle 38">
            <a:extLst>
              <a:ext uri="{FF2B5EF4-FFF2-40B4-BE49-F238E27FC236}">
                <a16:creationId xmlns:a16="http://schemas.microsoft.com/office/drawing/2014/main" id="{A722D647-2562-4FA4-9A8C-91DE1FE5FFF7}"/>
              </a:ext>
            </a:extLst>
          </p:cNvPr>
          <p:cNvSpPr/>
          <p:nvPr/>
        </p:nvSpPr>
        <p:spPr>
          <a:xfrm>
            <a:off x="6573338" y="3358047"/>
            <a:ext cx="1474053" cy="926432"/>
          </a:xfrm>
          <a:prstGeom prst="rect">
            <a:avLst/>
          </a:prstGeom>
          <a:blipFill>
            <a:blip r:embed="rId7"/>
            <a:stretch>
              <a:fillRect l="-6028" r="-10798"/>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D5624687-A401-4342-8695-150766B61BC4}"/>
              </a:ext>
            </a:extLst>
          </p:cNvPr>
          <p:cNvSpPr/>
          <p:nvPr/>
        </p:nvSpPr>
        <p:spPr>
          <a:xfrm>
            <a:off x="8471023" y="3358047"/>
            <a:ext cx="1474053" cy="926432"/>
          </a:xfrm>
          <a:prstGeom prst="rect">
            <a:avLst/>
          </a:prstGeom>
          <a:blipFill dpi="0" rotWithShape="1">
            <a:blip r:embed="rId8"/>
            <a:srcRect/>
            <a:stretch>
              <a:fillRect l="-2000" t="-1000" r="-5000" b="-28000"/>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4" descr="Image result for youtube logo">
            <a:extLst>
              <a:ext uri="{FF2B5EF4-FFF2-40B4-BE49-F238E27FC236}">
                <a16:creationId xmlns:a16="http://schemas.microsoft.com/office/drawing/2014/main" id="{DFD6B5C0-11D7-41B9-89FF-B25666EDB5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08200" y="5174155"/>
            <a:ext cx="432860" cy="3048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D9EE292-50C9-48D1-A6BB-6C32ABFED24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2315" y="368852"/>
            <a:ext cx="1244079" cy="1244079"/>
          </a:xfrm>
          <a:prstGeom prst="rect">
            <a:avLst/>
          </a:prstGeom>
        </p:spPr>
      </p:pic>
      <p:pic>
        <p:nvPicPr>
          <p:cNvPr id="10" name="Picture 9">
            <a:extLst>
              <a:ext uri="{FF2B5EF4-FFF2-40B4-BE49-F238E27FC236}">
                <a16:creationId xmlns:a16="http://schemas.microsoft.com/office/drawing/2014/main" id="{A965EC92-C749-4380-8BA3-331B14DB702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45889" y="441916"/>
            <a:ext cx="1169689" cy="1171561"/>
          </a:xfrm>
          <a:prstGeom prst="rect">
            <a:avLst/>
          </a:prstGeom>
        </p:spPr>
      </p:pic>
      <p:pic>
        <p:nvPicPr>
          <p:cNvPr id="13" name="Picture 12">
            <a:extLst>
              <a:ext uri="{FF2B5EF4-FFF2-40B4-BE49-F238E27FC236}">
                <a16:creationId xmlns:a16="http://schemas.microsoft.com/office/drawing/2014/main" id="{449637DF-ABD7-471D-9337-BE0A44FE253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89833" y="388829"/>
            <a:ext cx="1169689" cy="1169689"/>
          </a:xfrm>
          <a:prstGeom prst="rect">
            <a:avLst/>
          </a:prstGeom>
        </p:spPr>
      </p:pic>
      <p:pic>
        <p:nvPicPr>
          <p:cNvPr id="1028" name="Picture 4" descr="Image result for youtube logo">
            <a:extLst>
              <a:ext uri="{FF2B5EF4-FFF2-40B4-BE49-F238E27FC236}">
                <a16:creationId xmlns:a16="http://schemas.microsoft.com/office/drawing/2014/main" id="{FDD391A5-6576-4D07-A8CE-12461893AB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2216" y="3979678"/>
            <a:ext cx="432860" cy="30480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Image result for youtube logo">
            <a:extLst>
              <a:ext uri="{FF2B5EF4-FFF2-40B4-BE49-F238E27FC236}">
                <a16:creationId xmlns:a16="http://schemas.microsoft.com/office/drawing/2014/main" id="{FF3BCE4C-1456-42C6-8F46-85C01435FCB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1141" y="5157700"/>
            <a:ext cx="432860" cy="30480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Image result for facebook icon">
            <a:extLst>
              <a:ext uri="{FF2B5EF4-FFF2-40B4-BE49-F238E27FC236}">
                <a16:creationId xmlns:a16="http://schemas.microsoft.com/office/drawing/2014/main" id="{3CD4030D-DC09-46DC-AF59-81F28B03B84B}"/>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614854" y="3952144"/>
            <a:ext cx="326206" cy="326206"/>
          </a:xfrm>
          <a:prstGeom prst="rect">
            <a:avLst/>
          </a:prstGeom>
          <a:noFill/>
          <a:extLst>
            <a:ext uri="{909E8E84-426E-40DD-AFC4-6F175D3DCCD1}">
              <a14:hiddenFill xmlns:a14="http://schemas.microsoft.com/office/drawing/2010/main">
                <a:solidFill>
                  <a:srgbClr val="FFFFFF"/>
                </a:solidFill>
              </a14:hiddenFill>
            </a:ext>
          </a:extLst>
        </p:spPr>
      </p:pic>
      <p:grpSp>
        <p:nvGrpSpPr>
          <p:cNvPr id="62" name="Group 61">
            <a:extLst>
              <a:ext uri="{FF2B5EF4-FFF2-40B4-BE49-F238E27FC236}">
                <a16:creationId xmlns:a16="http://schemas.microsoft.com/office/drawing/2014/main" id="{05793CC3-7340-4D7A-A242-56F244739DBF}"/>
              </a:ext>
            </a:extLst>
          </p:cNvPr>
          <p:cNvGrpSpPr/>
          <p:nvPr/>
        </p:nvGrpSpPr>
        <p:grpSpPr>
          <a:xfrm>
            <a:off x="1339198" y="2285832"/>
            <a:ext cx="2866907" cy="2807296"/>
            <a:chOff x="3484607" y="2063372"/>
            <a:chExt cx="3922001" cy="3922001"/>
          </a:xfrm>
        </p:grpSpPr>
        <p:sp>
          <p:nvSpPr>
            <p:cNvPr id="63" name="Pie 30">
              <a:extLst>
                <a:ext uri="{FF2B5EF4-FFF2-40B4-BE49-F238E27FC236}">
                  <a16:creationId xmlns:a16="http://schemas.microsoft.com/office/drawing/2014/main" id="{59D05660-4FCD-44D3-96FE-74B17DC21CA3}"/>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4" name="Pie 31">
              <a:extLst>
                <a:ext uri="{FF2B5EF4-FFF2-40B4-BE49-F238E27FC236}">
                  <a16:creationId xmlns:a16="http://schemas.microsoft.com/office/drawing/2014/main" id="{B64C5C33-350E-4914-A2FB-A426E31E25C3}"/>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5" name="Pie 32">
              <a:extLst>
                <a:ext uri="{FF2B5EF4-FFF2-40B4-BE49-F238E27FC236}">
                  <a16:creationId xmlns:a16="http://schemas.microsoft.com/office/drawing/2014/main" id="{645E6BC0-F990-4CF6-8542-A36C47F8AC99}"/>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6" name="Pie 33">
              <a:extLst>
                <a:ext uri="{FF2B5EF4-FFF2-40B4-BE49-F238E27FC236}">
                  <a16:creationId xmlns:a16="http://schemas.microsoft.com/office/drawing/2014/main" id="{5E3EC3AE-909A-49A9-B562-4A23F86D5E9B}"/>
                </a:ext>
              </a:extLst>
            </p:cNvPr>
            <p:cNvSpPr>
              <a:spLocks noChangeAspect="1"/>
            </p:cNvSpPr>
            <p:nvPr/>
          </p:nvSpPr>
          <p:spPr>
            <a:xfrm rot="17506674">
              <a:off x="4900885" y="3479650"/>
              <a:ext cx="1089444" cy="1089444"/>
            </a:xfrm>
            <a:prstGeom prst="pie">
              <a:avLst>
                <a:gd name="adj1" fmla="val 13499731"/>
                <a:gd name="adj2" fmla="val 16200000"/>
              </a:avLst>
            </a:prstGeom>
            <a:solidFill>
              <a:srgbClr val="0069B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7" name="Pie 34">
              <a:extLst>
                <a:ext uri="{FF2B5EF4-FFF2-40B4-BE49-F238E27FC236}">
                  <a16:creationId xmlns:a16="http://schemas.microsoft.com/office/drawing/2014/main" id="{BCD35B8A-15A0-4033-8CF3-AE3ABD8884E0}"/>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8" name="Pie 35">
              <a:extLst>
                <a:ext uri="{FF2B5EF4-FFF2-40B4-BE49-F238E27FC236}">
                  <a16:creationId xmlns:a16="http://schemas.microsoft.com/office/drawing/2014/main" id="{133B2FA5-EF89-441E-B039-2F2AD81FB3C4}"/>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69" name="Pie 36">
              <a:extLst>
                <a:ext uri="{FF2B5EF4-FFF2-40B4-BE49-F238E27FC236}">
                  <a16:creationId xmlns:a16="http://schemas.microsoft.com/office/drawing/2014/main" id="{CBA8867B-1BA2-49C6-A27B-20E3652EBC3B}"/>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70" name="Pie 37">
              <a:extLst>
                <a:ext uri="{FF2B5EF4-FFF2-40B4-BE49-F238E27FC236}">
                  <a16:creationId xmlns:a16="http://schemas.microsoft.com/office/drawing/2014/main" id="{B33A1E36-0ADF-4770-B0DF-AD850C6A6EB7}"/>
                </a:ext>
              </a:extLst>
            </p:cNvPr>
            <p:cNvSpPr>
              <a:spLocks noChangeAspect="1"/>
            </p:cNvSpPr>
            <p:nvPr/>
          </p:nvSpPr>
          <p:spPr>
            <a:xfrm rot="4006674">
              <a:off x="4234206" y="2812972"/>
              <a:ext cx="2422800" cy="24228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72" name="Picture 71">
            <a:extLst>
              <a:ext uri="{FF2B5EF4-FFF2-40B4-BE49-F238E27FC236}">
                <a16:creationId xmlns:a16="http://schemas.microsoft.com/office/drawing/2014/main" id="{B38CF8C7-3285-45C9-9AE2-A4CE98890C4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28679" y="3630304"/>
            <a:ext cx="149071" cy="122720"/>
          </a:xfrm>
          <a:prstGeom prst="rect">
            <a:avLst/>
          </a:prstGeom>
        </p:spPr>
      </p:pic>
      <p:sp>
        <p:nvSpPr>
          <p:cNvPr id="38" name="Text Placeholder 2">
            <a:extLst>
              <a:ext uri="{FF2B5EF4-FFF2-40B4-BE49-F238E27FC236}">
                <a16:creationId xmlns:a16="http://schemas.microsoft.com/office/drawing/2014/main" id="{512F5012-1101-4665-80F6-6D256D5A3D00}"/>
              </a:ext>
            </a:extLst>
          </p:cNvPr>
          <p:cNvSpPr>
            <a:spLocks noGrp="1"/>
          </p:cNvSpPr>
          <p:nvPr>
            <p:ph type="body" sz="quarter" idx="15"/>
          </p:nvPr>
        </p:nvSpPr>
        <p:spPr>
          <a:xfrm>
            <a:off x="261149" y="5400759"/>
            <a:ext cx="11334817" cy="304800"/>
          </a:xfrm>
        </p:spPr>
        <p:txBody>
          <a:bodyPr/>
          <a:lstStyle/>
          <a:p>
            <a:r>
              <a:rPr lang="en-GB" dirty="0"/>
              <a:t>Source: The Age of Television, 2018, B&amp;A/TAM Ireland</a:t>
            </a:r>
          </a:p>
        </p:txBody>
      </p:sp>
    </p:spTree>
    <p:extLst>
      <p:ext uri="{BB962C8B-B14F-4D97-AF65-F5344CB8AC3E}">
        <p14:creationId xmlns:p14="http://schemas.microsoft.com/office/powerpoint/2010/main" val="140533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Autofit/>
          </a:bodyPr>
          <a:lstStyle/>
          <a:p>
            <a:r>
              <a:rPr lang="en-GB" dirty="0"/>
              <a:t>Distract </a:t>
            </a:r>
            <a:br>
              <a:rPr lang="en-GB" dirty="0"/>
            </a:br>
            <a:r>
              <a:rPr lang="en-GB" dirty="0"/>
              <a:t>with Leo </a:t>
            </a:r>
            <a:r>
              <a:rPr lang="en-GB" dirty="0" err="1"/>
              <a:t>Varadkar</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a:xfrm>
            <a:off x="471489" y="1871382"/>
            <a:ext cx="4368867" cy="3651531"/>
          </a:xfrm>
        </p:spPr>
        <p:txBody>
          <a:bodyPr>
            <a:normAutofit/>
          </a:bodyPr>
          <a:lstStyle/>
          <a:p>
            <a:pPr marL="285750" indent="-285750">
              <a:buClr>
                <a:schemeClr val="accent1"/>
              </a:buClr>
              <a:buFont typeface="Arial" panose="020B0604020202020204" pitchFamily="34" charset="0"/>
              <a:buChar char="─"/>
            </a:pPr>
            <a:r>
              <a:rPr lang="en-GB" sz="1800" dirty="0"/>
              <a:t>Needs some </a:t>
            </a:r>
            <a:r>
              <a:rPr lang="en-GB" sz="1800" b="1" dirty="0">
                <a:solidFill>
                  <a:schemeClr val="tx2"/>
                </a:solidFill>
              </a:rPr>
              <a:t>light distraction </a:t>
            </a:r>
          </a:p>
          <a:p>
            <a:pPr marL="285750" indent="-285750">
              <a:buClr>
                <a:schemeClr val="accent1"/>
              </a:buClr>
              <a:buFont typeface="Arial" panose="020B0604020202020204" pitchFamily="34" charset="0"/>
              <a:buChar char="─"/>
            </a:pPr>
            <a:endParaRPr lang="en-GB" sz="1800" b="1" dirty="0">
              <a:solidFill>
                <a:schemeClr val="tx2"/>
              </a:solidFill>
            </a:endParaRPr>
          </a:p>
          <a:p>
            <a:pPr marL="285750" indent="-285750">
              <a:buClr>
                <a:schemeClr val="accent1"/>
              </a:buClr>
              <a:buFont typeface="Arial" panose="020B0604020202020204" pitchFamily="34" charset="0"/>
              <a:buChar char="─"/>
            </a:pPr>
            <a:r>
              <a:rPr lang="en-GB" sz="1800" dirty="0"/>
              <a:t>Theresa May/Boris Johnson  </a:t>
            </a:r>
            <a:r>
              <a:rPr lang="en-GB" sz="1800" b="1" dirty="0">
                <a:solidFill>
                  <a:schemeClr val="tx2"/>
                </a:solidFill>
              </a:rPr>
              <a:t>memes</a:t>
            </a:r>
            <a:endParaRPr lang="en-GB" sz="1800" dirty="0"/>
          </a:p>
          <a:p>
            <a:pPr marL="285750" indent="-285750">
              <a:buClr>
                <a:schemeClr val="accent1"/>
              </a:buClr>
              <a:buFont typeface="Arial" panose="020B0604020202020204" pitchFamily="34" charset="0"/>
              <a:buChar char="─"/>
            </a:pPr>
            <a:endParaRPr lang="en-GB" sz="1800" dirty="0"/>
          </a:p>
          <a:p>
            <a:pPr marL="285750" indent="-285750">
              <a:buClr>
                <a:schemeClr val="accent1"/>
              </a:buClr>
              <a:buFont typeface="Arial" panose="020B0604020202020204" pitchFamily="34" charset="0"/>
              <a:buChar char="─"/>
            </a:pPr>
            <a:r>
              <a:rPr lang="en-GB" sz="1800" b="1" dirty="0">
                <a:solidFill>
                  <a:schemeClr val="tx2"/>
                </a:solidFill>
              </a:rPr>
              <a:t>Instant gratification </a:t>
            </a:r>
            <a:r>
              <a:rPr lang="en-GB" sz="1800" dirty="0"/>
              <a:t>at fingertips </a:t>
            </a:r>
          </a:p>
          <a:p>
            <a:pPr marL="285750" indent="-285750">
              <a:buClr>
                <a:schemeClr val="accent1"/>
              </a:buClr>
              <a:buFont typeface="Arial" panose="020B0604020202020204" pitchFamily="34" charset="0"/>
              <a:buChar char="─"/>
            </a:pPr>
            <a:endParaRPr lang="en-GB" sz="1800" dirty="0"/>
          </a:p>
          <a:p>
            <a:pPr marL="285750" indent="-285750">
              <a:buClr>
                <a:schemeClr val="accent1"/>
              </a:buClr>
              <a:buFont typeface="Arial" panose="020B0604020202020204" pitchFamily="34" charset="0"/>
              <a:buChar char="─"/>
            </a:pPr>
            <a:r>
              <a:rPr lang="en-GB" sz="1800" b="1" dirty="0">
                <a:solidFill>
                  <a:schemeClr val="tx2"/>
                </a:solidFill>
              </a:rPr>
              <a:t>Short-form</a:t>
            </a:r>
            <a:r>
              <a:rPr lang="en-GB" sz="1800" dirty="0"/>
              <a:t> content </a:t>
            </a:r>
          </a:p>
          <a:p>
            <a:pPr marL="285750" indent="-285750">
              <a:buClr>
                <a:schemeClr val="accent1"/>
              </a:buClr>
              <a:buFont typeface="Arial" panose="020B0604020202020204" pitchFamily="34" charset="0"/>
              <a:buChar char="─"/>
            </a:pPr>
            <a:endParaRPr lang="en-GB" sz="1800" dirty="0"/>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sp>
        <p:nvSpPr>
          <p:cNvPr id="5" name="Picture Placeholder 4">
            <a:extLst>
              <a:ext uri="{FF2B5EF4-FFF2-40B4-BE49-F238E27FC236}">
                <a16:creationId xmlns:a16="http://schemas.microsoft.com/office/drawing/2014/main" id="{CACCD657-ACCB-254D-BE03-6493A43BAFA7}"/>
              </a:ext>
            </a:extLst>
          </p:cNvPr>
          <p:cNvSpPr>
            <a:spLocks noGrp="1"/>
          </p:cNvSpPr>
          <p:nvPr>
            <p:ph type="pic" sz="quarter" idx="14"/>
          </p:nvPr>
        </p:nvSpPr>
        <p:spPr>
          <a:xfrm>
            <a:off x="7330430" y="-9729"/>
            <a:ext cx="4861570" cy="5948364"/>
          </a:xfrm>
        </p:spPr>
      </p:sp>
      <p:pic>
        <p:nvPicPr>
          <p:cNvPr id="6" name="Picture 5">
            <a:extLst>
              <a:ext uri="{FF2B5EF4-FFF2-40B4-BE49-F238E27FC236}">
                <a16:creationId xmlns:a16="http://schemas.microsoft.com/office/drawing/2014/main" id="{1F965352-A864-2243-B591-262E992C8A48}"/>
              </a:ext>
            </a:extLst>
          </p:cNvPr>
          <p:cNvPicPr>
            <a:picLocks noChangeAspect="1"/>
          </p:cNvPicPr>
          <p:nvPr/>
        </p:nvPicPr>
        <p:blipFill>
          <a:blip r:embed="rId3"/>
          <a:stretch>
            <a:fillRect/>
          </a:stretch>
        </p:blipFill>
        <p:spPr>
          <a:xfrm>
            <a:off x="7330431" y="2247"/>
            <a:ext cx="4861569" cy="5936387"/>
          </a:xfrm>
          <a:prstGeom prst="rect">
            <a:avLst/>
          </a:prstGeom>
        </p:spPr>
      </p:pic>
    </p:spTree>
    <p:extLst>
      <p:ext uri="{BB962C8B-B14F-4D97-AF65-F5344CB8AC3E}">
        <p14:creationId xmlns:p14="http://schemas.microsoft.com/office/powerpoint/2010/main" val="260462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2E7248-C6F1-4FD8-8118-07158F69C533}"/>
              </a:ext>
            </a:extLst>
          </p:cNvPr>
          <p:cNvSpPr/>
          <p:nvPr/>
        </p:nvSpPr>
        <p:spPr>
          <a:xfrm>
            <a:off x="10368708" y="3358047"/>
            <a:ext cx="1474053" cy="926432"/>
          </a:xfrm>
          <a:prstGeom prst="rect">
            <a:avLst/>
          </a:prstGeom>
          <a:blipFill>
            <a:blip r:embed="rId3"/>
            <a:stretch>
              <a:fillRect l="-7472" r="-9355"/>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3358FE6A-8341-4A63-9103-2875103E0DA1}"/>
              </a:ext>
            </a:extLst>
          </p:cNvPr>
          <p:cNvSpPr/>
          <p:nvPr/>
        </p:nvSpPr>
        <p:spPr>
          <a:xfrm>
            <a:off x="10400270" y="4545160"/>
            <a:ext cx="1474053" cy="926432"/>
          </a:xfrm>
          <a:prstGeom prst="rect">
            <a:avLst/>
          </a:prstGeom>
          <a:blipFill>
            <a:blip r:embed="rId4"/>
            <a:stretch>
              <a:fillRect l="-6582" r="-5810" b="-2778"/>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t>Distract</a:t>
            </a:r>
            <a:br>
              <a:rPr lang="en-GB" dirty="0"/>
            </a:br>
            <a:r>
              <a:rPr lang="en-GB" dirty="0"/>
              <a:t>19% of viewing time</a:t>
            </a:r>
            <a:endParaRPr lang="en-GB" dirty="0">
              <a:solidFill>
                <a:schemeClr val="accent3"/>
              </a:solidFill>
            </a:endParaRP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351728" y="1584669"/>
            <a:ext cx="1486918" cy="646331"/>
          </a:xfrm>
          <a:prstGeom prst="rect">
            <a:avLst/>
          </a:prstGeom>
          <a:noFill/>
        </p:spPr>
        <p:txBody>
          <a:bodyPr wrap="square" rtlCol="0">
            <a:spAutoFit/>
          </a:bodyPr>
          <a:lstStyle/>
          <a:p>
            <a:pPr algn="ctr"/>
            <a:r>
              <a:rPr lang="en-GB" dirty="0">
                <a:solidFill>
                  <a:schemeClr val="tx2"/>
                </a:solidFill>
              </a:rPr>
              <a:t>49% </a:t>
            </a:r>
            <a:r>
              <a:rPr lang="en-GB" dirty="0">
                <a:solidFill>
                  <a:schemeClr val="bg2"/>
                </a:solidFill>
              </a:rPr>
              <a:t>16-34 profile</a:t>
            </a:r>
          </a:p>
        </p:txBody>
      </p:sp>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646331"/>
          </a:xfrm>
          <a:prstGeom prst="rect">
            <a:avLst/>
          </a:prstGeom>
          <a:noFill/>
        </p:spPr>
        <p:txBody>
          <a:bodyPr wrap="square" rtlCol="0">
            <a:spAutoFit/>
          </a:bodyPr>
          <a:lstStyle/>
          <a:p>
            <a:pPr algn="ctr"/>
            <a:r>
              <a:rPr lang="en-GB" dirty="0">
                <a:solidFill>
                  <a:schemeClr val="tx2"/>
                </a:solidFill>
              </a:rPr>
              <a:t>8% </a:t>
            </a:r>
            <a:r>
              <a:rPr lang="en-GB" dirty="0">
                <a:solidFill>
                  <a:schemeClr val="bg2"/>
                </a:solidFill>
              </a:rPr>
              <a:t>online video</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646331"/>
          </a:xfrm>
          <a:prstGeom prst="rect">
            <a:avLst/>
          </a:prstGeom>
          <a:noFill/>
        </p:spPr>
        <p:txBody>
          <a:bodyPr wrap="square" rtlCol="0">
            <a:spAutoFit/>
          </a:bodyPr>
          <a:lstStyle/>
          <a:p>
            <a:pPr algn="ctr"/>
            <a:r>
              <a:rPr lang="en-GB" dirty="0">
                <a:solidFill>
                  <a:schemeClr val="tx2"/>
                </a:solidFill>
              </a:rPr>
              <a:t>48%</a:t>
            </a:r>
            <a:r>
              <a:rPr lang="en-GB" dirty="0">
                <a:solidFill>
                  <a:schemeClr val="accent3"/>
                </a:solidFill>
              </a:rPr>
              <a:t> </a:t>
            </a:r>
            <a:r>
              <a:rPr lang="en-GB" dirty="0">
                <a:solidFill>
                  <a:schemeClr val="bg2"/>
                </a:solidFill>
              </a:rPr>
              <a:t>watched on device</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2" y="2865289"/>
            <a:ext cx="4506482" cy="338554"/>
          </a:xfrm>
          <a:prstGeom prst="rect">
            <a:avLst/>
          </a:prstGeom>
          <a:noFill/>
        </p:spPr>
        <p:txBody>
          <a:bodyPr wrap="square" rtlCol="0">
            <a:spAutoFit/>
          </a:bodyPr>
          <a:lstStyle/>
          <a:p>
            <a:pPr algn="l"/>
            <a:r>
              <a:rPr lang="en-GB" sz="1600" dirty="0">
                <a:solidFill>
                  <a:schemeClr val="bg2"/>
                </a:solidFill>
              </a:rPr>
              <a:t>Served by entertaining or informing content: </a:t>
            </a:r>
          </a:p>
        </p:txBody>
      </p:sp>
      <p:pic>
        <p:nvPicPr>
          <p:cNvPr id="1028" name="Picture 4" descr="Image result for youtube logo">
            <a:extLst>
              <a:ext uri="{FF2B5EF4-FFF2-40B4-BE49-F238E27FC236}">
                <a16:creationId xmlns:a16="http://schemas.microsoft.com/office/drawing/2014/main" id="{FDD391A5-6576-4D07-A8CE-12461893AB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41463" y="5166791"/>
            <a:ext cx="432860" cy="3048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D92164F-D0BF-4E50-8A4B-D22D00797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7166" y="441916"/>
            <a:ext cx="1052343" cy="1052343"/>
          </a:xfrm>
          <a:prstGeom prst="rect">
            <a:avLst/>
          </a:prstGeom>
        </p:spPr>
      </p:pic>
      <p:pic>
        <p:nvPicPr>
          <p:cNvPr id="11" name="Picture 10">
            <a:extLst>
              <a:ext uri="{FF2B5EF4-FFF2-40B4-BE49-F238E27FC236}">
                <a16:creationId xmlns:a16="http://schemas.microsoft.com/office/drawing/2014/main" id="{FA519636-FA26-4384-974C-EB177EFB5D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46710" y="437797"/>
            <a:ext cx="1104422" cy="1106189"/>
          </a:xfrm>
          <a:prstGeom prst="rect">
            <a:avLst/>
          </a:prstGeom>
        </p:spPr>
      </p:pic>
      <p:pic>
        <p:nvPicPr>
          <p:cNvPr id="14" name="Picture 13">
            <a:extLst>
              <a:ext uri="{FF2B5EF4-FFF2-40B4-BE49-F238E27FC236}">
                <a16:creationId xmlns:a16="http://schemas.microsoft.com/office/drawing/2014/main" id="{59C777A7-9D76-467D-AF02-22F2C60ECE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2020" y="423283"/>
            <a:ext cx="1128866" cy="1128866"/>
          </a:xfrm>
          <a:prstGeom prst="rect">
            <a:avLst/>
          </a:prstGeom>
        </p:spPr>
      </p:pic>
      <p:pic>
        <p:nvPicPr>
          <p:cNvPr id="33" name="Picture 4" descr="Image result for youtube logo">
            <a:extLst>
              <a:ext uri="{FF2B5EF4-FFF2-40B4-BE49-F238E27FC236}">
                <a16:creationId xmlns:a16="http://schemas.microsoft.com/office/drawing/2014/main" id="{307BA4A0-48A6-481D-905E-27F70BE9A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26223" y="3992018"/>
            <a:ext cx="432860" cy="304801"/>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A722D647-2562-4FA4-9A8C-91DE1FE5FFF7}"/>
              </a:ext>
            </a:extLst>
          </p:cNvPr>
          <p:cNvSpPr/>
          <p:nvPr/>
        </p:nvSpPr>
        <p:spPr>
          <a:xfrm>
            <a:off x="6573338" y="3358047"/>
            <a:ext cx="1474053" cy="926432"/>
          </a:xfrm>
          <a:prstGeom prst="rect">
            <a:avLst/>
          </a:prstGeom>
          <a:blipFill>
            <a:blip r:embed="rId9"/>
            <a:stretch>
              <a:fillRect l="-6028" r="-1079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D5624687-A401-4342-8695-150766B61BC4}"/>
              </a:ext>
            </a:extLst>
          </p:cNvPr>
          <p:cNvSpPr/>
          <p:nvPr/>
        </p:nvSpPr>
        <p:spPr>
          <a:xfrm>
            <a:off x="8471023" y="3358047"/>
            <a:ext cx="1474053" cy="926432"/>
          </a:xfrm>
          <a:prstGeom prst="rect">
            <a:avLst/>
          </a:prstGeom>
          <a:blipFill>
            <a:blip r:embed="rId10"/>
            <a:stretch>
              <a:fillRect l="-6753" t="-1885" r="-28739" b="-6731"/>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63771645-1374-41E1-B961-C643CE17B574}"/>
              </a:ext>
            </a:extLst>
          </p:cNvPr>
          <p:cNvSpPr/>
          <p:nvPr/>
        </p:nvSpPr>
        <p:spPr>
          <a:xfrm>
            <a:off x="6569322" y="4545160"/>
            <a:ext cx="1474053" cy="926432"/>
          </a:xfrm>
          <a:prstGeom prst="rect">
            <a:avLst/>
          </a:prstGeom>
          <a:blipFill>
            <a:blip r:embed="rId11"/>
            <a:stretch>
              <a:fillRect l="-7713" t="-3490" r="-9779" b="-3847"/>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4682C5B4-AFDA-4874-A12A-27D2B2604108}"/>
              </a:ext>
            </a:extLst>
          </p:cNvPr>
          <p:cNvSpPr/>
          <p:nvPr/>
        </p:nvSpPr>
        <p:spPr>
          <a:xfrm>
            <a:off x="8467007" y="4545160"/>
            <a:ext cx="1474053" cy="926432"/>
          </a:xfrm>
          <a:prstGeom prst="rect">
            <a:avLst/>
          </a:prstGeom>
          <a:blipFill>
            <a:blip r:embed="rId12"/>
            <a:stretch>
              <a:fillRect l="-15212" t="-5833" r="-8927" b="-427"/>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4" descr="Image result for facebook icon">
            <a:extLst>
              <a:ext uri="{FF2B5EF4-FFF2-40B4-BE49-F238E27FC236}">
                <a16:creationId xmlns:a16="http://schemas.microsoft.com/office/drawing/2014/main" id="{30542407-4820-4CC8-A962-92325592BCE7}"/>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7736966" y="3956689"/>
            <a:ext cx="326206" cy="32620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Image result for facebook icon">
            <a:extLst>
              <a:ext uri="{FF2B5EF4-FFF2-40B4-BE49-F238E27FC236}">
                <a16:creationId xmlns:a16="http://schemas.microsoft.com/office/drawing/2014/main" id="{1D81B9CD-5427-44D9-9E38-AA51D7AF72A5}"/>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7717169" y="5128185"/>
            <a:ext cx="326206" cy="32620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Image result for facebook icon">
            <a:extLst>
              <a:ext uri="{FF2B5EF4-FFF2-40B4-BE49-F238E27FC236}">
                <a16:creationId xmlns:a16="http://schemas.microsoft.com/office/drawing/2014/main" id="{D4B9670B-55E1-464E-BC4A-7A2D8461EE3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614854" y="3956689"/>
            <a:ext cx="326206" cy="326206"/>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40B16CD6-EFD1-475C-8EF5-E3E947F0F0EB}"/>
              </a:ext>
            </a:extLst>
          </p:cNvPr>
          <p:cNvSpPr/>
          <p:nvPr/>
        </p:nvSpPr>
        <p:spPr>
          <a:xfrm>
            <a:off x="334743" y="1385436"/>
            <a:ext cx="5046686" cy="1400383"/>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for instant gratification to fill time, counter boredom or provide a short break from other tasks</a:t>
            </a:r>
          </a:p>
          <a:p>
            <a:pPr lvl="0" fontAlgn="base">
              <a:spcBef>
                <a:spcPts val="600"/>
              </a:spcBef>
              <a:defRPr/>
            </a:pPr>
            <a:r>
              <a:rPr lang="en-GB" sz="2000" dirty="0">
                <a:solidFill>
                  <a:schemeClr val="accent2"/>
                </a:solidFill>
                <a:cs typeface="Times New Roman" panose="02020603050405020304" pitchFamily="18" charset="0"/>
              </a:rPr>
              <a:t> </a:t>
            </a:r>
          </a:p>
        </p:txBody>
      </p:sp>
      <p:grpSp>
        <p:nvGrpSpPr>
          <p:cNvPr id="49" name="Group 48">
            <a:extLst>
              <a:ext uri="{FF2B5EF4-FFF2-40B4-BE49-F238E27FC236}">
                <a16:creationId xmlns:a16="http://schemas.microsoft.com/office/drawing/2014/main" id="{2F80B837-7D06-43DB-A40D-16817CA5E415}"/>
              </a:ext>
            </a:extLst>
          </p:cNvPr>
          <p:cNvGrpSpPr/>
          <p:nvPr/>
        </p:nvGrpSpPr>
        <p:grpSpPr>
          <a:xfrm>
            <a:off x="1339198" y="2285832"/>
            <a:ext cx="2866907" cy="2807296"/>
            <a:chOff x="3484607" y="2063372"/>
            <a:chExt cx="3922001" cy="3922001"/>
          </a:xfrm>
        </p:grpSpPr>
        <p:sp>
          <p:nvSpPr>
            <p:cNvPr id="50" name="Pie 30">
              <a:extLst>
                <a:ext uri="{FF2B5EF4-FFF2-40B4-BE49-F238E27FC236}">
                  <a16:creationId xmlns:a16="http://schemas.microsoft.com/office/drawing/2014/main" id="{A076F05D-EEDE-4DE1-8FC0-E9337A430F5A}"/>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1" name="Pie 31">
              <a:extLst>
                <a:ext uri="{FF2B5EF4-FFF2-40B4-BE49-F238E27FC236}">
                  <a16:creationId xmlns:a16="http://schemas.microsoft.com/office/drawing/2014/main" id="{DA55B67C-B264-4152-A8A7-4D4A724C9C9B}"/>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2" name="Pie 32">
              <a:extLst>
                <a:ext uri="{FF2B5EF4-FFF2-40B4-BE49-F238E27FC236}">
                  <a16:creationId xmlns:a16="http://schemas.microsoft.com/office/drawing/2014/main" id="{0D54EA1F-8969-41D1-8DDF-D7C5147BDDFE}"/>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3" name="Pie 33">
              <a:extLst>
                <a:ext uri="{FF2B5EF4-FFF2-40B4-BE49-F238E27FC236}">
                  <a16:creationId xmlns:a16="http://schemas.microsoft.com/office/drawing/2014/main" id="{6968423C-2E34-4575-ADAC-1B74DEB3C889}"/>
                </a:ext>
              </a:extLst>
            </p:cNvPr>
            <p:cNvSpPr>
              <a:spLocks noChangeAspect="1"/>
            </p:cNvSpPr>
            <p:nvPr/>
          </p:nvSpPr>
          <p:spPr>
            <a:xfrm rot="17506674">
              <a:off x="4900885" y="3479650"/>
              <a:ext cx="1089444" cy="108944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4" name="Pie 34">
              <a:extLst>
                <a:ext uri="{FF2B5EF4-FFF2-40B4-BE49-F238E27FC236}">
                  <a16:creationId xmlns:a16="http://schemas.microsoft.com/office/drawing/2014/main" id="{AA920D1D-A0B4-410E-9667-83F51305A514}"/>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5" name="Pie 35">
              <a:extLst>
                <a:ext uri="{FF2B5EF4-FFF2-40B4-BE49-F238E27FC236}">
                  <a16:creationId xmlns:a16="http://schemas.microsoft.com/office/drawing/2014/main" id="{DF772B05-C384-4471-A180-72992C51AF03}"/>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6" name="Pie 36">
              <a:extLst>
                <a:ext uri="{FF2B5EF4-FFF2-40B4-BE49-F238E27FC236}">
                  <a16:creationId xmlns:a16="http://schemas.microsoft.com/office/drawing/2014/main" id="{279B9EF6-420A-4F47-9BCC-82F3A1190D0F}"/>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7" name="Pie 37">
              <a:extLst>
                <a:ext uri="{FF2B5EF4-FFF2-40B4-BE49-F238E27FC236}">
                  <a16:creationId xmlns:a16="http://schemas.microsoft.com/office/drawing/2014/main" id="{C90DFAE5-3C52-48FF-B8AD-D96114F85256}"/>
                </a:ext>
              </a:extLst>
            </p:cNvPr>
            <p:cNvSpPr>
              <a:spLocks noChangeAspect="1"/>
            </p:cNvSpPr>
            <p:nvPr/>
          </p:nvSpPr>
          <p:spPr>
            <a:xfrm rot="4006674">
              <a:off x="4234206" y="2812972"/>
              <a:ext cx="2422800" cy="24228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58" name="Picture 57">
            <a:extLst>
              <a:ext uri="{FF2B5EF4-FFF2-40B4-BE49-F238E27FC236}">
                <a16:creationId xmlns:a16="http://schemas.microsoft.com/office/drawing/2014/main" id="{63BAF957-6E4A-4834-A504-02EF1DBC8D2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13688" y="4091854"/>
            <a:ext cx="381073" cy="360000"/>
          </a:xfrm>
          <a:prstGeom prst="rect">
            <a:avLst/>
          </a:prstGeom>
        </p:spPr>
      </p:pic>
      <p:sp>
        <p:nvSpPr>
          <p:cNvPr id="8" name="Text Placeholder 7">
            <a:extLst>
              <a:ext uri="{FF2B5EF4-FFF2-40B4-BE49-F238E27FC236}">
                <a16:creationId xmlns:a16="http://schemas.microsoft.com/office/drawing/2014/main" id="{C8CA1140-1B94-4701-AE5F-8677B6F82C8D}"/>
              </a:ext>
            </a:extLst>
          </p:cNvPr>
          <p:cNvSpPr>
            <a:spLocks noGrp="1"/>
          </p:cNvSpPr>
          <p:nvPr>
            <p:ph type="body" sz="quarter" idx="15"/>
          </p:nvPr>
        </p:nvSpPr>
        <p:spPr/>
        <p:txBody>
          <a:bodyPr/>
          <a:lstStyle/>
          <a:p>
            <a:endParaRPr lang="en-GB"/>
          </a:p>
        </p:txBody>
      </p:sp>
      <p:sp>
        <p:nvSpPr>
          <p:cNvPr id="38" name="Text Placeholder 2">
            <a:extLst>
              <a:ext uri="{FF2B5EF4-FFF2-40B4-BE49-F238E27FC236}">
                <a16:creationId xmlns:a16="http://schemas.microsoft.com/office/drawing/2014/main" id="{3753D1E9-BAFA-4EC8-A142-6A1247D56F9E}"/>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138713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ED4F5F-822E-4A30-AF9B-E7BA510B134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8">
            <a:extLst>
              <a:ext uri="{FF2B5EF4-FFF2-40B4-BE49-F238E27FC236}">
                <a16:creationId xmlns:a16="http://schemas.microsoft.com/office/drawing/2014/main" id="{47F8EB03-EC6E-4636-B25C-8E46ECFAD759}"/>
              </a:ext>
            </a:extLst>
          </p:cNvPr>
          <p:cNvSpPr/>
          <p:nvPr/>
        </p:nvSpPr>
        <p:spPr>
          <a:xfrm>
            <a:off x="0" y="0"/>
            <a:ext cx="12192000" cy="6858000"/>
          </a:xfrm>
          <a:prstGeom prst="rect">
            <a:avLst/>
          </a:prstGeom>
          <a:gradFill flip="none" rotWithShape="1">
            <a:gsLst>
              <a:gs pos="16000">
                <a:srgbClr val="000000">
                  <a:alpha val="67000"/>
                </a:srgbClr>
              </a:gs>
              <a:gs pos="48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685D4E88-C16A-4783-83C1-034EAEE0E83B}"/>
              </a:ext>
            </a:extLst>
          </p:cNvPr>
          <p:cNvSpPr>
            <a:spLocks noGrp="1"/>
          </p:cNvSpPr>
          <p:nvPr>
            <p:ph type="ctrTitle"/>
          </p:nvPr>
        </p:nvSpPr>
        <p:spPr>
          <a:xfrm>
            <a:off x="457199" y="561250"/>
            <a:ext cx="7572375" cy="1109690"/>
          </a:xfrm>
        </p:spPr>
        <p:txBody>
          <a:bodyPr/>
          <a:lstStyle/>
          <a:p>
            <a:r>
              <a:rPr lang="en-GB" dirty="0"/>
              <a:t>The need to indulge spans all forms of video, including VOD  </a:t>
            </a:r>
          </a:p>
        </p:txBody>
      </p:sp>
    </p:spTree>
    <p:extLst>
      <p:ext uri="{BB962C8B-B14F-4D97-AF65-F5344CB8AC3E}">
        <p14:creationId xmlns:p14="http://schemas.microsoft.com/office/powerpoint/2010/main" val="3532230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accent5"/>
                </a:solidFill>
              </a:rPr>
              <a:t>Indulge is well served by all video platforms</a:t>
            </a:r>
          </a:p>
        </p:txBody>
      </p:sp>
      <p:graphicFrame>
        <p:nvGraphicFramePr>
          <p:cNvPr id="6" name="Chart 5"/>
          <p:cNvGraphicFramePr/>
          <p:nvPr>
            <p:extLst>
              <p:ext uri="{D42A27DB-BD31-4B8C-83A1-F6EECF244321}">
                <p14:modId xmlns:p14="http://schemas.microsoft.com/office/powerpoint/2010/main" val="3689330474"/>
              </p:ext>
            </p:extLst>
          </p:nvPr>
        </p:nvGraphicFramePr>
        <p:xfrm>
          <a:off x="1886539" y="1275445"/>
          <a:ext cx="9443031" cy="391350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87364" y="1615034"/>
            <a:ext cx="1045029" cy="221018"/>
          </a:xfrm>
          <a:prstGeom prst="rect">
            <a:avLst/>
          </a:prstGeom>
          <a:noFill/>
        </p:spPr>
        <p:txBody>
          <a:bodyPr wrap="square" lIns="18000" tIns="18000" rIns="18000" bIns="18000" rtlCol="0">
            <a:spAutoFit/>
          </a:bodyPr>
          <a:lstStyle/>
          <a:p>
            <a:pPr algn="r"/>
            <a:r>
              <a:rPr lang="en-GB" sz="1200" b="1" dirty="0">
                <a:latin typeface="+mj-lt"/>
              </a:rPr>
              <a:t>COMFORT</a:t>
            </a:r>
          </a:p>
        </p:txBody>
      </p:sp>
      <p:sp>
        <p:nvSpPr>
          <p:cNvPr id="8" name="TextBox 7"/>
          <p:cNvSpPr txBox="1"/>
          <p:nvPr/>
        </p:nvSpPr>
        <p:spPr>
          <a:xfrm>
            <a:off x="887364" y="2031478"/>
            <a:ext cx="1045029" cy="221018"/>
          </a:xfrm>
          <a:prstGeom prst="rect">
            <a:avLst/>
          </a:prstGeom>
          <a:noFill/>
        </p:spPr>
        <p:txBody>
          <a:bodyPr wrap="square" lIns="18000" tIns="18000" rIns="18000" bIns="18000" rtlCol="0">
            <a:spAutoFit/>
          </a:bodyPr>
          <a:lstStyle/>
          <a:p>
            <a:pPr algn="r"/>
            <a:r>
              <a:rPr lang="en-GB" sz="1200" b="1" dirty="0">
                <a:latin typeface="+mj-lt"/>
              </a:rPr>
              <a:t>UNWIND</a:t>
            </a:r>
          </a:p>
        </p:txBody>
      </p:sp>
      <p:sp>
        <p:nvSpPr>
          <p:cNvPr id="9" name="TextBox 8"/>
          <p:cNvSpPr txBox="1"/>
          <p:nvPr/>
        </p:nvSpPr>
        <p:spPr>
          <a:xfrm>
            <a:off x="887363" y="2469956"/>
            <a:ext cx="1045029" cy="221018"/>
          </a:xfrm>
          <a:prstGeom prst="rect">
            <a:avLst/>
          </a:prstGeom>
          <a:noFill/>
        </p:spPr>
        <p:txBody>
          <a:bodyPr wrap="square" lIns="18000" tIns="18000" rIns="18000" bIns="18000" rtlCol="0">
            <a:spAutoFit/>
          </a:bodyPr>
          <a:lstStyle/>
          <a:p>
            <a:pPr algn="r"/>
            <a:r>
              <a:rPr lang="en-GB" sz="1200" b="1" dirty="0">
                <a:latin typeface="+mj-lt"/>
              </a:rPr>
              <a:t>DISTRACT</a:t>
            </a:r>
          </a:p>
        </p:txBody>
      </p:sp>
      <p:sp>
        <p:nvSpPr>
          <p:cNvPr id="10" name="TextBox 9"/>
          <p:cNvSpPr txBox="1"/>
          <p:nvPr/>
        </p:nvSpPr>
        <p:spPr>
          <a:xfrm>
            <a:off x="887363" y="2898494"/>
            <a:ext cx="1045029" cy="221018"/>
          </a:xfrm>
          <a:prstGeom prst="rect">
            <a:avLst/>
          </a:prstGeom>
          <a:noFill/>
        </p:spPr>
        <p:txBody>
          <a:bodyPr wrap="square" lIns="18000" tIns="18000" rIns="18000" bIns="18000" rtlCol="0">
            <a:spAutoFit/>
          </a:bodyPr>
          <a:lstStyle/>
          <a:p>
            <a:pPr algn="r"/>
            <a:r>
              <a:rPr lang="en-GB" sz="1200" b="1" dirty="0">
                <a:latin typeface="+mj-lt"/>
              </a:rPr>
              <a:t>DO</a:t>
            </a:r>
          </a:p>
        </p:txBody>
      </p:sp>
      <p:sp>
        <p:nvSpPr>
          <p:cNvPr id="11" name="TextBox 10"/>
          <p:cNvSpPr txBox="1"/>
          <p:nvPr/>
        </p:nvSpPr>
        <p:spPr>
          <a:xfrm>
            <a:off x="887363" y="3315547"/>
            <a:ext cx="1045029" cy="221018"/>
          </a:xfrm>
          <a:prstGeom prst="rect">
            <a:avLst/>
          </a:prstGeom>
          <a:noFill/>
        </p:spPr>
        <p:txBody>
          <a:bodyPr wrap="square" lIns="18000" tIns="18000" rIns="18000" bIns="18000" rtlCol="0">
            <a:spAutoFit/>
          </a:bodyPr>
          <a:lstStyle/>
          <a:p>
            <a:pPr algn="r"/>
            <a:r>
              <a:rPr lang="en-GB" sz="1200" b="1" dirty="0">
                <a:latin typeface="+mj-lt"/>
              </a:rPr>
              <a:t>INDULGE</a:t>
            </a:r>
          </a:p>
        </p:txBody>
      </p:sp>
      <p:sp>
        <p:nvSpPr>
          <p:cNvPr id="12" name="TextBox 11"/>
          <p:cNvSpPr txBox="1"/>
          <p:nvPr/>
        </p:nvSpPr>
        <p:spPr>
          <a:xfrm>
            <a:off x="887362" y="3748868"/>
            <a:ext cx="1045029" cy="221018"/>
          </a:xfrm>
          <a:prstGeom prst="rect">
            <a:avLst/>
          </a:prstGeom>
          <a:noFill/>
        </p:spPr>
        <p:txBody>
          <a:bodyPr wrap="square" lIns="18000" tIns="18000" rIns="18000" bIns="18000" rtlCol="0">
            <a:spAutoFit/>
          </a:bodyPr>
          <a:lstStyle/>
          <a:p>
            <a:pPr algn="r"/>
            <a:r>
              <a:rPr lang="en-GB" sz="1200" b="1" dirty="0">
                <a:latin typeface="+mj-lt"/>
              </a:rPr>
              <a:t>IN TOUCH</a:t>
            </a:r>
          </a:p>
        </p:txBody>
      </p:sp>
      <p:sp>
        <p:nvSpPr>
          <p:cNvPr id="13" name="TextBox 12"/>
          <p:cNvSpPr txBox="1"/>
          <p:nvPr/>
        </p:nvSpPr>
        <p:spPr>
          <a:xfrm>
            <a:off x="887362" y="4188621"/>
            <a:ext cx="1045029" cy="221018"/>
          </a:xfrm>
          <a:prstGeom prst="rect">
            <a:avLst/>
          </a:prstGeom>
          <a:noFill/>
        </p:spPr>
        <p:txBody>
          <a:bodyPr wrap="square" lIns="18000" tIns="18000" rIns="18000" bIns="18000" rtlCol="0">
            <a:spAutoFit/>
          </a:bodyPr>
          <a:lstStyle/>
          <a:p>
            <a:pPr algn="r"/>
            <a:r>
              <a:rPr lang="en-GB" sz="1200" b="1" dirty="0">
                <a:latin typeface="+mj-lt"/>
              </a:rPr>
              <a:t>ESCAPE</a:t>
            </a:r>
          </a:p>
        </p:txBody>
      </p:sp>
      <p:sp>
        <p:nvSpPr>
          <p:cNvPr id="15" name="TextBox 14"/>
          <p:cNvSpPr txBox="1"/>
          <p:nvPr/>
        </p:nvSpPr>
        <p:spPr>
          <a:xfrm>
            <a:off x="606379" y="4605675"/>
            <a:ext cx="1326011" cy="221018"/>
          </a:xfrm>
          <a:prstGeom prst="rect">
            <a:avLst/>
          </a:prstGeom>
          <a:noFill/>
        </p:spPr>
        <p:txBody>
          <a:bodyPr wrap="square" lIns="18000" tIns="18000" rIns="18000" bIns="18000" rtlCol="0">
            <a:spAutoFit/>
          </a:bodyPr>
          <a:lstStyle/>
          <a:p>
            <a:pPr algn="r"/>
            <a:r>
              <a:rPr lang="en-GB" sz="1200" b="1" dirty="0">
                <a:latin typeface="+mj-lt"/>
              </a:rPr>
              <a:t>EXPERIENCE</a:t>
            </a:r>
          </a:p>
        </p:txBody>
      </p:sp>
      <p:sp>
        <p:nvSpPr>
          <p:cNvPr id="17" name="Rectangle 16">
            <a:extLst>
              <a:ext uri="{FF2B5EF4-FFF2-40B4-BE49-F238E27FC236}">
                <a16:creationId xmlns:a16="http://schemas.microsoft.com/office/drawing/2014/main" id="{6E00F26D-0CFA-47A2-99BA-DFDCED7DA61C}"/>
              </a:ext>
            </a:extLst>
          </p:cNvPr>
          <p:cNvSpPr/>
          <p:nvPr/>
        </p:nvSpPr>
        <p:spPr>
          <a:xfrm>
            <a:off x="3269124" y="1345930"/>
            <a:ext cx="102870" cy="89535"/>
          </a:xfrm>
          <a:prstGeom prst="rect">
            <a:avLst/>
          </a:prstGeom>
          <a:solidFill>
            <a:schemeClr val="accent3"/>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0635F911-FA24-498E-BF69-E1DC1971EEFA}"/>
              </a:ext>
            </a:extLst>
          </p:cNvPr>
          <p:cNvSpPr/>
          <p:nvPr/>
        </p:nvSpPr>
        <p:spPr>
          <a:xfrm>
            <a:off x="4084019" y="1349740"/>
            <a:ext cx="102870" cy="89535"/>
          </a:xfrm>
          <a:prstGeom prst="rect">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solidFill>
            </a:endParaRPr>
          </a:p>
        </p:txBody>
      </p:sp>
      <p:sp>
        <p:nvSpPr>
          <p:cNvPr id="46" name="Rectangle 45">
            <a:extLst>
              <a:ext uri="{FF2B5EF4-FFF2-40B4-BE49-F238E27FC236}">
                <a16:creationId xmlns:a16="http://schemas.microsoft.com/office/drawing/2014/main" id="{E28E93E1-8CAD-47A0-A665-DF8D6D205CB7}"/>
              </a:ext>
            </a:extLst>
          </p:cNvPr>
          <p:cNvSpPr/>
          <p:nvPr/>
        </p:nvSpPr>
        <p:spPr>
          <a:xfrm>
            <a:off x="5265119" y="1342120"/>
            <a:ext cx="102870" cy="89535"/>
          </a:xfrm>
          <a:prstGeom prst="rect">
            <a:avLst/>
          </a:prstGeom>
          <a:solidFill>
            <a:schemeClr val="accent4">
              <a:lumMod val="60000"/>
              <a:lumOff val="4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E2D6302B-89EB-4FEC-8EE1-AFCBE0FBA5AE}"/>
              </a:ext>
            </a:extLst>
          </p:cNvPr>
          <p:cNvSpPr/>
          <p:nvPr/>
        </p:nvSpPr>
        <p:spPr>
          <a:xfrm>
            <a:off x="6801439" y="1345930"/>
            <a:ext cx="102870" cy="89535"/>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48" name="Rectangle 47">
            <a:extLst>
              <a:ext uri="{FF2B5EF4-FFF2-40B4-BE49-F238E27FC236}">
                <a16:creationId xmlns:a16="http://schemas.microsoft.com/office/drawing/2014/main" id="{7C98763C-EB7F-45A1-B474-0021EB076E35}"/>
              </a:ext>
            </a:extLst>
          </p:cNvPr>
          <p:cNvSpPr/>
          <p:nvPr/>
        </p:nvSpPr>
        <p:spPr>
          <a:xfrm>
            <a:off x="8987934" y="1349740"/>
            <a:ext cx="102870" cy="89535"/>
          </a:xfrm>
          <a:prstGeom prst="rect">
            <a:avLst/>
          </a:prstGeom>
          <a:solidFill>
            <a:srgbClr val="0070C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49" name="Rectangle 48">
            <a:extLst>
              <a:ext uri="{FF2B5EF4-FFF2-40B4-BE49-F238E27FC236}">
                <a16:creationId xmlns:a16="http://schemas.microsoft.com/office/drawing/2014/main" id="{A9526583-0D2D-4390-88FB-9F5E441373B8}"/>
              </a:ext>
            </a:extLst>
          </p:cNvPr>
          <p:cNvSpPr/>
          <p:nvPr/>
        </p:nvSpPr>
        <p:spPr>
          <a:xfrm>
            <a:off x="8363984" y="1342120"/>
            <a:ext cx="102870" cy="89535"/>
          </a:xfrm>
          <a:prstGeom prst="rect">
            <a:avLst/>
          </a:prstGeom>
          <a:solidFill>
            <a:schemeClr val="accent6"/>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5" name="Text Placeholder 4">
            <a:extLst>
              <a:ext uri="{FF2B5EF4-FFF2-40B4-BE49-F238E27FC236}">
                <a16:creationId xmlns:a16="http://schemas.microsoft.com/office/drawing/2014/main" id="{E0A8B91F-A7C1-48FE-BC84-0EFC90C230F7}"/>
              </a:ext>
            </a:extLst>
          </p:cNvPr>
          <p:cNvSpPr>
            <a:spLocks noGrp="1"/>
          </p:cNvSpPr>
          <p:nvPr>
            <p:ph type="body" sz="quarter" idx="15"/>
          </p:nvPr>
        </p:nvSpPr>
        <p:spPr/>
        <p:txBody>
          <a:bodyPr/>
          <a:lstStyle/>
          <a:p>
            <a:endParaRPr lang="en-GB"/>
          </a:p>
        </p:txBody>
      </p:sp>
      <p:sp>
        <p:nvSpPr>
          <p:cNvPr id="21" name="Text Placeholder 2">
            <a:extLst>
              <a:ext uri="{FF2B5EF4-FFF2-40B4-BE49-F238E27FC236}">
                <a16:creationId xmlns:a16="http://schemas.microsoft.com/office/drawing/2014/main" id="{952EB8B1-C182-4F83-A042-AFBEC85CCB35}"/>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82511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rmAutofit fontScale="90000"/>
          </a:bodyPr>
          <a:lstStyle/>
          <a:p>
            <a:r>
              <a:rPr lang="en-GB" sz="3100" dirty="0">
                <a:solidFill>
                  <a:schemeClr val="accent5"/>
                </a:solidFill>
              </a:rPr>
              <a:t>Indulge </a:t>
            </a:r>
            <a:br>
              <a:rPr lang="en-GB" sz="3100" dirty="0">
                <a:solidFill>
                  <a:schemeClr val="accent5"/>
                </a:solidFill>
              </a:rPr>
            </a:br>
            <a:r>
              <a:rPr lang="en-GB" sz="3100" dirty="0">
                <a:solidFill>
                  <a:schemeClr val="accent5"/>
                </a:solidFill>
              </a:rPr>
              <a:t>with Majella</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p:txBody>
          <a:bodyPr>
            <a:normAutofit/>
          </a:bodyPr>
          <a:lstStyle/>
          <a:p>
            <a:pPr marL="285750" indent="-285750">
              <a:buClr>
                <a:schemeClr val="accent5"/>
              </a:buClr>
              <a:buFont typeface="Arial" panose="020B0604020202020204" pitchFamily="34" charset="0"/>
              <a:buChar char="─"/>
            </a:pPr>
            <a:r>
              <a:rPr lang="en-GB" sz="1800" dirty="0"/>
              <a:t>Too much time with Daniel wants to focus on </a:t>
            </a:r>
            <a:r>
              <a:rPr lang="en-GB" sz="1800" b="1" dirty="0">
                <a:solidFill>
                  <a:schemeClr val="accent5"/>
                </a:solidFill>
              </a:rPr>
              <a:t>her interests </a:t>
            </a:r>
          </a:p>
          <a:p>
            <a:pPr marL="285750" indent="-285750">
              <a:buClr>
                <a:schemeClr val="accent5"/>
              </a:buClr>
              <a:buFont typeface="Arial" panose="020B0604020202020204" pitchFamily="34" charset="0"/>
              <a:buChar char="─"/>
            </a:pPr>
            <a:r>
              <a:rPr lang="en-GB" sz="1800" b="1" dirty="0">
                <a:solidFill>
                  <a:schemeClr val="accent5"/>
                </a:solidFill>
              </a:rPr>
              <a:t>‘My time’</a:t>
            </a:r>
          </a:p>
          <a:p>
            <a:pPr marL="285750" indent="-285750">
              <a:buClr>
                <a:schemeClr val="accent5"/>
              </a:buClr>
              <a:buFont typeface="Arial" panose="020B0604020202020204" pitchFamily="34" charset="0"/>
              <a:buChar char="─"/>
            </a:pPr>
            <a:r>
              <a:rPr lang="en-GB" sz="1800" b="1" dirty="0">
                <a:solidFill>
                  <a:schemeClr val="accent5"/>
                </a:solidFill>
              </a:rPr>
              <a:t>Personal viewing</a:t>
            </a:r>
            <a:r>
              <a:rPr lang="en-GB" sz="1800" dirty="0"/>
              <a:t>: docs, reality &amp; niche content</a:t>
            </a:r>
          </a:p>
          <a:p>
            <a:pPr marL="285750" indent="-285750">
              <a:buClr>
                <a:schemeClr val="accent5"/>
              </a:buClr>
              <a:buFont typeface="Arial" panose="020B0604020202020204" pitchFamily="34" charset="0"/>
              <a:buChar char="─"/>
            </a:pPr>
            <a:r>
              <a:rPr lang="en-GB" sz="1800" b="1" dirty="0">
                <a:solidFill>
                  <a:schemeClr val="accent5"/>
                </a:solidFill>
              </a:rPr>
              <a:t>‘Communities of interest’ </a:t>
            </a:r>
          </a:p>
          <a:p>
            <a:pPr marL="285750" indent="-285750">
              <a:buFontTx/>
              <a:buChar char="-"/>
            </a:pPr>
            <a:endParaRPr lang="en-GB" sz="1800" b="1" dirty="0"/>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sp>
        <p:nvSpPr>
          <p:cNvPr id="5" name="Picture Placeholder 4">
            <a:extLst>
              <a:ext uri="{FF2B5EF4-FFF2-40B4-BE49-F238E27FC236}">
                <a16:creationId xmlns:a16="http://schemas.microsoft.com/office/drawing/2014/main" id="{753509BC-48A5-D746-9CA3-7C1A11E49566}"/>
              </a:ext>
            </a:extLst>
          </p:cNvPr>
          <p:cNvSpPr>
            <a:spLocks noGrp="1"/>
          </p:cNvSpPr>
          <p:nvPr>
            <p:ph type="pic" sz="quarter" idx="14"/>
          </p:nvPr>
        </p:nvSpPr>
        <p:spPr/>
      </p:sp>
      <p:pic>
        <p:nvPicPr>
          <p:cNvPr id="9" name="Picture 8">
            <a:extLst>
              <a:ext uri="{FF2B5EF4-FFF2-40B4-BE49-F238E27FC236}">
                <a16:creationId xmlns:a16="http://schemas.microsoft.com/office/drawing/2014/main" id="{1A4DB49D-207A-5443-9436-9A83363B9171}"/>
              </a:ext>
            </a:extLst>
          </p:cNvPr>
          <p:cNvPicPr>
            <a:picLocks noChangeAspect="1"/>
          </p:cNvPicPr>
          <p:nvPr/>
        </p:nvPicPr>
        <p:blipFill rotWithShape="1">
          <a:blip r:embed="rId3"/>
          <a:srcRect l="16288" t="-1383" r="9496" b="-1"/>
          <a:stretch/>
        </p:blipFill>
        <p:spPr>
          <a:xfrm>
            <a:off x="5571460" y="-76041"/>
            <a:ext cx="6620540" cy="6014675"/>
          </a:xfrm>
          <a:prstGeom prst="rect">
            <a:avLst/>
          </a:prstGeom>
        </p:spPr>
      </p:pic>
    </p:spTree>
    <p:extLst>
      <p:ext uri="{BB962C8B-B14F-4D97-AF65-F5344CB8AC3E}">
        <p14:creationId xmlns:p14="http://schemas.microsoft.com/office/powerpoint/2010/main" val="119202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682C5B4-AFDA-4874-A12A-27D2B2604108}"/>
              </a:ext>
            </a:extLst>
          </p:cNvPr>
          <p:cNvSpPr/>
          <p:nvPr/>
        </p:nvSpPr>
        <p:spPr>
          <a:xfrm>
            <a:off x="8467007" y="4545160"/>
            <a:ext cx="1474053" cy="926432"/>
          </a:xfrm>
          <a:prstGeom prst="rect">
            <a:avLst/>
          </a:prstGeom>
          <a:blipFill dpi="0" rotWithShape="1">
            <a:blip r:embed="rId3"/>
            <a:srcRect/>
            <a:stretch>
              <a:fillRect l="-7000" t="2000" r="-10000" b="-7000"/>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63771645-1374-41E1-B961-C643CE17B574}"/>
              </a:ext>
            </a:extLst>
          </p:cNvPr>
          <p:cNvSpPr/>
          <p:nvPr/>
        </p:nvSpPr>
        <p:spPr>
          <a:xfrm>
            <a:off x="6569322" y="4545160"/>
            <a:ext cx="1474053" cy="926432"/>
          </a:xfrm>
          <a:prstGeom prst="rect">
            <a:avLst/>
          </a:prstGeom>
          <a:blipFill dpi="0" rotWithShape="1">
            <a:blip r:embed="rId4"/>
            <a:srcRect/>
            <a:stretch>
              <a:fillRect l="-5000" t="1000" r="-8000" b="-10000"/>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382E7248-C6F1-4FD8-8118-07158F69C533}"/>
              </a:ext>
            </a:extLst>
          </p:cNvPr>
          <p:cNvSpPr/>
          <p:nvPr/>
        </p:nvSpPr>
        <p:spPr>
          <a:xfrm>
            <a:off x="10368708" y="3358047"/>
            <a:ext cx="1474053" cy="926432"/>
          </a:xfrm>
          <a:prstGeom prst="rect">
            <a:avLst/>
          </a:prstGeom>
          <a:blipFill>
            <a:blip r:embed="rId5"/>
            <a:stretch>
              <a:fillRect l="-7472" r="-9355"/>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3358FE6A-8341-4A63-9103-2875103E0DA1}"/>
              </a:ext>
            </a:extLst>
          </p:cNvPr>
          <p:cNvSpPr/>
          <p:nvPr/>
        </p:nvSpPr>
        <p:spPr>
          <a:xfrm>
            <a:off x="10400270" y="4545160"/>
            <a:ext cx="1474053" cy="926432"/>
          </a:xfrm>
          <a:prstGeom prst="rect">
            <a:avLst/>
          </a:prstGeom>
          <a:blipFill>
            <a:blip r:embed="rId6"/>
            <a:stretch>
              <a:fillRect l="-6582" r="-5810" b="-277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solidFill>
                  <a:schemeClr val="accent5"/>
                </a:solidFill>
              </a:rPr>
              <a:t>Indulge</a:t>
            </a:r>
            <a:br>
              <a:rPr lang="en-GB" dirty="0">
                <a:solidFill>
                  <a:schemeClr val="accent5"/>
                </a:solidFill>
              </a:rPr>
            </a:br>
            <a:r>
              <a:rPr lang="en-GB" dirty="0">
                <a:solidFill>
                  <a:schemeClr val="accent5"/>
                </a:solidFill>
              </a:rPr>
              <a:t>8% of viewing time</a:t>
            </a:r>
            <a:endParaRPr lang="en-GB" dirty="0">
              <a:solidFill>
                <a:schemeClr val="accent3"/>
              </a:solidFill>
            </a:endParaRP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351728" y="1584669"/>
            <a:ext cx="1486918" cy="646331"/>
          </a:xfrm>
          <a:prstGeom prst="rect">
            <a:avLst/>
          </a:prstGeom>
          <a:noFill/>
        </p:spPr>
        <p:txBody>
          <a:bodyPr wrap="square" rtlCol="0">
            <a:spAutoFit/>
          </a:bodyPr>
          <a:lstStyle/>
          <a:p>
            <a:pPr algn="ctr"/>
            <a:r>
              <a:rPr lang="en-GB" dirty="0">
                <a:solidFill>
                  <a:schemeClr val="accent5"/>
                </a:solidFill>
              </a:rPr>
              <a:t>28% </a:t>
            </a:r>
            <a:r>
              <a:rPr lang="en-GB" dirty="0">
                <a:solidFill>
                  <a:schemeClr val="bg2"/>
                </a:solidFill>
              </a:rPr>
              <a:t>16-34 profile</a:t>
            </a:r>
          </a:p>
        </p:txBody>
      </p:sp>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646331"/>
          </a:xfrm>
          <a:prstGeom prst="rect">
            <a:avLst/>
          </a:prstGeom>
          <a:noFill/>
        </p:spPr>
        <p:txBody>
          <a:bodyPr wrap="square" rtlCol="0">
            <a:spAutoFit/>
          </a:bodyPr>
          <a:lstStyle/>
          <a:p>
            <a:pPr algn="ctr"/>
            <a:r>
              <a:rPr lang="en-GB" dirty="0">
                <a:solidFill>
                  <a:schemeClr val="accent5"/>
                </a:solidFill>
              </a:rPr>
              <a:t>10% </a:t>
            </a:r>
            <a:r>
              <a:rPr lang="en-GB" dirty="0">
                <a:solidFill>
                  <a:schemeClr val="bg2"/>
                </a:solidFill>
              </a:rPr>
              <a:t>online video</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646331"/>
          </a:xfrm>
          <a:prstGeom prst="rect">
            <a:avLst/>
          </a:prstGeom>
          <a:noFill/>
        </p:spPr>
        <p:txBody>
          <a:bodyPr wrap="square" rtlCol="0">
            <a:spAutoFit/>
          </a:bodyPr>
          <a:lstStyle/>
          <a:p>
            <a:pPr algn="ctr"/>
            <a:r>
              <a:rPr lang="en-GB" dirty="0">
                <a:solidFill>
                  <a:schemeClr val="accent5"/>
                </a:solidFill>
              </a:rPr>
              <a:t>55% </a:t>
            </a:r>
            <a:r>
              <a:rPr lang="en-GB" dirty="0">
                <a:solidFill>
                  <a:schemeClr val="bg2"/>
                </a:solidFill>
              </a:rPr>
              <a:t>solo viewing</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1" y="2865289"/>
            <a:ext cx="5117425" cy="338554"/>
          </a:xfrm>
          <a:prstGeom prst="rect">
            <a:avLst/>
          </a:prstGeom>
          <a:noFill/>
        </p:spPr>
        <p:txBody>
          <a:bodyPr wrap="square" rtlCol="0">
            <a:spAutoFit/>
          </a:bodyPr>
          <a:lstStyle/>
          <a:p>
            <a:pPr algn="l"/>
            <a:r>
              <a:rPr lang="en-GB" sz="1600" dirty="0">
                <a:solidFill>
                  <a:schemeClr val="bg2"/>
                </a:solidFill>
              </a:rPr>
              <a:t>Served by content relating to hobbies and interests: </a:t>
            </a:r>
          </a:p>
        </p:txBody>
      </p:sp>
      <p:pic>
        <p:nvPicPr>
          <p:cNvPr id="1028" name="Picture 4" descr="Image result for youtube logo">
            <a:extLst>
              <a:ext uri="{FF2B5EF4-FFF2-40B4-BE49-F238E27FC236}">
                <a16:creationId xmlns:a16="http://schemas.microsoft.com/office/drawing/2014/main" id="{FDD391A5-6576-4D07-A8CE-12461893AB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6062" y="5151946"/>
            <a:ext cx="432860" cy="304801"/>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A722D647-2562-4FA4-9A8C-91DE1FE5FFF7}"/>
              </a:ext>
            </a:extLst>
          </p:cNvPr>
          <p:cNvSpPr/>
          <p:nvPr/>
        </p:nvSpPr>
        <p:spPr>
          <a:xfrm>
            <a:off x="6573338" y="3358047"/>
            <a:ext cx="1474053" cy="926432"/>
          </a:xfrm>
          <a:prstGeom prst="rect">
            <a:avLst/>
          </a:prstGeom>
          <a:blipFill>
            <a:blip r:embed="rId8"/>
            <a:stretch>
              <a:fillRect l="-6028" r="-1079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D5624687-A401-4342-8695-150766B61BC4}"/>
              </a:ext>
            </a:extLst>
          </p:cNvPr>
          <p:cNvSpPr/>
          <p:nvPr/>
        </p:nvSpPr>
        <p:spPr>
          <a:xfrm>
            <a:off x="8471023" y="3358047"/>
            <a:ext cx="1474053" cy="926432"/>
          </a:xfrm>
          <a:prstGeom prst="rect">
            <a:avLst/>
          </a:prstGeom>
          <a:blipFill dpi="0" rotWithShape="1">
            <a:blip r:embed="rId9"/>
            <a:srcRect/>
            <a:stretch>
              <a:fillRect l="-57000" t="-5000" r="-1000" b="-28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 name="Picture 4" descr="Image result for facebook icon">
            <a:extLst>
              <a:ext uri="{FF2B5EF4-FFF2-40B4-BE49-F238E27FC236}">
                <a16:creationId xmlns:a16="http://schemas.microsoft.com/office/drawing/2014/main" id="{D4B9670B-55E1-464E-BC4A-7A2D8461EE3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548117" y="5163452"/>
            <a:ext cx="326206" cy="3262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Image result for youtube logo">
            <a:extLst>
              <a:ext uri="{FF2B5EF4-FFF2-40B4-BE49-F238E27FC236}">
                <a16:creationId xmlns:a16="http://schemas.microsoft.com/office/drawing/2014/main" id="{DFD6B5C0-11D7-41B9-89FF-B25666EDB5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08200" y="5174155"/>
            <a:ext cx="432860" cy="3048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B6BA5F2-24CD-4A63-981A-3EDDF82B41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75548" y="461261"/>
            <a:ext cx="1061108" cy="1061108"/>
          </a:xfrm>
          <a:prstGeom prst="rect">
            <a:avLst/>
          </a:prstGeom>
        </p:spPr>
      </p:pic>
      <p:pic>
        <p:nvPicPr>
          <p:cNvPr id="12" name="Picture 11">
            <a:extLst>
              <a:ext uri="{FF2B5EF4-FFF2-40B4-BE49-F238E27FC236}">
                <a16:creationId xmlns:a16="http://schemas.microsoft.com/office/drawing/2014/main" id="{2A24ECF2-13B7-4DA4-A2A1-C16604FF9D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97226" y="423221"/>
            <a:ext cx="1075799" cy="1075799"/>
          </a:xfrm>
          <a:prstGeom prst="rect">
            <a:avLst/>
          </a:prstGeom>
        </p:spPr>
      </p:pic>
      <p:pic>
        <p:nvPicPr>
          <p:cNvPr id="18" name="Picture 17">
            <a:extLst>
              <a:ext uri="{FF2B5EF4-FFF2-40B4-BE49-F238E27FC236}">
                <a16:creationId xmlns:a16="http://schemas.microsoft.com/office/drawing/2014/main" id="{19476E1C-10C8-41DB-856B-CD912463BB1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525686" y="398232"/>
            <a:ext cx="1177075" cy="1177075"/>
          </a:xfrm>
          <a:prstGeom prst="rect">
            <a:avLst/>
          </a:prstGeom>
        </p:spPr>
      </p:pic>
      <p:grpSp>
        <p:nvGrpSpPr>
          <p:cNvPr id="37" name="Group 36">
            <a:extLst>
              <a:ext uri="{FF2B5EF4-FFF2-40B4-BE49-F238E27FC236}">
                <a16:creationId xmlns:a16="http://schemas.microsoft.com/office/drawing/2014/main" id="{35732A5E-DC72-4A7E-9646-733C8CE838EB}"/>
              </a:ext>
            </a:extLst>
          </p:cNvPr>
          <p:cNvGrpSpPr/>
          <p:nvPr/>
        </p:nvGrpSpPr>
        <p:grpSpPr>
          <a:xfrm>
            <a:off x="1339198" y="2285832"/>
            <a:ext cx="2866907" cy="2807296"/>
            <a:chOff x="3484607" y="2063372"/>
            <a:chExt cx="3922001" cy="3922001"/>
          </a:xfrm>
        </p:grpSpPr>
        <p:sp>
          <p:nvSpPr>
            <p:cNvPr id="38" name="Pie 30">
              <a:extLst>
                <a:ext uri="{FF2B5EF4-FFF2-40B4-BE49-F238E27FC236}">
                  <a16:creationId xmlns:a16="http://schemas.microsoft.com/office/drawing/2014/main" id="{36B86105-998B-417C-91FE-F613A7FDBBDF}"/>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5" name="Pie 31">
              <a:extLst>
                <a:ext uri="{FF2B5EF4-FFF2-40B4-BE49-F238E27FC236}">
                  <a16:creationId xmlns:a16="http://schemas.microsoft.com/office/drawing/2014/main" id="{D805B355-93CD-43E6-96FA-D17CE6F36A76}"/>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6" name="Pie 32">
              <a:extLst>
                <a:ext uri="{FF2B5EF4-FFF2-40B4-BE49-F238E27FC236}">
                  <a16:creationId xmlns:a16="http://schemas.microsoft.com/office/drawing/2014/main" id="{8BC89858-54DA-4DEB-A0EE-04580199FF28}"/>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8" name="Pie 33">
              <a:extLst>
                <a:ext uri="{FF2B5EF4-FFF2-40B4-BE49-F238E27FC236}">
                  <a16:creationId xmlns:a16="http://schemas.microsoft.com/office/drawing/2014/main" id="{42D31959-5C91-456F-BC6C-645310480F3E}"/>
                </a:ext>
              </a:extLst>
            </p:cNvPr>
            <p:cNvSpPr>
              <a:spLocks noChangeAspect="1"/>
            </p:cNvSpPr>
            <p:nvPr/>
          </p:nvSpPr>
          <p:spPr>
            <a:xfrm rot="17506674">
              <a:off x="4900885" y="3479650"/>
              <a:ext cx="1089444" cy="108944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9" name="Pie 34">
              <a:extLst>
                <a:ext uri="{FF2B5EF4-FFF2-40B4-BE49-F238E27FC236}">
                  <a16:creationId xmlns:a16="http://schemas.microsoft.com/office/drawing/2014/main" id="{94B924BF-1E86-479E-B57B-59DE9081924D}"/>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0" name="Pie 35">
              <a:extLst>
                <a:ext uri="{FF2B5EF4-FFF2-40B4-BE49-F238E27FC236}">
                  <a16:creationId xmlns:a16="http://schemas.microsoft.com/office/drawing/2014/main" id="{D4EDA139-3383-41F7-A3F3-59731084F177}"/>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1" name="Pie 36">
              <a:extLst>
                <a:ext uri="{FF2B5EF4-FFF2-40B4-BE49-F238E27FC236}">
                  <a16:creationId xmlns:a16="http://schemas.microsoft.com/office/drawing/2014/main" id="{A1A47206-2F0E-4E71-BC51-7BFA50E4BC38}"/>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2" name="Pie 37">
              <a:extLst>
                <a:ext uri="{FF2B5EF4-FFF2-40B4-BE49-F238E27FC236}">
                  <a16:creationId xmlns:a16="http://schemas.microsoft.com/office/drawing/2014/main" id="{C3D12741-98EB-40A7-9F03-DEC5DFBF2C97}"/>
                </a:ext>
              </a:extLst>
            </p:cNvPr>
            <p:cNvSpPr>
              <a:spLocks noChangeAspect="1"/>
            </p:cNvSpPr>
            <p:nvPr/>
          </p:nvSpPr>
          <p:spPr>
            <a:xfrm rot="4006674">
              <a:off x="4234206" y="2812972"/>
              <a:ext cx="2422800" cy="24228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53" name="Picture 52">
            <a:extLst>
              <a:ext uri="{FF2B5EF4-FFF2-40B4-BE49-F238E27FC236}">
                <a16:creationId xmlns:a16="http://schemas.microsoft.com/office/drawing/2014/main" id="{11AE548C-4F21-47A8-AAD0-6DE41C8F1BA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258230" y="3135447"/>
            <a:ext cx="220342" cy="270739"/>
          </a:xfrm>
          <a:prstGeom prst="rect">
            <a:avLst/>
          </a:prstGeom>
        </p:spPr>
      </p:pic>
      <p:sp>
        <p:nvSpPr>
          <p:cNvPr id="54" name="Rectangle 53">
            <a:extLst>
              <a:ext uri="{FF2B5EF4-FFF2-40B4-BE49-F238E27FC236}">
                <a16:creationId xmlns:a16="http://schemas.microsoft.com/office/drawing/2014/main" id="{9658FFB8-93E3-4882-9A8F-B67E1F141932}"/>
              </a:ext>
            </a:extLst>
          </p:cNvPr>
          <p:cNvSpPr/>
          <p:nvPr/>
        </p:nvSpPr>
        <p:spPr>
          <a:xfrm>
            <a:off x="334743" y="1385436"/>
            <a:ext cx="5046686" cy="707886"/>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to pursue personal interests, hobbies and fulfil guilty pleasures </a:t>
            </a:r>
            <a:r>
              <a:rPr lang="en-GB" sz="2000" dirty="0">
                <a:solidFill>
                  <a:schemeClr val="accent2"/>
                </a:solidFill>
                <a:cs typeface="Times New Roman" panose="02020603050405020304" pitchFamily="18" charset="0"/>
              </a:rPr>
              <a:t> </a:t>
            </a:r>
          </a:p>
        </p:txBody>
      </p:sp>
      <p:sp>
        <p:nvSpPr>
          <p:cNvPr id="8" name="Text Placeholder 7">
            <a:extLst>
              <a:ext uri="{FF2B5EF4-FFF2-40B4-BE49-F238E27FC236}">
                <a16:creationId xmlns:a16="http://schemas.microsoft.com/office/drawing/2014/main" id="{8500C8FC-4B23-4E2D-81E6-DF0E8F7BB16C}"/>
              </a:ext>
            </a:extLst>
          </p:cNvPr>
          <p:cNvSpPr>
            <a:spLocks noGrp="1"/>
          </p:cNvSpPr>
          <p:nvPr>
            <p:ph type="body" sz="quarter" idx="15"/>
          </p:nvPr>
        </p:nvSpPr>
        <p:spPr/>
        <p:txBody>
          <a:bodyPr/>
          <a:lstStyle/>
          <a:p>
            <a:endParaRPr lang="en-GB"/>
          </a:p>
        </p:txBody>
      </p:sp>
      <p:sp>
        <p:nvSpPr>
          <p:cNvPr id="36" name="Text Placeholder 2">
            <a:extLst>
              <a:ext uri="{FF2B5EF4-FFF2-40B4-BE49-F238E27FC236}">
                <a16:creationId xmlns:a16="http://schemas.microsoft.com/office/drawing/2014/main" id="{56DA6759-5478-4D6B-AD98-4ABF01C1D951}"/>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203079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B047-4FD9-48A2-AECE-02CB0649C997}"/>
              </a:ext>
            </a:extLst>
          </p:cNvPr>
          <p:cNvSpPr>
            <a:spLocks noGrp="1"/>
          </p:cNvSpPr>
          <p:nvPr>
            <p:ph type="title"/>
          </p:nvPr>
        </p:nvSpPr>
        <p:spPr>
          <a:xfrm>
            <a:off x="371476" y="359944"/>
            <a:ext cx="10127796" cy="1021181"/>
          </a:xfrm>
        </p:spPr>
        <p:txBody>
          <a:bodyPr/>
          <a:lstStyle/>
          <a:p>
            <a:r>
              <a:rPr lang="en-GB" dirty="0"/>
              <a:t>Escaping into content drives </a:t>
            </a:r>
            <a:r>
              <a:rPr lang="en-GB" u="sng" dirty="0"/>
              <a:t>on-demand</a:t>
            </a:r>
            <a:r>
              <a:rPr lang="en-GB" dirty="0"/>
              <a:t> viewing</a:t>
            </a:r>
          </a:p>
        </p:txBody>
      </p:sp>
      <p:graphicFrame>
        <p:nvGraphicFramePr>
          <p:cNvPr id="6" name="Chart 5">
            <a:extLst>
              <a:ext uri="{FF2B5EF4-FFF2-40B4-BE49-F238E27FC236}">
                <a16:creationId xmlns:a16="http://schemas.microsoft.com/office/drawing/2014/main" id="{23ABC739-EA0D-4A96-8A0C-F038B4394C6A}"/>
              </a:ext>
            </a:extLst>
          </p:cNvPr>
          <p:cNvGraphicFramePr/>
          <p:nvPr>
            <p:extLst>
              <p:ext uri="{D42A27DB-BD31-4B8C-83A1-F6EECF244321}">
                <p14:modId xmlns:p14="http://schemas.microsoft.com/office/powerpoint/2010/main" val="3018434652"/>
              </p:ext>
            </p:extLst>
          </p:nvPr>
        </p:nvGraphicFramePr>
        <p:xfrm>
          <a:off x="601579" y="1503947"/>
          <a:ext cx="10924674" cy="370572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D1D2411F-92F7-4C07-94D5-859378ADF2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3713" y="139907"/>
            <a:ext cx="1175941" cy="1175941"/>
          </a:xfrm>
          <a:prstGeom prst="rect">
            <a:avLst/>
          </a:prstGeom>
        </p:spPr>
      </p:pic>
      <p:sp>
        <p:nvSpPr>
          <p:cNvPr id="7" name="TextBox 6">
            <a:extLst>
              <a:ext uri="{FF2B5EF4-FFF2-40B4-BE49-F238E27FC236}">
                <a16:creationId xmlns:a16="http://schemas.microsoft.com/office/drawing/2014/main" id="{5220D80C-0FBF-4326-B8B6-7966275D09C4}"/>
              </a:ext>
            </a:extLst>
          </p:cNvPr>
          <p:cNvSpPr txBox="1"/>
          <p:nvPr/>
        </p:nvSpPr>
        <p:spPr>
          <a:xfrm>
            <a:off x="10379584" y="1071819"/>
            <a:ext cx="1611940" cy="369332"/>
          </a:xfrm>
          <a:prstGeom prst="rect">
            <a:avLst/>
          </a:prstGeom>
          <a:noFill/>
        </p:spPr>
        <p:txBody>
          <a:bodyPr wrap="square" rtlCol="0">
            <a:spAutoFit/>
          </a:bodyPr>
          <a:lstStyle/>
          <a:p>
            <a:pPr algn="ctr"/>
            <a:r>
              <a:rPr lang="en-GB" b="1" dirty="0"/>
              <a:t>ON-DEMAND</a:t>
            </a:r>
          </a:p>
        </p:txBody>
      </p:sp>
      <p:sp>
        <p:nvSpPr>
          <p:cNvPr id="8" name="Text Placeholder 7">
            <a:extLst>
              <a:ext uri="{FF2B5EF4-FFF2-40B4-BE49-F238E27FC236}">
                <a16:creationId xmlns:a16="http://schemas.microsoft.com/office/drawing/2014/main" id="{E0F54C39-635C-4709-95D1-4715C96728ED}"/>
              </a:ext>
            </a:extLst>
          </p:cNvPr>
          <p:cNvSpPr>
            <a:spLocks noGrp="1"/>
          </p:cNvSpPr>
          <p:nvPr>
            <p:ph type="body" sz="quarter" idx="15"/>
          </p:nvPr>
        </p:nvSpPr>
        <p:spPr/>
        <p:txBody>
          <a:bodyPr/>
          <a:lstStyle/>
          <a:p>
            <a:endParaRPr lang="en-GB"/>
          </a:p>
        </p:txBody>
      </p:sp>
      <p:sp>
        <p:nvSpPr>
          <p:cNvPr id="9" name="Text Placeholder 2">
            <a:extLst>
              <a:ext uri="{FF2B5EF4-FFF2-40B4-BE49-F238E27FC236}">
                <a16:creationId xmlns:a16="http://schemas.microsoft.com/office/drawing/2014/main" id="{0A38FF1F-E80D-46BB-86AE-76DC43CDAE34}"/>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123847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ED4F5F-822E-4A30-AF9B-E7BA510B134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12925" b="13060"/>
          <a:stretch/>
        </p:blipFill>
        <p:spPr>
          <a:xfrm>
            <a:off x="-211116" y="0"/>
            <a:ext cx="12403116" cy="6858000"/>
          </a:xfrm>
        </p:spPr>
      </p:pic>
      <p:sp>
        <p:nvSpPr>
          <p:cNvPr id="9" name="Rectangle 8">
            <a:extLst>
              <a:ext uri="{FF2B5EF4-FFF2-40B4-BE49-F238E27FC236}">
                <a16:creationId xmlns:a16="http://schemas.microsoft.com/office/drawing/2014/main" id="{47F8EB03-EC6E-4636-B25C-8E46ECFAD759}"/>
              </a:ext>
            </a:extLst>
          </p:cNvPr>
          <p:cNvSpPr/>
          <p:nvPr/>
        </p:nvSpPr>
        <p:spPr>
          <a:xfrm>
            <a:off x="-211116" y="0"/>
            <a:ext cx="12403116" cy="6858000"/>
          </a:xfrm>
          <a:prstGeom prst="rect">
            <a:avLst/>
          </a:prstGeom>
          <a:gradFill flip="none" rotWithShape="1">
            <a:gsLst>
              <a:gs pos="16000">
                <a:srgbClr val="000000">
                  <a:alpha val="69000"/>
                </a:srgbClr>
              </a:gs>
              <a:gs pos="67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685D4E88-C16A-4783-83C1-034EAEE0E83B}"/>
              </a:ext>
            </a:extLst>
          </p:cNvPr>
          <p:cNvSpPr>
            <a:spLocks noGrp="1"/>
          </p:cNvSpPr>
          <p:nvPr>
            <p:ph type="ctrTitle"/>
          </p:nvPr>
        </p:nvSpPr>
        <p:spPr>
          <a:xfrm>
            <a:off x="457200" y="561250"/>
            <a:ext cx="7380514" cy="1109690"/>
          </a:xfrm>
        </p:spPr>
        <p:txBody>
          <a:bodyPr/>
          <a:lstStyle/>
          <a:p>
            <a:r>
              <a:rPr lang="en-GB" dirty="0"/>
              <a:t>Broadcaster TV content fulfils the most prevalent human needs</a:t>
            </a:r>
          </a:p>
        </p:txBody>
      </p:sp>
    </p:spTree>
    <p:extLst>
      <p:ext uri="{BB962C8B-B14F-4D97-AF65-F5344CB8AC3E}">
        <p14:creationId xmlns:p14="http://schemas.microsoft.com/office/powerpoint/2010/main" val="428988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B9DE2BB1-345A-4B4E-A665-0D26345331ED}"/>
              </a:ext>
            </a:extLst>
          </p:cNvPr>
          <p:cNvPicPr>
            <a:picLocks noGrp="1" noChangeAspect="1"/>
          </p:cNvPicPr>
          <p:nvPr>
            <p:ph type="pic" sz="quarter" idx="16"/>
          </p:nvPr>
        </p:nvPicPr>
        <p:blipFill>
          <a:blip r:embed="rId4">
            <a:extLst>
              <a:ext uri="{28A0092B-C50C-407E-A947-70E740481C1C}">
                <a14:useLocalDpi xmlns:a14="http://schemas.microsoft.com/office/drawing/2010/main" val="0"/>
              </a:ext>
            </a:extLst>
          </a:blip>
          <a:stretch>
            <a:fillRect/>
          </a:stretch>
        </p:blipFill>
        <p:spPr>
          <a:xfrm>
            <a:off x="0" y="-4865"/>
            <a:ext cx="12192000" cy="6858000"/>
          </a:xfrm>
        </p:spPr>
      </p:pic>
      <p:sp>
        <p:nvSpPr>
          <p:cNvPr id="16" name="Rectangle 15">
            <a:extLst>
              <a:ext uri="{FF2B5EF4-FFF2-40B4-BE49-F238E27FC236}">
                <a16:creationId xmlns:a16="http://schemas.microsoft.com/office/drawing/2014/main" id="{530D26D9-EEB7-4232-A745-B23C9D64D0BB}"/>
              </a:ext>
            </a:extLst>
          </p:cNvPr>
          <p:cNvSpPr/>
          <p:nvPr/>
        </p:nvSpPr>
        <p:spPr>
          <a:xfrm>
            <a:off x="0" y="19204"/>
            <a:ext cx="12192001" cy="6867729"/>
          </a:xfrm>
          <a:prstGeom prst="rect">
            <a:avLst/>
          </a:prstGeom>
          <a:gradFill flip="none" rotWithShape="1">
            <a:gsLst>
              <a:gs pos="32000">
                <a:schemeClr val="tx1">
                  <a:lumMod val="0"/>
                  <a:alpha val="72000"/>
                </a:schemeClr>
              </a:gs>
              <a:gs pos="67000">
                <a:schemeClr val="bg1">
                  <a:alpha val="0"/>
                </a:schemeClr>
              </a:gs>
            </a:gsLst>
            <a:lin ang="0" scaled="0"/>
            <a:tileRect/>
          </a:gradFill>
          <a:ln>
            <a:noFill/>
          </a:ln>
        </p:spPr>
        <p:txBody>
          <a:bodyPr vert="horz" wrap="none" lIns="240000" tIns="48000" rIns="121917" bIns="6095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3D0CA90E-DAFB-4564-818D-4728F4F538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75931" y="6069537"/>
            <a:ext cx="1618438" cy="681207"/>
          </a:xfrm>
          <a:prstGeom prst="rect">
            <a:avLst/>
          </a:prstGeom>
        </p:spPr>
      </p:pic>
      <p:sp>
        <p:nvSpPr>
          <p:cNvPr id="13" name="Title 12">
            <a:extLst>
              <a:ext uri="{FF2B5EF4-FFF2-40B4-BE49-F238E27FC236}">
                <a16:creationId xmlns:a16="http://schemas.microsoft.com/office/drawing/2014/main" id="{3F0A12E0-5F2E-431F-ADBC-2C77E6666D8C}"/>
              </a:ext>
            </a:extLst>
          </p:cNvPr>
          <p:cNvSpPr>
            <a:spLocks noGrp="1"/>
          </p:cNvSpPr>
          <p:nvPr>
            <p:ph type="title"/>
          </p:nvPr>
        </p:nvSpPr>
        <p:spPr>
          <a:xfrm>
            <a:off x="371476" y="359944"/>
            <a:ext cx="8216264" cy="1504951"/>
          </a:xfrm>
        </p:spPr>
        <p:txBody>
          <a:bodyPr/>
          <a:lstStyle/>
          <a:p>
            <a:r>
              <a:rPr lang="en-GB" sz="3600" b="1" dirty="0"/>
              <a:t>Two thirds of our video</a:t>
            </a:r>
            <a:br>
              <a:rPr lang="en-GB" sz="3600" b="1" dirty="0"/>
            </a:br>
            <a:r>
              <a:rPr lang="en-GB" sz="3600" b="1" dirty="0"/>
              <a:t>viewing is to help us:</a:t>
            </a:r>
            <a:br>
              <a:rPr lang="en-GB" sz="3600" b="1" dirty="0"/>
            </a:br>
            <a:br>
              <a:rPr lang="en-GB" sz="3600" b="1" dirty="0"/>
            </a:br>
            <a:br>
              <a:rPr lang="en-GB" sz="3600" b="1" dirty="0"/>
            </a:br>
            <a:endParaRPr lang="en-GB" sz="3600" b="1" dirty="0"/>
          </a:p>
        </p:txBody>
      </p:sp>
      <p:sp>
        <p:nvSpPr>
          <p:cNvPr id="21" name="Text Placeholder 20">
            <a:extLst>
              <a:ext uri="{FF2B5EF4-FFF2-40B4-BE49-F238E27FC236}">
                <a16:creationId xmlns:a16="http://schemas.microsoft.com/office/drawing/2014/main" id="{C89E5240-3B93-4D9E-B22C-16515E716B49}"/>
              </a:ext>
            </a:extLst>
          </p:cNvPr>
          <p:cNvSpPr>
            <a:spLocks noGrp="1"/>
          </p:cNvSpPr>
          <p:nvPr>
            <p:ph type="body" sz="quarter" idx="13"/>
          </p:nvPr>
        </p:nvSpPr>
        <p:spPr>
          <a:xfrm>
            <a:off x="473075" y="1953738"/>
            <a:ext cx="5726179" cy="3710131"/>
          </a:xfrm>
        </p:spPr>
        <p:txBody>
          <a:bodyPr>
            <a:normAutofit/>
          </a:bodyPr>
          <a:lstStyle/>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Stay in touch</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Share &amp; bond</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Relax &amp; unwind </a:t>
            </a:r>
          </a:p>
          <a:p>
            <a:endParaRPr lang="en-GB" sz="1800" dirty="0"/>
          </a:p>
          <a:p>
            <a:endParaRPr lang="en-GB" dirty="0"/>
          </a:p>
        </p:txBody>
      </p:sp>
      <p:sp>
        <p:nvSpPr>
          <p:cNvPr id="2" name="TextBox 1">
            <a:extLst>
              <a:ext uri="{FF2B5EF4-FFF2-40B4-BE49-F238E27FC236}">
                <a16:creationId xmlns:a16="http://schemas.microsoft.com/office/drawing/2014/main" id="{37B06061-49F3-44B8-B47C-0D7A4129FE72}"/>
              </a:ext>
            </a:extLst>
          </p:cNvPr>
          <p:cNvSpPr txBox="1"/>
          <p:nvPr/>
        </p:nvSpPr>
        <p:spPr>
          <a:xfrm>
            <a:off x="377190" y="5520690"/>
            <a:ext cx="104584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Arial"/>
                <a:ea typeface="+mn-ea"/>
                <a:cs typeface="+mn-cs"/>
              </a:rPr>
              <a:t>These needs are </a:t>
            </a:r>
            <a:r>
              <a:rPr kumimoji="0" lang="en-GB" sz="3600" b="1" i="0" u="none" strike="noStrike" kern="1200" cap="none" spc="0" normalizeH="0" baseline="0" noProof="0" dirty="0">
                <a:ln>
                  <a:noFill/>
                </a:ln>
                <a:solidFill>
                  <a:srgbClr val="E10514"/>
                </a:solidFill>
                <a:effectLst/>
                <a:uLnTx/>
                <a:uFillTx/>
                <a:latin typeface="Arial"/>
                <a:ea typeface="+mn-ea"/>
                <a:cs typeface="+mn-cs"/>
              </a:rPr>
              <a:t>universal </a:t>
            </a:r>
            <a:r>
              <a:rPr kumimoji="0" lang="en-GB" sz="3600" b="1" i="0" u="none" strike="noStrike" kern="1200" cap="none" spc="0" normalizeH="0" baseline="0" noProof="0" dirty="0">
                <a:ln>
                  <a:noFill/>
                </a:ln>
                <a:solidFill>
                  <a:prstClr val="white"/>
                </a:solidFill>
                <a:effectLst/>
                <a:uLnTx/>
                <a:uFillTx/>
                <a:latin typeface="Arial"/>
                <a:ea typeface="+mn-ea"/>
                <a:cs typeface="+mn-cs"/>
              </a:rPr>
              <a:t>and </a:t>
            </a:r>
            <a:r>
              <a:rPr kumimoji="0" lang="en-GB" sz="3600" b="1" i="0" u="none" strike="noStrike" kern="1200" cap="none" spc="0" normalizeH="0" baseline="0" noProof="0" dirty="0">
                <a:ln>
                  <a:noFill/>
                </a:ln>
                <a:solidFill>
                  <a:srgbClr val="E10514"/>
                </a:solidFill>
                <a:effectLst/>
                <a:uLnTx/>
                <a:uFillTx/>
                <a:latin typeface="Arial"/>
                <a:ea typeface="+mn-ea"/>
                <a:cs typeface="+mn-cs"/>
              </a:rPr>
              <a:t>enduring</a:t>
            </a:r>
          </a:p>
        </p:txBody>
      </p:sp>
    </p:spTree>
    <p:custDataLst>
      <p:tags r:id="rId1"/>
    </p:custDataLst>
    <p:extLst>
      <p:ext uri="{BB962C8B-B14F-4D97-AF65-F5344CB8AC3E}">
        <p14:creationId xmlns:p14="http://schemas.microsoft.com/office/powerpoint/2010/main" val="330691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B047-4FD9-48A2-AECE-02CB0649C997}"/>
              </a:ext>
            </a:extLst>
          </p:cNvPr>
          <p:cNvSpPr>
            <a:spLocks noGrp="1"/>
          </p:cNvSpPr>
          <p:nvPr>
            <p:ph type="title"/>
          </p:nvPr>
        </p:nvSpPr>
        <p:spPr/>
        <p:txBody>
          <a:bodyPr/>
          <a:lstStyle/>
          <a:p>
            <a:r>
              <a:rPr lang="en-GB" dirty="0"/>
              <a:t>Live TV viewing is driven by need to keep in touch and experience viewing with others</a:t>
            </a:r>
          </a:p>
        </p:txBody>
      </p:sp>
      <p:graphicFrame>
        <p:nvGraphicFramePr>
          <p:cNvPr id="6" name="Chart 5">
            <a:extLst>
              <a:ext uri="{FF2B5EF4-FFF2-40B4-BE49-F238E27FC236}">
                <a16:creationId xmlns:a16="http://schemas.microsoft.com/office/drawing/2014/main" id="{23ABC739-EA0D-4A96-8A0C-F038B4394C6A}"/>
              </a:ext>
            </a:extLst>
          </p:cNvPr>
          <p:cNvGraphicFramePr/>
          <p:nvPr>
            <p:extLst>
              <p:ext uri="{D42A27DB-BD31-4B8C-83A1-F6EECF244321}">
                <p14:modId xmlns:p14="http://schemas.microsoft.com/office/powerpoint/2010/main" val="3166476594"/>
              </p:ext>
            </p:extLst>
          </p:nvPr>
        </p:nvGraphicFramePr>
        <p:xfrm>
          <a:off x="601579" y="1503947"/>
          <a:ext cx="10924674" cy="370572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82C1DF40-8EF5-4417-A67F-5FC27D7E56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3403" y="204503"/>
            <a:ext cx="1124442" cy="1124442"/>
          </a:xfrm>
          <a:prstGeom prst="rect">
            <a:avLst/>
          </a:prstGeom>
        </p:spPr>
      </p:pic>
      <p:sp>
        <p:nvSpPr>
          <p:cNvPr id="7" name="TextBox 6">
            <a:extLst>
              <a:ext uri="{FF2B5EF4-FFF2-40B4-BE49-F238E27FC236}">
                <a16:creationId xmlns:a16="http://schemas.microsoft.com/office/drawing/2014/main" id="{F974291D-26A1-4D21-92FA-827D4777187E}"/>
              </a:ext>
            </a:extLst>
          </p:cNvPr>
          <p:cNvSpPr txBox="1"/>
          <p:nvPr/>
        </p:nvSpPr>
        <p:spPr>
          <a:xfrm>
            <a:off x="10595028" y="1071819"/>
            <a:ext cx="1611940" cy="369332"/>
          </a:xfrm>
          <a:prstGeom prst="rect">
            <a:avLst/>
          </a:prstGeom>
          <a:noFill/>
        </p:spPr>
        <p:txBody>
          <a:bodyPr wrap="square" rtlCol="0">
            <a:spAutoFit/>
          </a:bodyPr>
          <a:lstStyle/>
          <a:p>
            <a:pPr algn="ctr"/>
            <a:r>
              <a:rPr lang="en-GB" b="1" dirty="0"/>
              <a:t>LIVE TV</a:t>
            </a:r>
          </a:p>
        </p:txBody>
      </p:sp>
      <p:sp>
        <p:nvSpPr>
          <p:cNvPr id="8" name="Text Placeholder 7">
            <a:extLst>
              <a:ext uri="{FF2B5EF4-FFF2-40B4-BE49-F238E27FC236}">
                <a16:creationId xmlns:a16="http://schemas.microsoft.com/office/drawing/2014/main" id="{E8FF4390-BEE9-4AC9-8ED4-D7099F214B77}"/>
              </a:ext>
            </a:extLst>
          </p:cNvPr>
          <p:cNvSpPr>
            <a:spLocks noGrp="1"/>
          </p:cNvSpPr>
          <p:nvPr>
            <p:ph type="body" sz="quarter" idx="15"/>
          </p:nvPr>
        </p:nvSpPr>
        <p:spPr/>
        <p:txBody>
          <a:bodyPr/>
          <a:lstStyle/>
          <a:p>
            <a:endParaRPr lang="en-GB"/>
          </a:p>
        </p:txBody>
      </p:sp>
      <p:sp>
        <p:nvSpPr>
          <p:cNvPr id="9" name="Text Placeholder 2">
            <a:extLst>
              <a:ext uri="{FF2B5EF4-FFF2-40B4-BE49-F238E27FC236}">
                <a16:creationId xmlns:a16="http://schemas.microsoft.com/office/drawing/2014/main" id="{D8D9C6FD-1088-4477-BB0B-BF7554DB4C74}"/>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318468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Autofit/>
          </a:bodyPr>
          <a:lstStyle/>
          <a:p>
            <a:r>
              <a:rPr lang="en-GB" dirty="0">
                <a:solidFill>
                  <a:schemeClr val="accent6"/>
                </a:solidFill>
              </a:rPr>
              <a:t>In Touch </a:t>
            </a:r>
            <a:br>
              <a:rPr lang="en-GB" dirty="0">
                <a:solidFill>
                  <a:schemeClr val="accent6"/>
                </a:solidFill>
              </a:rPr>
            </a:br>
            <a:r>
              <a:rPr lang="en-GB" dirty="0">
                <a:solidFill>
                  <a:schemeClr val="accent6"/>
                </a:solidFill>
              </a:rPr>
              <a:t>with Colette Fitzpatrick</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a:xfrm>
            <a:off x="377758" y="1871391"/>
            <a:ext cx="4368867" cy="3651531"/>
          </a:xfrm>
        </p:spPr>
        <p:txBody>
          <a:bodyPr>
            <a:normAutofit/>
          </a:bodyPr>
          <a:lstStyle/>
          <a:p>
            <a:pPr marL="285750" indent="-285750">
              <a:buClr>
                <a:schemeClr val="accent6"/>
              </a:buClr>
              <a:buFont typeface="Arial" panose="020B0604020202020204" pitchFamily="34" charset="0"/>
              <a:buChar char="─"/>
            </a:pPr>
            <a:r>
              <a:rPr lang="en-GB" sz="1800" dirty="0"/>
              <a:t>At the forefront of </a:t>
            </a:r>
            <a:r>
              <a:rPr lang="en-GB" sz="1800" b="1" dirty="0">
                <a:solidFill>
                  <a:schemeClr val="accent6"/>
                </a:solidFill>
              </a:rPr>
              <a:t>world/social events</a:t>
            </a:r>
            <a:br>
              <a:rPr lang="en-GB" sz="1800" b="1" dirty="0">
                <a:solidFill>
                  <a:schemeClr val="accent6"/>
                </a:solidFill>
              </a:rPr>
            </a:br>
            <a:endParaRPr lang="en-GB" sz="1800" b="1" dirty="0">
              <a:solidFill>
                <a:schemeClr val="accent6"/>
              </a:solidFill>
            </a:endParaRPr>
          </a:p>
          <a:p>
            <a:pPr marL="285750" indent="-285750">
              <a:buClr>
                <a:schemeClr val="accent6"/>
              </a:buClr>
              <a:buFont typeface="Arial" panose="020B0604020202020204" pitchFamily="34" charset="0"/>
              <a:buChar char="─"/>
            </a:pPr>
            <a:r>
              <a:rPr lang="en-GB" sz="1800" b="1" dirty="0">
                <a:solidFill>
                  <a:schemeClr val="accent6"/>
                </a:solidFill>
              </a:rPr>
              <a:t>Live </a:t>
            </a:r>
            <a:r>
              <a:rPr lang="en-GB" sz="1800" dirty="0"/>
              <a:t>TV</a:t>
            </a:r>
            <a:br>
              <a:rPr lang="en-GB" sz="1800" dirty="0"/>
            </a:br>
            <a:endParaRPr lang="en-GB" sz="1800" dirty="0"/>
          </a:p>
          <a:p>
            <a:pPr marL="285750" indent="-285750">
              <a:buClr>
                <a:schemeClr val="accent6"/>
              </a:buClr>
              <a:buFont typeface="Arial" panose="020B0604020202020204" pitchFamily="34" charset="0"/>
              <a:buChar char="─"/>
            </a:pPr>
            <a:r>
              <a:rPr lang="en-GB" sz="1800" b="1" dirty="0">
                <a:solidFill>
                  <a:schemeClr val="accent6"/>
                </a:solidFill>
              </a:rPr>
              <a:t>News, current affairs </a:t>
            </a:r>
            <a:r>
              <a:rPr lang="en-GB" sz="1800" dirty="0"/>
              <a:t>&amp;</a:t>
            </a:r>
            <a:r>
              <a:rPr lang="en-GB" sz="1800" b="1" dirty="0"/>
              <a:t> </a:t>
            </a:r>
            <a:r>
              <a:rPr lang="en-GB" sz="1800" b="1" dirty="0">
                <a:solidFill>
                  <a:schemeClr val="accent6"/>
                </a:solidFill>
              </a:rPr>
              <a:t>docs</a:t>
            </a:r>
            <a:br>
              <a:rPr lang="en-GB" sz="1800" b="1" dirty="0">
                <a:solidFill>
                  <a:schemeClr val="accent6"/>
                </a:solidFill>
              </a:rPr>
            </a:br>
            <a:endParaRPr lang="en-GB" sz="1800" b="1" dirty="0">
              <a:solidFill>
                <a:schemeClr val="accent6"/>
              </a:solidFill>
            </a:endParaRPr>
          </a:p>
          <a:p>
            <a:pPr marL="285750" indent="-285750">
              <a:buClr>
                <a:schemeClr val="accent6"/>
              </a:buClr>
              <a:buFont typeface="Arial" panose="020B0604020202020204" pitchFamily="34" charset="0"/>
              <a:buChar char="─"/>
            </a:pPr>
            <a:r>
              <a:rPr lang="en-GB" sz="1800" b="1" dirty="0">
                <a:solidFill>
                  <a:schemeClr val="accent6"/>
                </a:solidFill>
              </a:rPr>
              <a:t>Online video</a:t>
            </a:r>
          </a:p>
          <a:p>
            <a:pPr marL="285750" indent="-285750">
              <a:buFontTx/>
              <a:buChar char="-"/>
            </a:pPr>
            <a:endParaRPr lang="en-GB" sz="1800" b="1" dirty="0"/>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sp>
        <p:nvSpPr>
          <p:cNvPr id="5" name="Picture Placeholder 4">
            <a:extLst>
              <a:ext uri="{FF2B5EF4-FFF2-40B4-BE49-F238E27FC236}">
                <a16:creationId xmlns:a16="http://schemas.microsoft.com/office/drawing/2014/main" id="{A51B9457-E194-3A4D-A7E6-E29F2DBBC50F}"/>
              </a:ext>
            </a:extLst>
          </p:cNvPr>
          <p:cNvSpPr>
            <a:spLocks noGrp="1"/>
          </p:cNvSpPr>
          <p:nvPr>
            <p:ph type="pic" sz="quarter" idx="14"/>
          </p:nvPr>
        </p:nvSpPr>
        <p:spPr>
          <a:xfrm>
            <a:off x="7619998" y="-9729"/>
            <a:ext cx="4572001" cy="5948364"/>
          </a:xfrm>
        </p:spPr>
      </p:sp>
      <p:pic>
        <p:nvPicPr>
          <p:cNvPr id="6" name="Picture 5">
            <a:extLst>
              <a:ext uri="{FF2B5EF4-FFF2-40B4-BE49-F238E27FC236}">
                <a16:creationId xmlns:a16="http://schemas.microsoft.com/office/drawing/2014/main" id="{8220C8BB-EB6E-2F40-932E-137B10E8CEB6}"/>
              </a:ext>
            </a:extLst>
          </p:cNvPr>
          <p:cNvPicPr>
            <a:picLocks noChangeAspect="1"/>
          </p:cNvPicPr>
          <p:nvPr/>
        </p:nvPicPr>
        <p:blipFill rotWithShape="1">
          <a:blip r:embed="rId3"/>
          <a:srcRect l="17054" t="15456"/>
          <a:stretch/>
        </p:blipFill>
        <p:spPr>
          <a:xfrm>
            <a:off x="7619998" y="0"/>
            <a:ext cx="4572001" cy="6063000"/>
          </a:xfrm>
          <a:prstGeom prst="rect">
            <a:avLst/>
          </a:prstGeom>
        </p:spPr>
      </p:pic>
    </p:spTree>
    <p:extLst>
      <p:ext uri="{BB962C8B-B14F-4D97-AF65-F5344CB8AC3E}">
        <p14:creationId xmlns:p14="http://schemas.microsoft.com/office/powerpoint/2010/main" val="37192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2E7248-C6F1-4FD8-8118-07158F69C533}"/>
              </a:ext>
            </a:extLst>
          </p:cNvPr>
          <p:cNvSpPr/>
          <p:nvPr/>
        </p:nvSpPr>
        <p:spPr>
          <a:xfrm>
            <a:off x="10368708" y="3358047"/>
            <a:ext cx="1474053" cy="926432"/>
          </a:xfrm>
          <a:prstGeom prst="rect">
            <a:avLst/>
          </a:prstGeom>
          <a:blipFill>
            <a:blip r:embed="rId3"/>
            <a:stretch>
              <a:fillRect l="-7472" r="-9355"/>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3358FE6A-8341-4A63-9103-2875103E0DA1}"/>
              </a:ext>
            </a:extLst>
          </p:cNvPr>
          <p:cNvSpPr/>
          <p:nvPr/>
        </p:nvSpPr>
        <p:spPr>
          <a:xfrm>
            <a:off x="10400270" y="4545160"/>
            <a:ext cx="1474053" cy="926432"/>
          </a:xfrm>
          <a:prstGeom prst="rect">
            <a:avLst/>
          </a:prstGeom>
          <a:blipFill>
            <a:blip r:embed="rId4"/>
            <a:stretch>
              <a:fillRect l="-6582" r="-5810" b="-2778"/>
            </a:stretch>
          </a:blip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solidFill>
                  <a:schemeClr val="accent6"/>
                </a:solidFill>
              </a:rPr>
              <a:t>In Touch</a:t>
            </a:r>
            <a:br>
              <a:rPr lang="en-GB" dirty="0">
                <a:solidFill>
                  <a:schemeClr val="accent6"/>
                </a:solidFill>
              </a:rPr>
            </a:br>
            <a:r>
              <a:rPr lang="en-GB" dirty="0">
                <a:solidFill>
                  <a:schemeClr val="accent6"/>
                </a:solidFill>
              </a:rPr>
              <a:t>15% of viewing time</a:t>
            </a:r>
            <a:endParaRPr lang="en-GB" dirty="0">
              <a:solidFill>
                <a:schemeClr val="accent3"/>
              </a:solidFill>
            </a:endParaRP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351728" y="1584669"/>
            <a:ext cx="1486918" cy="646331"/>
          </a:xfrm>
          <a:prstGeom prst="rect">
            <a:avLst/>
          </a:prstGeom>
          <a:noFill/>
        </p:spPr>
        <p:txBody>
          <a:bodyPr wrap="square" rtlCol="0">
            <a:spAutoFit/>
          </a:bodyPr>
          <a:lstStyle/>
          <a:p>
            <a:pPr algn="ctr"/>
            <a:r>
              <a:rPr lang="en-GB" dirty="0">
                <a:solidFill>
                  <a:schemeClr val="accent6"/>
                </a:solidFill>
              </a:rPr>
              <a:t>62% </a:t>
            </a:r>
            <a:r>
              <a:rPr lang="en-GB" dirty="0">
                <a:solidFill>
                  <a:schemeClr val="bg2"/>
                </a:solidFill>
              </a:rPr>
              <a:t>45+ profile</a:t>
            </a:r>
          </a:p>
        </p:txBody>
      </p:sp>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369332"/>
          </a:xfrm>
          <a:prstGeom prst="rect">
            <a:avLst/>
          </a:prstGeom>
          <a:noFill/>
        </p:spPr>
        <p:txBody>
          <a:bodyPr wrap="square" rtlCol="0">
            <a:spAutoFit/>
          </a:bodyPr>
          <a:lstStyle/>
          <a:p>
            <a:pPr algn="ctr"/>
            <a:r>
              <a:rPr lang="en-GB" dirty="0">
                <a:solidFill>
                  <a:schemeClr val="accent6"/>
                </a:solidFill>
              </a:rPr>
              <a:t>84% </a:t>
            </a:r>
            <a:r>
              <a:rPr lang="en-GB" dirty="0">
                <a:solidFill>
                  <a:schemeClr val="bg2"/>
                </a:solidFill>
              </a:rPr>
              <a:t>live TV</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923330"/>
          </a:xfrm>
          <a:prstGeom prst="rect">
            <a:avLst/>
          </a:prstGeom>
          <a:noFill/>
        </p:spPr>
        <p:txBody>
          <a:bodyPr wrap="square" rtlCol="0">
            <a:spAutoFit/>
          </a:bodyPr>
          <a:lstStyle/>
          <a:p>
            <a:pPr algn="ctr"/>
            <a:r>
              <a:rPr lang="en-GB" dirty="0">
                <a:solidFill>
                  <a:schemeClr val="accent6"/>
                </a:solidFill>
              </a:rPr>
              <a:t>84% </a:t>
            </a:r>
            <a:r>
              <a:rPr lang="en-GB" dirty="0">
                <a:solidFill>
                  <a:schemeClr val="bg2"/>
                </a:solidFill>
              </a:rPr>
              <a:t>News &amp; Current Affairs</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2" y="2865289"/>
            <a:ext cx="4506482" cy="338554"/>
          </a:xfrm>
          <a:prstGeom prst="rect">
            <a:avLst/>
          </a:prstGeom>
          <a:noFill/>
        </p:spPr>
        <p:txBody>
          <a:bodyPr wrap="square" rtlCol="0">
            <a:spAutoFit/>
          </a:bodyPr>
          <a:lstStyle/>
          <a:p>
            <a:pPr algn="l"/>
            <a:r>
              <a:rPr lang="en-GB" sz="1600" dirty="0">
                <a:solidFill>
                  <a:schemeClr val="bg2"/>
                </a:solidFill>
              </a:rPr>
              <a:t>Served by thought-provoking content: </a:t>
            </a:r>
          </a:p>
        </p:txBody>
      </p:sp>
      <p:pic>
        <p:nvPicPr>
          <p:cNvPr id="1028" name="Picture 4" descr="Image result for youtube logo">
            <a:extLst>
              <a:ext uri="{FF2B5EF4-FFF2-40B4-BE49-F238E27FC236}">
                <a16:creationId xmlns:a16="http://schemas.microsoft.com/office/drawing/2014/main" id="{FDD391A5-6576-4D07-A8CE-12461893AB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41463" y="5166791"/>
            <a:ext cx="432860" cy="304801"/>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A722D647-2562-4FA4-9A8C-91DE1FE5FFF7}"/>
              </a:ext>
            </a:extLst>
          </p:cNvPr>
          <p:cNvSpPr/>
          <p:nvPr/>
        </p:nvSpPr>
        <p:spPr>
          <a:xfrm>
            <a:off x="6573338" y="3358047"/>
            <a:ext cx="1474053" cy="926432"/>
          </a:xfrm>
          <a:prstGeom prst="rect">
            <a:avLst/>
          </a:prstGeom>
          <a:blipFill>
            <a:blip r:embed="rId6"/>
            <a:stretch>
              <a:fillRect l="-6028" r="-1079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D5624687-A401-4342-8695-150766B61BC4}"/>
              </a:ext>
            </a:extLst>
          </p:cNvPr>
          <p:cNvSpPr/>
          <p:nvPr/>
        </p:nvSpPr>
        <p:spPr>
          <a:xfrm>
            <a:off x="8471023" y="3358047"/>
            <a:ext cx="1474053" cy="926432"/>
          </a:xfrm>
          <a:prstGeom prst="rect">
            <a:avLst/>
          </a:prstGeom>
          <a:blipFill dpi="0" rotWithShape="1">
            <a:blip r:embed="rId7"/>
            <a:srcRect/>
            <a:stretch>
              <a:fillRect l="-77000" r="-1000" b="-8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63771645-1374-41E1-B961-C643CE17B574}"/>
              </a:ext>
            </a:extLst>
          </p:cNvPr>
          <p:cNvSpPr/>
          <p:nvPr/>
        </p:nvSpPr>
        <p:spPr>
          <a:xfrm>
            <a:off x="6569322" y="4545160"/>
            <a:ext cx="1474053" cy="926432"/>
          </a:xfrm>
          <a:prstGeom prst="rect">
            <a:avLst/>
          </a:prstGeom>
          <a:blipFill dpi="0" rotWithShape="1">
            <a:blip r:embed="rId8"/>
            <a:srcRect/>
            <a:stretch>
              <a:fillRect t="-3490" r="-2000" b="-3847"/>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4682C5B4-AFDA-4874-A12A-27D2B2604108}"/>
              </a:ext>
            </a:extLst>
          </p:cNvPr>
          <p:cNvSpPr/>
          <p:nvPr/>
        </p:nvSpPr>
        <p:spPr>
          <a:xfrm>
            <a:off x="8467007" y="4545160"/>
            <a:ext cx="1474053" cy="926432"/>
          </a:xfrm>
          <a:prstGeom prst="rect">
            <a:avLst/>
          </a:prstGeom>
          <a:blipFill>
            <a:blip r:embed="rId9"/>
            <a:stretch>
              <a:fillRect l="-15212" t="-5833" r="-8927" b="-427"/>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 name="Picture 4" descr="Image result for facebook icon">
            <a:extLst>
              <a:ext uri="{FF2B5EF4-FFF2-40B4-BE49-F238E27FC236}">
                <a16:creationId xmlns:a16="http://schemas.microsoft.com/office/drawing/2014/main" id="{D4B9670B-55E1-464E-BC4A-7A2D8461EE3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524987" y="3972080"/>
            <a:ext cx="326206" cy="3262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05A3629-E2CD-4EAB-BED8-9B827061976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89538" y="356259"/>
            <a:ext cx="1190414" cy="1192319"/>
          </a:xfrm>
          <a:prstGeom prst="rect">
            <a:avLst/>
          </a:prstGeom>
        </p:spPr>
      </p:pic>
      <p:pic>
        <p:nvPicPr>
          <p:cNvPr id="13" name="Picture 12">
            <a:extLst>
              <a:ext uri="{FF2B5EF4-FFF2-40B4-BE49-F238E27FC236}">
                <a16:creationId xmlns:a16="http://schemas.microsoft.com/office/drawing/2014/main" id="{4F2CED40-84A3-4609-91FE-497A755C40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81734" y="328243"/>
            <a:ext cx="1291407" cy="1291407"/>
          </a:xfrm>
          <a:prstGeom prst="rect">
            <a:avLst/>
          </a:prstGeom>
        </p:spPr>
      </p:pic>
      <p:pic>
        <p:nvPicPr>
          <p:cNvPr id="3" name="Picture 2">
            <a:extLst>
              <a:ext uri="{FF2B5EF4-FFF2-40B4-BE49-F238E27FC236}">
                <a16:creationId xmlns:a16="http://schemas.microsoft.com/office/drawing/2014/main" id="{7CE1A896-6225-4CBD-B6C5-5E524C8135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66048" y="529551"/>
            <a:ext cx="973448" cy="973448"/>
          </a:xfrm>
          <a:prstGeom prst="rect">
            <a:avLst/>
          </a:prstGeom>
        </p:spPr>
      </p:pic>
      <p:grpSp>
        <p:nvGrpSpPr>
          <p:cNvPr id="36" name="Group 35">
            <a:extLst>
              <a:ext uri="{FF2B5EF4-FFF2-40B4-BE49-F238E27FC236}">
                <a16:creationId xmlns:a16="http://schemas.microsoft.com/office/drawing/2014/main" id="{DA009AC7-C7FA-4BA9-AFD4-D232CF9D82E6}"/>
              </a:ext>
            </a:extLst>
          </p:cNvPr>
          <p:cNvGrpSpPr/>
          <p:nvPr/>
        </p:nvGrpSpPr>
        <p:grpSpPr>
          <a:xfrm>
            <a:off x="1339198" y="2285832"/>
            <a:ext cx="2866907" cy="2807296"/>
            <a:chOff x="3484607" y="2063372"/>
            <a:chExt cx="3922001" cy="3922001"/>
          </a:xfrm>
        </p:grpSpPr>
        <p:sp>
          <p:nvSpPr>
            <p:cNvPr id="37" name="Pie 30">
              <a:extLst>
                <a:ext uri="{FF2B5EF4-FFF2-40B4-BE49-F238E27FC236}">
                  <a16:creationId xmlns:a16="http://schemas.microsoft.com/office/drawing/2014/main" id="{4AC267A6-388C-484E-AA45-4FFC41A5CE89}"/>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38" name="Pie 31">
              <a:extLst>
                <a:ext uri="{FF2B5EF4-FFF2-40B4-BE49-F238E27FC236}">
                  <a16:creationId xmlns:a16="http://schemas.microsoft.com/office/drawing/2014/main" id="{95C71D0F-4F3D-4EC0-AE9D-48BE17CDD72A}"/>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5" name="Pie 32">
              <a:extLst>
                <a:ext uri="{FF2B5EF4-FFF2-40B4-BE49-F238E27FC236}">
                  <a16:creationId xmlns:a16="http://schemas.microsoft.com/office/drawing/2014/main" id="{D576546D-101B-4EB8-82FC-D08D1E8866F1}"/>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6" name="Pie 33">
              <a:extLst>
                <a:ext uri="{FF2B5EF4-FFF2-40B4-BE49-F238E27FC236}">
                  <a16:creationId xmlns:a16="http://schemas.microsoft.com/office/drawing/2014/main" id="{D30165F5-8A0C-4996-9358-5E3BAC242414}"/>
                </a:ext>
              </a:extLst>
            </p:cNvPr>
            <p:cNvSpPr>
              <a:spLocks noChangeAspect="1"/>
            </p:cNvSpPr>
            <p:nvPr/>
          </p:nvSpPr>
          <p:spPr>
            <a:xfrm rot="17506674">
              <a:off x="4900885" y="3479650"/>
              <a:ext cx="1089444" cy="108944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8" name="Pie 34">
              <a:extLst>
                <a:ext uri="{FF2B5EF4-FFF2-40B4-BE49-F238E27FC236}">
                  <a16:creationId xmlns:a16="http://schemas.microsoft.com/office/drawing/2014/main" id="{1F71109F-E68F-4714-82EF-8A7D5AF617E1}"/>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9" name="Pie 35">
              <a:extLst>
                <a:ext uri="{FF2B5EF4-FFF2-40B4-BE49-F238E27FC236}">
                  <a16:creationId xmlns:a16="http://schemas.microsoft.com/office/drawing/2014/main" id="{5B49EC2D-2251-4AD8-B460-1B5A6DACE55C}"/>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0" name="Pie 36">
              <a:extLst>
                <a:ext uri="{FF2B5EF4-FFF2-40B4-BE49-F238E27FC236}">
                  <a16:creationId xmlns:a16="http://schemas.microsoft.com/office/drawing/2014/main" id="{17AF6FDE-265D-4CCD-8A79-B44C96B7AE0C}"/>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1" name="Pie 37">
              <a:extLst>
                <a:ext uri="{FF2B5EF4-FFF2-40B4-BE49-F238E27FC236}">
                  <a16:creationId xmlns:a16="http://schemas.microsoft.com/office/drawing/2014/main" id="{E728C849-A6F8-41CE-AB2D-C9157883FF26}"/>
                </a:ext>
              </a:extLst>
            </p:cNvPr>
            <p:cNvSpPr>
              <a:spLocks noChangeAspect="1"/>
            </p:cNvSpPr>
            <p:nvPr/>
          </p:nvSpPr>
          <p:spPr>
            <a:xfrm rot="4006674">
              <a:off x="4234206" y="2812972"/>
              <a:ext cx="2422800" cy="24228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52" name="Picture 51">
            <a:extLst>
              <a:ext uri="{FF2B5EF4-FFF2-40B4-BE49-F238E27FC236}">
                <a16:creationId xmlns:a16="http://schemas.microsoft.com/office/drawing/2014/main" id="{22A65FD7-70F0-401D-BC74-A3A4765E0B5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81990" y="3533376"/>
            <a:ext cx="296682" cy="295431"/>
          </a:xfrm>
          <a:prstGeom prst="rect">
            <a:avLst/>
          </a:prstGeom>
        </p:spPr>
      </p:pic>
      <p:sp>
        <p:nvSpPr>
          <p:cNvPr id="53" name="Rectangle 52">
            <a:extLst>
              <a:ext uri="{FF2B5EF4-FFF2-40B4-BE49-F238E27FC236}">
                <a16:creationId xmlns:a16="http://schemas.microsoft.com/office/drawing/2014/main" id="{B5E22468-A416-4B38-B286-7A9ACCB139C1}"/>
              </a:ext>
            </a:extLst>
          </p:cNvPr>
          <p:cNvSpPr/>
          <p:nvPr/>
        </p:nvSpPr>
        <p:spPr>
          <a:xfrm>
            <a:off x="334743" y="1385436"/>
            <a:ext cx="5046686" cy="1015663"/>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to feel aware of what’s happening in the world, by being informed about political, social and cultural events </a:t>
            </a:r>
            <a:r>
              <a:rPr lang="en-GB" sz="2000" dirty="0">
                <a:solidFill>
                  <a:schemeClr val="accent2"/>
                </a:solidFill>
                <a:cs typeface="Times New Roman" panose="02020603050405020304" pitchFamily="18" charset="0"/>
              </a:rPr>
              <a:t> </a:t>
            </a:r>
          </a:p>
        </p:txBody>
      </p:sp>
      <p:sp>
        <p:nvSpPr>
          <p:cNvPr id="8" name="Text Placeholder 7">
            <a:extLst>
              <a:ext uri="{FF2B5EF4-FFF2-40B4-BE49-F238E27FC236}">
                <a16:creationId xmlns:a16="http://schemas.microsoft.com/office/drawing/2014/main" id="{0E4C492E-F981-4A7F-B827-356D76FB4F9D}"/>
              </a:ext>
            </a:extLst>
          </p:cNvPr>
          <p:cNvSpPr>
            <a:spLocks noGrp="1"/>
          </p:cNvSpPr>
          <p:nvPr>
            <p:ph type="body" sz="quarter" idx="15"/>
          </p:nvPr>
        </p:nvSpPr>
        <p:spPr/>
        <p:txBody>
          <a:bodyPr/>
          <a:lstStyle/>
          <a:p>
            <a:endParaRPr lang="en-GB"/>
          </a:p>
        </p:txBody>
      </p:sp>
      <p:sp>
        <p:nvSpPr>
          <p:cNvPr id="35" name="Text Placeholder 2">
            <a:extLst>
              <a:ext uri="{FF2B5EF4-FFF2-40B4-BE49-F238E27FC236}">
                <a16:creationId xmlns:a16="http://schemas.microsoft.com/office/drawing/2014/main" id="{61259018-7870-47F5-9642-5CD2006C6B6F}"/>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137646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rmAutofit fontScale="90000"/>
          </a:bodyPr>
          <a:lstStyle/>
          <a:p>
            <a:r>
              <a:rPr lang="en-GB" sz="3100" dirty="0">
                <a:solidFill>
                  <a:srgbClr val="FFC000"/>
                </a:solidFill>
              </a:rPr>
              <a:t>Experience</a:t>
            </a:r>
            <a:br>
              <a:rPr lang="en-GB" sz="3100" dirty="0">
                <a:solidFill>
                  <a:srgbClr val="FFC000"/>
                </a:solidFill>
              </a:rPr>
            </a:br>
            <a:r>
              <a:rPr lang="en-GB" sz="3100" dirty="0">
                <a:solidFill>
                  <a:srgbClr val="FFC000"/>
                </a:solidFill>
              </a:rPr>
              <a:t>with Jamie Redknapp</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p:txBody>
          <a:bodyPr>
            <a:normAutofit/>
          </a:bodyPr>
          <a:lstStyle/>
          <a:p>
            <a:pPr marL="285750" indent="-285750">
              <a:buClr>
                <a:srgbClr val="FFCD00"/>
              </a:buClr>
              <a:buFont typeface="Arial" panose="020B0604020202020204" pitchFamily="34" charset="0"/>
              <a:buChar char="─"/>
            </a:pPr>
            <a:r>
              <a:rPr lang="en-GB" sz="1800" dirty="0"/>
              <a:t>Loves sport, drama &amp; enjoyed watching his dad on I’m a Celebrity</a:t>
            </a:r>
            <a:br>
              <a:rPr lang="en-GB" sz="1800" dirty="0"/>
            </a:br>
            <a:endParaRPr lang="en-GB" sz="1800" dirty="0"/>
          </a:p>
          <a:p>
            <a:pPr marL="285750" indent="-285750">
              <a:buClr>
                <a:srgbClr val="FFCD00"/>
              </a:buClr>
              <a:buFont typeface="Arial" panose="020B0604020202020204" pitchFamily="34" charset="0"/>
              <a:buChar char="─"/>
            </a:pPr>
            <a:r>
              <a:rPr lang="en-GB" sz="1800" b="1" dirty="0">
                <a:solidFill>
                  <a:srgbClr val="FFCD00"/>
                </a:solidFill>
              </a:rPr>
              <a:t>Shared experience </a:t>
            </a:r>
            <a:r>
              <a:rPr lang="en-GB" sz="1800" dirty="0"/>
              <a:t>key: </a:t>
            </a:r>
            <a:r>
              <a:rPr lang="en-GB" sz="1800" dirty="0" err="1"/>
              <a:t>talkability</a:t>
            </a:r>
            <a:br>
              <a:rPr lang="en-GB" sz="1800" dirty="0"/>
            </a:br>
            <a:endParaRPr lang="en-GB" sz="1800" dirty="0"/>
          </a:p>
          <a:p>
            <a:pPr marL="285750" indent="-285750">
              <a:buClr>
                <a:srgbClr val="FFCD00"/>
              </a:buClr>
              <a:buFont typeface="Arial" panose="020B0604020202020204" pitchFamily="34" charset="0"/>
              <a:buChar char="─"/>
            </a:pPr>
            <a:r>
              <a:rPr lang="en-GB" sz="1800" dirty="0"/>
              <a:t>Linear TV</a:t>
            </a:r>
            <a:br>
              <a:rPr lang="en-GB" sz="1800" dirty="0"/>
            </a:br>
            <a:endParaRPr lang="en-GB" sz="1800" dirty="0"/>
          </a:p>
          <a:p>
            <a:pPr marL="285750" indent="-285750">
              <a:buClr>
                <a:srgbClr val="FFCD00"/>
              </a:buClr>
              <a:buFont typeface="Arial" panose="020B0604020202020204" pitchFamily="34" charset="0"/>
              <a:buChar char="─"/>
            </a:pPr>
            <a:r>
              <a:rPr lang="en-GB" sz="1800" dirty="0"/>
              <a:t>Online video</a:t>
            </a:r>
          </a:p>
          <a:p>
            <a:pPr marL="285750" indent="-285750">
              <a:buFontTx/>
              <a:buChar char="-"/>
            </a:pPr>
            <a:endParaRPr lang="en-GB" sz="1800" b="1" dirty="0"/>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pic>
        <p:nvPicPr>
          <p:cNvPr id="8" name="Picture Placeholder 7">
            <a:extLst>
              <a:ext uri="{FF2B5EF4-FFF2-40B4-BE49-F238E27FC236}">
                <a16:creationId xmlns:a16="http://schemas.microsoft.com/office/drawing/2014/main" id="{197B5715-A382-489F-A662-685661CD5E5E}"/>
              </a:ext>
            </a:extLst>
          </p:cNvPr>
          <p:cNvPicPr>
            <a:picLocks noGrp="1"/>
          </p:cNvPicPr>
          <p:nvPr>
            <p:ph type="pic" sz="quarter" idx="14"/>
          </p:nvPr>
        </p:nvPicPr>
        <p:blipFill rotWithShape="1">
          <a:blip r:embed="rId3">
            <a:extLst>
              <a:ext uri="{28A0092B-C50C-407E-A947-70E740481C1C}">
                <a14:useLocalDpi xmlns:a14="http://schemas.microsoft.com/office/drawing/2010/main" val="0"/>
              </a:ext>
            </a:extLst>
          </a:blip>
          <a:srcRect l="19498" t="100" r="24835" b="4713"/>
          <a:stretch/>
        </p:blipFill>
        <p:spPr>
          <a:xfrm>
            <a:off x="6182498" y="0"/>
            <a:ext cx="6012000" cy="5928268"/>
          </a:xfrm>
          <a:scene3d>
            <a:camera prst="orthographicFront">
              <a:rot lat="0" lon="0" rev="0"/>
            </a:camera>
            <a:lightRig rig="threePt" dir="t"/>
          </a:scene3d>
        </p:spPr>
      </p:pic>
    </p:spTree>
    <p:extLst>
      <p:ext uri="{BB962C8B-B14F-4D97-AF65-F5344CB8AC3E}">
        <p14:creationId xmlns:p14="http://schemas.microsoft.com/office/powerpoint/2010/main" val="282373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solidFill>
                  <a:srgbClr val="FFC000"/>
                </a:solidFill>
              </a:rPr>
              <a:t>Experience </a:t>
            </a:r>
            <a:br>
              <a:rPr lang="en-GB" dirty="0">
                <a:solidFill>
                  <a:srgbClr val="FFC000"/>
                </a:solidFill>
              </a:rPr>
            </a:br>
            <a:r>
              <a:rPr lang="en-GB" dirty="0">
                <a:solidFill>
                  <a:srgbClr val="FFC000"/>
                </a:solidFill>
              </a:rPr>
              <a:t>9% of viewing time</a:t>
            </a:r>
            <a:endParaRPr lang="en-GB" dirty="0">
              <a:solidFill>
                <a:schemeClr val="accent3"/>
              </a:solidFill>
            </a:endParaRPr>
          </a:p>
        </p:txBody>
      </p:sp>
      <p:sp>
        <p:nvSpPr>
          <p:cNvPr id="7" name="Text Placeholder 6">
            <a:extLst>
              <a:ext uri="{FF2B5EF4-FFF2-40B4-BE49-F238E27FC236}">
                <a16:creationId xmlns:a16="http://schemas.microsoft.com/office/drawing/2014/main" id="{86A1B1F1-992D-4BE4-B1B5-4A6778C8E737}"/>
              </a:ext>
            </a:extLst>
          </p:cNvPr>
          <p:cNvSpPr>
            <a:spLocks noGrp="1"/>
          </p:cNvSpPr>
          <p:nvPr>
            <p:ph type="body" sz="quarter" idx="15"/>
          </p:nvPr>
        </p:nvSpPr>
        <p:spPr/>
        <p:txBody>
          <a:bodyPr/>
          <a:lstStyle/>
          <a:p>
            <a:r>
              <a:rPr lang="en-GB" dirty="0"/>
              <a:t>Source: The Age of Television, 2018, MTM/Thinkbox. Base: all adults (514) </a:t>
            </a: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569322" y="1584669"/>
            <a:ext cx="1080000" cy="646331"/>
          </a:xfrm>
          <a:prstGeom prst="rect">
            <a:avLst/>
          </a:prstGeom>
          <a:noFill/>
        </p:spPr>
        <p:txBody>
          <a:bodyPr wrap="square" rtlCol="0">
            <a:spAutoFit/>
          </a:bodyPr>
          <a:lstStyle/>
          <a:p>
            <a:pPr algn="ctr"/>
            <a:r>
              <a:rPr lang="en-GB" dirty="0">
                <a:solidFill>
                  <a:srgbClr val="FFCD00"/>
                </a:solidFill>
              </a:rPr>
              <a:t>82% </a:t>
            </a:r>
            <a:r>
              <a:rPr lang="en-GB" dirty="0">
                <a:solidFill>
                  <a:schemeClr val="bg2"/>
                </a:solidFill>
              </a:rPr>
              <a:t>live TV</a:t>
            </a:r>
          </a:p>
        </p:txBody>
      </p:sp>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923330"/>
          </a:xfrm>
          <a:prstGeom prst="rect">
            <a:avLst/>
          </a:prstGeom>
          <a:noFill/>
        </p:spPr>
        <p:txBody>
          <a:bodyPr wrap="square" rtlCol="0">
            <a:spAutoFit/>
          </a:bodyPr>
          <a:lstStyle/>
          <a:p>
            <a:pPr algn="ctr"/>
            <a:r>
              <a:rPr lang="en-GB" dirty="0">
                <a:solidFill>
                  <a:srgbClr val="FFCD00"/>
                </a:solidFill>
              </a:rPr>
              <a:t>83% </a:t>
            </a:r>
            <a:r>
              <a:rPr lang="en-GB" dirty="0">
                <a:solidFill>
                  <a:schemeClr val="bg2"/>
                </a:solidFill>
              </a:rPr>
              <a:t>viewed on main TV set</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CD00"/>
              </a:solidFill>
            </a:endParaRPr>
          </a:p>
        </p:txBody>
      </p:sp>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369332"/>
          </a:xfrm>
          <a:prstGeom prst="rect">
            <a:avLst/>
          </a:prstGeom>
          <a:noFill/>
        </p:spPr>
        <p:txBody>
          <a:bodyPr wrap="square" rtlCol="0">
            <a:spAutoFit/>
          </a:bodyPr>
          <a:lstStyle/>
          <a:p>
            <a:pPr algn="ctr"/>
            <a:r>
              <a:rPr lang="en-GB" dirty="0">
                <a:solidFill>
                  <a:srgbClr val="FFCD00"/>
                </a:solidFill>
              </a:rPr>
              <a:t>32% </a:t>
            </a:r>
            <a:r>
              <a:rPr lang="en-GB" dirty="0">
                <a:solidFill>
                  <a:schemeClr val="bg2"/>
                </a:solidFill>
              </a:rPr>
              <a:t>Sport</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2" y="2865289"/>
            <a:ext cx="3946357" cy="338554"/>
          </a:xfrm>
          <a:prstGeom prst="rect">
            <a:avLst/>
          </a:prstGeom>
          <a:noFill/>
        </p:spPr>
        <p:txBody>
          <a:bodyPr wrap="square" rtlCol="0">
            <a:spAutoFit/>
          </a:bodyPr>
          <a:lstStyle/>
          <a:p>
            <a:pPr algn="l"/>
            <a:r>
              <a:rPr lang="en-GB" sz="1600" dirty="0">
                <a:solidFill>
                  <a:schemeClr val="bg2"/>
                </a:solidFill>
              </a:rPr>
              <a:t>Served by content which drives </a:t>
            </a:r>
            <a:r>
              <a:rPr lang="en-GB" sz="1600" dirty="0" err="1">
                <a:solidFill>
                  <a:schemeClr val="bg2"/>
                </a:solidFill>
              </a:rPr>
              <a:t>talkability</a:t>
            </a:r>
            <a:r>
              <a:rPr lang="en-GB" sz="1600" dirty="0">
                <a:solidFill>
                  <a:schemeClr val="bg2"/>
                </a:solidFill>
              </a:rPr>
              <a:t>: </a:t>
            </a:r>
          </a:p>
        </p:txBody>
      </p:sp>
      <p:sp>
        <p:nvSpPr>
          <p:cNvPr id="26" name="Rectangle 25">
            <a:extLst>
              <a:ext uri="{FF2B5EF4-FFF2-40B4-BE49-F238E27FC236}">
                <a16:creationId xmlns:a16="http://schemas.microsoft.com/office/drawing/2014/main" id="{9BD32F99-B9A9-4D65-8516-0ABAAF333E61}"/>
              </a:ext>
            </a:extLst>
          </p:cNvPr>
          <p:cNvSpPr/>
          <p:nvPr/>
        </p:nvSpPr>
        <p:spPr>
          <a:xfrm>
            <a:off x="6573338" y="3358047"/>
            <a:ext cx="1474053" cy="926432"/>
          </a:xfrm>
          <a:prstGeom prst="rect">
            <a:avLst/>
          </a:prstGeom>
          <a:blipFill>
            <a:blip r:embed="rId3"/>
            <a:stretch>
              <a:fillRect/>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31B44BB-7F5D-4E32-90AD-7A02D7256C65}"/>
              </a:ext>
            </a:extLst>
          </p:cNvPr>
          <p:cNvSpPr/>
          <p:nvPr/>
        </p:nvSpPr>
        <p:spPr>
          <a:xfrm>
            <a:off x="8471023" y="3358047"/>
            <a:ext cx="1474053" cy="926432"/>
          </a:xfrm>
          <a:prstGeom prst="rect">
            <a:avLst/>
          </a:prstGeom>
          <a:blipFill>
            <a:blip r:embed="rId4"/>
            <a:stretch>
              <a:fillRect/>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313BE18-625B-4E82-BC71-427E5385E9D2}"/>
              </a:ext>
            </a:extLst>
          </p:cNvPr>
          <p:cNvSpPr/>
          <p:nvPr/>
        </p:nvSpPr>
        <p:spPr>
          <a:xfrm>
            <a:off x="10368708" y="3358047"/>
            <a:ext cx="1474053" cy="926432"/>
          </a:xfrm>
          <a:prstGeom prst="rect">
            <a:avLst/>
          </a:prstGeom>
          <a:blipFill>
            <a:blip r:embed="rId5"/>
            <a:stretch>
              <a:fillRect/>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B72E92EF-045A-41DA-A092-551B507FFAA8}"/>
              </a:ext>
            </a:extLst>
          </p:cNvPr>
          <p:cNvSpPr/>
          <p:nvPr/>
        </p:nvSpPr>
        <p:spPr>
          <a:xfrm>
            <a:off x="6569322" y="4545160"/>
            <a:ext cx="1474053" cy="926432"/>
          </a:xfrm>
          <a:prstGeom prst="rect">
            <a:avLst/>
          </a:prstGeom>
          <a:blipFill>
            <a:blip r:embed="rId6"/>
            <a:stretch>
              <a:fillRect/>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E20529F-A4EC-431B-AD74-50F318713263}"/>
              </a:ext>
            </a:extLst>
          </p:cNvPr>
          <p:cNvSpPr/>
          <p:nvPr/>
        </p:nvSpPr>
        <p:spPr>
          <a:xfrm>
            <a:off x="8467007" y="4545160"/>
            <a:ext cx="1474053" cy="926432"/>
          </a:xfrm>
          <a:prstGeom prst="rect">
            <a:avLst/>
          </a:prstGeom>
          <a:blipFill>
            <a:blip r:embed="rId7"/>
            <a:stretch>
              <a:fillRect/>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40CA9338-8C96-45D3-9218-FC46B22FDB92}"/>
              </a:ext>
            </a:extLst>
          </p:cNvPr>
          <p:cNvSpPr/>
          <p:nvPr/>
        </p:nvSpPr>
        <p:spPr>
          <a:xfrm>
            <a:off x="10400270" y="4545160"/>
            <a:ext cx="1474053" cy="926432"/>
          </a:xfrm>
          <a:prstGeom prst="rect">
            <a:avLst/>
          </a:prstGeom>
          <a:blipFill>
            <a:blip r:embed="rId8"/>
            <a:stretch>
              <a:fillRect l="-11495" r="2141"/>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7146245D-18EE-4EC6-B7E7-F6792885C1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6588" y="486863"/>
            <a:ext cx="1052734" cy="1052734"/>
          </a:xfrm>
          <a:prstGeom prst="rect">
            <a:avLst/>
          </a:prstGeom>
        </p:spPr>
      </p:pic>
      <p:pic>
        <p:nvPicPr>
          <p:cNvPr id="11" name="Picture 10">
            <a:extLst>
              <a:ext uri="{FF2B5EF4-FFF2-40B4-BE49-F238E27FC236}">
                <a16:creationId xmlns:a16="http://schemas.microsoft.com/office/drawing/2014/main" id="{24E69654-96CB-40A4-A332-1909827C47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75507" y="431841"/>
            <a:ext cx="1174508" cy="1174508"/>
          </a:xfrm>
          <a:prstGeom prst="rect">
            <a:avLst/>
          </a:prstGeom>
        </p:spPr>
      </p:pic>
      <p:pic>
        <p:nvPicPr>
          <p:cNvPr id="14" name="Picture 13">
            <a:extLst>
              <a:ext uri="{FF2B5EF4-FFF2-40B4-BE49-F238E27FC236}">
                <a16:creationId xmlns:a16="http://schemas.microsoft.com/office/drawing/2014/main" id="{73161424-E22C-49FF-950D-87A82CF2B4F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99455" y="394688"/>
            <a:ext cx="1148243" cy="1150080"/>
          </a:xfrm>
          <a:prstGeom prst="rect">
            <a:avLst/>
          </a:prstGeom>
        </p:spPr>
      </p:pic>
      <p:grpSp>
        <p:nvGrpSpPr>
          <p:cNvPr id="42" name="Group 41">
            <a:extLst>
              <a:ext uri="{FF2B5EF4-FFF2-40B4-BE49-F238E27FC236}">
                <a16:creationId xmlns:a16="http://schemas.microsoft.com/office/drawing/2014/main" id="{88FCFDA8-1070-47FD-B6A1-DDEFAE7B099D}"/>
              </a:ext>
            </a:extLst>
          </p:cNvPr>
          <p:cNvGrpSpPr/>
          <p:nvPr/>
        </p:nvGrpSpPr>
        <p:grpSpPr>
          <a:xfrm>
            <a:off x="1339198" y="2285832"/>
            <a:ext cx="2866907" cy="2807296"/>
            <a:chOff x="3484607" y="2063372"/>
            <a:chExt cx="3922001" cy="3922001"/>
          </a:xfrm>
        </p:grpSpPr>
        <p:sp>
          <p:nvSpPr>
            <p:cNvPr id="43" name="Pie 30">
              <a:extLst>
                <a:ext uri="{FF2B5EF4-FFF2-40B4-BE49-F238E27FC236}">
                  <a16:creationId xmlns:a16="http://schemas.microsoft.com/office/drawing/2014/main" id="{8542E651-32AF-4966-965D-01DF7F29FF12}"/>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4" name="Pie 31">
              <a:extLst>
                <a:ext uri="{FF2B5EF4-FFF2-40B4-BE49-F238E27FC236}">
                  <a16:creationId xmlns:a16="http://schemas.microsoft.com/office/drawing/2014/main" id="{32A4458F-2CD7-4FEA-AC26-87B8D29EE5DE}"/>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5" name="Pie 32">
              <a:extLst>
                <a:ext uri="{FF2B5EF4-FFF2-40B4-BE49-F238E27FC236}">
                  <a16:creationId xmlns:a16="http://schemas.microsoft.com/office/drawing/2014/main" id="{7CB5A098-37B6-4222-B1AC-E81CB06F07D8}"/>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6" name="Pie 33">
              <a:extLst>
                <a:ext uri="{FF2B5EF4-FFF2-40B4-BE49-F238E27FC236}">
                  <a16:creationId xmlns:a16="http://schemas.microsoft.com/office/drawing/2014/main" id="{62D91546-3C8C-4D52-9ECE-647FE7A588F0}"/>
                </a:ext>
              </a:extLst>
            </p:cNvPr>
            <p:cNvSpPr>
              <a:spLocks noChangeAspect="1"/>
            </p:cNvSpPr>
            <p:nvPr/>
          </p:nvSpPr>
          <p:spPr>
            <a:xfrm rot="17506674">
              <a:off x="4900885" y="3479650"/>
              <a:ext cx="1089444" cy="108944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7" name="Pie 34">
              <a:extLst>
                <a:ext uri="{FF2B5EF4-FFF2-40B4-BE49-F238E27FC236}">
                  <a16:creationId xmlns:a16="http://schemas.microsoft.com/office/drawing/2014/main" id="{ADBA7292-7898-4D00-8BCA-9B54C020BDC0}"/>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8" name="Pie 35">
              <a:extLst>
                <a:ext uri="{FF2B5EF4-FFF2-40B4-BE49-F238E27FC236}">
                  <a16:creationId xmlns:a16="http://schemas.microsoft.com/office/drawing/2014/main" id="{3ED3371F-0CD1-4C87-86CC-96A0C9DFEA82}"/>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9" name="Pie 36">
              <a:extLst>
                <a:ext uri="{FF2B5EF4-FFF2-40B4-BE49-F238E27FC236}">
                  <a16:creationId xmlns:a16="http://schemas.microsoft.com/office/drawing/2014/main" id="{C3E0CBAF-D266-4328-AD0A-AF7CBFD8B915}"/>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0" name="Pie 37">
              <a:extLst>
                <a:ext uri="{FF2B5EF4-FFF2-40B4-BE49-F238E27FC236}">
                  <a16:creationId xmlns:a16="http://schemas.microsoft.com/office/drawing/2014/main" id="{15035234-D3FF-484E-A7F5-AA5FA0B89C62}"/>
                </a:ext>
              </a:extLst>
            </p:cNvPr>
            <p:cNvSpPr>
              <a:spLocks noChangeAspect="1"/>
            </p:cNvSpPr>
            <p:nvPr/>
          </p:nvSpPr>
          <p:spPr>
            <a:xfrm rot="4006674">
              <a:off x="4234206" y="2812972"/>
              <a:ext cx="2422800" cy="2422800"/>
            </a:xfrm>
            <a:prstGeom prst="pie">
              <a:avLst>
                <a:gd name="adj1" fmla="val 13499731"/>
                <a:gd name="adj2" fmla="val 16200000"/>
              </a:avLst>
            </a:prstGeom>
            <a:solidFill>
              <a:srgbClr val="FFCD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51" name="Picture 50">
            <a:extLst>
              <a:ext uri="{FF2B5EF4-FFF2-40B4-BE49-F238E27FC236}">
                <a16:creationId xmlns:a16="http://schemas.microsoft.com/office/drawing/2014/main" id="{01772EFD-7E0C-41AB-BBE7-51F91D37B21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39274" y="3120203"/>
            <a:ext cx="355810" cy="271357"/>
          </a:xfrm>
          <a:prstGeom prst="rect">
            <a:avLst/>
          </a:prstGeom>
        </p:spPr>
      </p:pic>
      <p:sp>
        <p:nvSpPr>
          <p:cNvPr id="52" name="Rectangle 51">
            <a:extLst>
              <a:ext uri="{FF2B5EF4-FFF2-40B4-BE49-F238E27FC236}">
                <a16:creationId xmlns:a16="http://schemas.microsoft.com/office/drawing/2014/main" id="{77DF3A88-EDB7-4F98-9A1C-E3FE81CC7283}"/>
              </a:ext>
            </a:extLst>
          </p:cNvPr>
          <p:cNvSpPr/>
          <p:nvPr/>
        </p:nvSpPr>
        <p:spPr>
          <a:xfrm>
            <a:off x="334743" y="1385436"/>
            <a:ext cx="5046686" cy="1323439"/>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to feel part of a shared viewing experience, either by watching live or being able to participate in a wider social conversation </a:t>
            </a:r>
            <a:endParaRPr lang="en-GB" sz="2000"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427709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a:xfrm>
            <a:off x="371476" y="359944"/>
            <a:ext cx="5812154" cy="1021181"/>
          </a:xfrm>
        </p:spPr>
        <p:txBody>
          <a:bodyPr>
            <a:noAutofit/>
          </a:bodyPr>
          <a:lstStyle/>
          <a:p>
            <a:r>
              <a:rPr lang="en-GB" dirty="0">
                <a:solidFill>
                  <a:schemeClr val="accent3"/>
                </a:solidFill>
              </a:rPr>
              <a:t>Comfort</a:t>
            </a:r>
            <a:br>
              <a:rPr lang="en-GB" dirty="0">
                <a:solidFill>
                  <a:schemeClr val="accent3"/>
                </a:solidFill>
              </a:rPr>
            </a:br>
            <a:r>
              <a:rPr lang="en-GB" dirty="0">
                <a:solidFill>
                  <a:schemeClr val="accent3"/>
                </a:solidFill>
              </a:rPr>
              <a:t>with Ryan </a:t>
            </a:r>
            <a:r>
              <a:rPr lang="en-GB" dirty="0" err="1">
                <a:solidFill>
                  <a:schemeClr val="accent3"/>
                </a:solidFill>
              </a:rPr>
              <a:t>Tubridy</a:t>
            </a:r>
            <a:br>
              <a:rPr lang="en-GB" dirty="0"/>
            </a:br>
            <a:endParaRPr lang="en-GB" dirty="0"/>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a:xfrm>
            <a:off x="377758" y="1642783"/>
            <a:ext cx="4368867" cy="3651531"/>
          </a:xfrm>
        </p:spPr>
        <p:txBody>
          <a:bodyPr>
            <a:normAutofit/>
          </a:bodyPr>
          <a:lstStyle/>
          <a:p>
            <a:pPr marL="285750" indent="-285750">
              <a:buClr>
                <a:schemeClr val="accent3"/>
              </a:buClr>
              <a:buFont typeface="Arial" panose="020B0604020202020204" pitchFamily="34" charset="0"/>
              <a:buChar char="─"/>
            </a:pPr>
            <a:r>
              <a:rPr lang="en-GB" sz="1800" dirty="0"/>
              <a:t>Always on TV, so needs </a:t>
            </a:r>
            <a:r>
              <a:rPr lang="en-GB" sz="1800" b="1" dirty="0">
                <a:solidFill>
                  <a:schemeClr val="accent3"/>
                </a:solidFill>
              </a:rPr>
              <a:t>family time </a:t>
            </a:r>
            <a:r>
              <a:rPr lang="en-GB" sz="1800" dirty="0"/>
              <a:t>&amp; relaxation</a:t>
            </a:r>
            <a:br>
              <a:rPr lang="en-GB" sz="1800" dirty="0"/>
            </a:br>
            <a:endParaRPr lang="en-GB" sz="1800" dirty="0"/>
          </a:p>
          <a:p>
            <a:pPr marL="285750" indent="-285750">
              <a:buClr>
                <a:schemeClr val="accent3"/>
              </a:buClr>
              <a:buFont typeface="Arial" panose="020B0604020202020204" pitchFamily="34" charset="0"/>
              <a:buChar char="─"/>
            </a:pPr>
            <a:r>
              <a:rPr lang="en-GB" sz="1800" b="1" dirty="0">
                <a:solidFill>
                  <a:schemeClr val="accent3"/>
                </a:solidFill>
              </a:rPr>
              <a:t>Familiar</a:t>
            </a:r>
            <a:r>
              <a:rPr lang="en-GB" sz="1800" dirty="0"/>
              <a:t>, reliable viewing</a:t>
            </a:r>
            <a:br>
              <a:rPr lang="en-GB" sz="1800" dirty="0"/>
            </a:br>
            <a:endParaRPr lang="en-GB" sz="1800" dirty="0"/>
          </a:p>
          <a:p>
            <a:pPr marL="285750" indent="-285750">
              <a:buClr>
                <a:schemeClr val="accent3"/>
              </a:buClr>
              <a:buFont typeface="Arial" panose="020B0604020202020204" pitchFamily="34" charset="0"/>
              <a:buChar char="─"/>
            </a:pPr>
            <a:r>
              <a:rPr lang="en-GB" sz="1800" b="1" dirty="0">
                <a:solidFill>
                  <a:schemeClr val="accent3"/>
                </a:solidFill>
              </a:rPr>
              <a:t>Compromise</a:t>
            </a:r>
            <a:br>
              <a:rPr lang="en-GB" sz="1800" b="1" dirty="0">
                <a:solidFill>
                  <a:schemeClr val="accent3"/>
                </a:solidFill>
              </a:rPr>
            </a:br>
            <a:endParaRPr lang="en-GB" sz="1800" b="1" dirty="0">
              <a:solidFill>
                <a:schemeClr val="accent3"/>
              </a:solidFill>
            </a:endParaRPr>
          </a:p>
          <a:p>
            <a:pPr marL="285750" indent="-285750">
              <a:buClr>
                <a:schemeClr val="accent3"/>
              </a:buClr>
              <a:buFont typeface="Arial" panose="020B0604020202020204" pitchFamily="34" charset="0"/>
              <a:buChar char="─"/>
            </a:pPr>
            <a:r>
              <a:rPr lang="en-GB" sz="1800" b="1" dirty="0">
                <a:solidFill>
                  <a:schemeClr val="accent3"/>
                </a:solidFill>
              </a:rPr>
              <a:t>Shared time </a:t>
            </a:r>
            <a:r>
              <a:rPr lang="en-GB" sz="1800" dirty="0"/>
              <a:t>in</a:t>
            </a:r>
            <a:r>
              <a:rPr lang="en-GB" sz="1800" b="1" dirty="0"/>
              <a:t> </a:t>
            </a:r>
            <a:r>
              <a:rPr lang="en-GB" sz="1800" b="1" dirty="0">
                <a:solidFill>
                  <a:schemeClr val="accent3"/>
                </a:solidFill>
              </a:rPr>
              <a:t>evening</a:t>
            </a:r>
            <a:br>
              <a:rPr lang="en-GB" sz="1800" b="1" dirty="0">
                <a:solidFill>
                  <a:schemeClr val="accent3"/>
                </a:solidFill>
              </a:rPr>
            </a:br>
            <a:endParaRPr lang="en-GB" sz="1800" b="1" dirty="0">
              <a:solidFill>
                <a:schemeClr val="accent3"/>
              </a:solidFill>
            </a:endParaRPr>
          </a:p>
          <a:p>
            <a:pPr marL="285750" indent="-285750">
              <a:buClr>
                <a:schemeClr val="accent3"/>
              </a:buClr>
              <a:buFont typeface="Arial" panose="020B0604020202020204" pitchFamily="34" charset="0"/>
              <a:buChar char="─"/>
            </a:pPr>
            <a:r>
              <a:rPr lang="en-GB" sz="1800" dirty="0"/>
              <a:t>TV set</a:t>
            </a: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a:p>
            <a:pPr marL="285750" indent="-285750">
              <a:buFontTx/>
              <a:buChar char="-"/>
            </a:pPr>
            <a:endParaRPr lang="en-GB" sz="1800" dirty="0">
              <a:solidFill>
                <a:schemeClr val="tx1"/>
              </a:solidFill>
            </a:endParaRPr>
          </a:p>
        </p:txBody>
      </p:sp>
      <p:pic>
        <p:nvPicPr>
          <p:cNvPr id="7" name="Picture Placeholder 6">
            <a:extLst>
              <a:ext uri="{FF2B5EF4-FFF2-40B4-BE49-F238E27FC236}">
                <a16:creationId xmlns:a16="http://schemas.microsoft.com/office/drawing/2014/main" id="{6C808AA1-862F-2343-8BE8-553DFD9497B1}"/>
              </a:ext>
            </a:extLst>
          </p:cNvPr>
          <p:cNvPicPr>
            <a:picLocks noGrp="1" noChangeAspect="1"/>
          </p:cNvPicPr>
          <p:nvPr>
            <p:ph type="pic" sz="quarter" idx="14"/>
          </p:nvPr>
        </p:nvPicPr>
        <p:blipFill>
          <a:blip r:embed="rId3"/>
          <a:srcRect l="12438" r="12438"/>
          <a:stretch>
            <a:fillRect/>
          </a:stretch>
        </p:blipFill>
        <p:spPr>
          <a:prstGeom prst="rect">
            <a:avLst/>
          </a:prstGeom>
        </p:spPr>
      </p:pic>
    </p:spTree>
    <p:extLst>
      <p:ext uri="{BB962C8B-B14F-4D97-AF65-F5344CB8AC3E}">
        <p14:creationId xmlns:p14="http://schemas.microsoft.com/office/powerpoint/2010/main" val="292129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42556E-1A86-4D40-B211-2423A51EDD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0852" y="341672"/>
            <a:ext cx="1280488" cy="1280488"/>
          </a:xfrm>
          <a:prstGeom prst="rect">
            <a:avLst/>
          </a:prstGeom>
        </p:spPr>
      </p:pic>
      <p:sp>
        <p:nvSpPr>
          <p:cNvPr id="6" name="Title 5">
            <a:extLst>
              <a:ext uri="{FF2B5EF4-FFF2-40B4-BE49-F238E27FC236}">
                <a16:creationId xmlns:a16="http://schemas.microsoft.com/office/drawing/2014/main" id="{DF52916D-4DCF-4381-88BB-B83FFEE1F654}"/>
              </a:ext>
            </a:extLst>
          </p:cNvPr>
          <p:cNvSpPr>
            <a:spLocks noGrp="1"/>
          </p:cNvSpPr>
          <p:nvPr>
            <p:ph type="title"/>
          </p:nvPr>
        </p:nvSpPr>
        <p:spPr/>
        <p:txBody>
          <a:bodyPr/>
          <a:lstStyle/>
          <a:p>
            <a:r>
              <a:rPr lang="en-GB" dirty="0">
                <a:solidFill>
                  <a:schemeClr val="accent3"/>
                </a:solidFill>
              </a:rPr>
              <a:t>Comfort</a:t>
            </a:r>
            <a:br>
              <a:rPr lang="en-GB" dirty="0">
                <a:solidFill>
                  <a:schemeClr val="accent3"/>
                </a:solidFill>
              </a:rPr>
            </a:br>
            <a:r>
              <a:rPr lang="en-GB" dirty="0">
                <a:solidFill>
                  <a:schemeClr val="accent3"/>
                </a:solidFill>
              </a:rPr>
              <a:t>15% of viewing time</a:t>
            </a:r>
          </a:p>
        </p:txBody>
      </p:sp>
      <p:sp>
        <p:nvSpPr>
          <p:cNvPr id="4" name="Oval 3">
            <a:extLst>
              <a:ext uri="{FF2B5EF4-FFF2-40B4-BE49-F238E27FC236}">
                <a16:creationId xmlns:a16="http://schemas.microsoft.com/office/drawing/2014/main" id="{64DEA637-5EA0-4387-BC8C-AED402C98A9C}"/>
              </a:ext>
            </a:extLst>
          </p:cNvPr>
          <p:cNvSpPr/>
          <p:nvPr/>
        </p:nvSpPr>
        <p:spPr>
          <a:xfrm>
            <a:off x="6573338" y="441916"/>
            <a:ext cx="1080000" cy="108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5" name="TextBox 4">
            <a:extLst>
              <a:ext uri="{FF2B5EF4-FFF2-40B4-BE49-F238E27FC236}">
                <a16:creationId xmlns:a16="http://schemas.microsoft.com/office/drawing/2014/main" id="{3C11FF1E-6B1F-4C12-99CC-ACB6BCC6584C}"/>
              </a:ext>
            </a:extLst>
          </p:cNvPr>
          <p:cNvSpPr txBox="1"/>
          <p:nvPr/>
        </p:nvSpPr>
        <p:spPr>
          <a:xfrm>
            <a:off x="6351728" y="1584669"/>
            <a:ext cx="1486918" cy="646331"/>
          </a:xfrm>
          <a:prstGeom prst="rect">
            <a:avLst/>
          </a:prstGeom>
          <a:noFill/>
        </p:spPr>
        <p:txBody>
          <a:bodyPr wrap="square" rtlCol="0">
            <a:spAutoFit/>
          </a:bodyPr>
          <a:lstStyle/>
          <a:p>
            <a:pPr algn="ctr"/>
            <a:r>
              <a:rPr lang="en-GB" dirty="0">
                <a:solidFill>
                  <a:schemeClr val="accent3"/>
                </a:solidFill>
              </a:rPr>
              <a:t>94% </a:t>
            </a:r>
            <a:r>
              <a:rPr lang="en-GB" dirty="0">
                <a:solidFill>
                  <a:schemeClr val="bg2"/>
                </a:solidFill>
              </a:rPr>
              <a:t>shared viewing</a:t>
            </a:r>
          </a:p>
        </p:txBody>
      </p:sp>
      <p:pic>
        <p:nvPicPr>
          <p:cNvPr id="11" name="Picture 10">
            <a:extLst>
              <a:ext uri="{FF2B5EF4-FFF2-40B4-BE49-F238E27FC236}">
                <a16:creationId xmlns:a16="http://schemas.microsoft.com/office/drawing/2014/main" id="{3552251D-F985-40C2-9DCE-EACE9A9A0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3656" y="441916"/>
            <a:ext cx="1145875" cy="1145875"/>
          </a:xfrm>
          <a:prstGeom prst="rect">
            <a:avLst/>
          </a:prstGeom>
        </p:spPr>
      </p:pic>
      <p:sp>
        <p:nvSpPr>
          <p:cNvPr id="15" name="Oval 14">
            <a:extLst>
              <a:ext uri="{FF2B5EF4-FFF2-40B4-BE49-F238E27FC236}">
                <a16:creationId xmlns:a16="http://schemas.microsoft.com/office/drawing/2014/main" id="{67B21E86-D989-453A-AC6C-DF495AA87F25}"/>
              </a:ext>
            </a:extLst>
          </p:cNvPr>
          <p:cNvSpPr/>
          <p:nvPr/>
        </p:nvSpPr>
        <p:spPr>
          <a:xfrm>
            <a:off x="8610886" y="450892"/>
            <a:ext cx="1080000" cy="108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sp>
        <p:nvSpPr>
          <p:cNvPr id="16" name="TextBox 15">
            <a:extLst>
              <a:ext uri="{FF2B5EF4-FFF2-40B4-BE49-F238E27FC236}">
                <a16:creationId xmlns:a16="http://schemas.microsoft.com/office/drawing/2014/main" id="{877FEA3D-7C1C-4FEA-9622-B4F30A99864D}"/>
              </a:ext>
            </a:extLst>
          </p:cNvPr>
          <p:cNvSpPr txBox="1"/>
          <p:nvPr/>
        </p:nvSpPr>
        <p:spPr>
          <a:xfrm>
            <a:off x="8421774" y="1584669"/>
            <a:ext cx="1430676" cy="923330"/>
          </a:xfrm>
          <a:prstGeom prst="rect">
            <a:avLst/>
          </a:prstGeom>
          <a:noFill/>
        </p:spPr>
        <p:txBody>
          <a:bodyPr wrap="square" rtlCol="0">
            <a:spAutoFit/>
          </a:bodyPr>
          <a:lstStyle/>
          <a:p>
            <a:pPr algn="ctr"/>
            <a:r>
              <a:rPr lang="en-GB" dirty="0">
                <a:solidFill>
                  <a:schemeClr val="accent3"/>
                </a:solidFill>
              </a:rPr>
              <a:t>87% </a:t>
            </a:r>
            <a:r>
              <a:rPr lang="en-GB" dirty="0">
                <a:solidFill>
                  <a:schemeClr val="bg2"/>
                </a:solidFill>
              </a:rPr>
              <a:t>viewed on main TV set</a:t>
            </a:r>
          </a:p>
        </p:txBody>
      </p:sp>
      <p:sp>
        <p:nvSpPr>
          <p:cNvPr id="17" name="Oval 16">
            <a:extLst>
              <a:ext uri="{FF2B5EF4-FFF2-40B4-BE49-F238E27FC236}">
                <a16:creationId xmlns:a16="http://schemas.microsoft.com/office/drawing/2014/main" id="{2236716C-FA13-4BF4-9150-DA1AF1842DC7}"/>
              </a:ext>
            </a:extLst>
          </p:cNvPr>
          <p:cNvSpPr/>
          <p:nvPr/>
        </p:nvSpPr>
        <p:spPr>
          <a:xfrm>
            <a:off x="10646710" y="441916"/>
            <a:ext cx="1080000" cy="108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solidFill>
            </a:endParaRPr>
          </a:p>
        </p:txBody>
      </p:sp>
      <p:pic>
        <p:nvPicPr>
          <p:cNvPr id="20" name="Picture 19">
            <a:extLst>
              <a:ext uri="{FF2B5EF4-FFF2-40B4-BE49-F238E27FC236}">
                <a16:creationId xmlns:a16="http://schemas.microsoft.com/office/drawing/2014/main" id="{1E17895D-347F-4152-A475-C3D7FE4ABC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8435" y="423264"/>
            <a:ext cx="1078275" cy="1080000"/>
          </a:xfrm>
          <a:prstGeom prst="rect">
            <a:avLst/>
          </a:prstGeom>
        </p:spPr>
      </p:pic>
      <p:sp>
        <p:nvSpPr>
          <p:cNvPr id="21" name="TextBox 20">
            <a:extLst>
              <a:ext uri="{FF2B5EF4-FFF2-40B4-BE49-F238E27FC236}">
                <a16:creationId xmlns:a16="http://schemas.microsoft.com/office/drawing/2014/main" id="{0154FDEF-920F-490D-9D85-57660563BA1E}"/>
              </a:ext>
            </a:extLst>
          </p:cNvPr>
          <p:cNvSpPr txBox="1"/>
          <p:nvPr/>
        </p:nvSpPr>
        <p:spPr>
          <a:xfrm>
            <a:off x="10368708" y="1584669"/>
            <a:ext cx="1611940" cy="369332"/>
          </a:xfrm>
          <a:prstGeom prst="rect">
            <a:avLst/>
          </a:prstGeom>
          <a:noFill/>
        </p:spPr>
        <p:txBody>
          <a:bodyPr wrap="square" rtlCol="0">
            <a:spAutoFit/>
          </a:bodyPr>
          <a:lstStyle/>
          <a:p>
            <a:pPr algn="ctr"/>
            <a:r>
              <a:rPr lang="en-GB" dirty="0">
                <a:solidFill>
                  <a:srgbClr val="FF0000"/>
                </a:solidFill>
              </a:rPr>
              <a:t>46% </a:t>
            </a:r>
            <a:r>
              <a:rPr lang="en-GB" dirty="0">
                <a:solidFill>
                  <a:schemeClr val="bg2"/>
                </a:solidFill>
              </a:rPr>
              <a:t>25-44</a:t>
            </a:r>
          </a:p>
        </p:txBody>
      </p:sp>
      <p:sp>
        <p:nvSpPr>
          <p:cNvPr id="25" name="TextBox 24">
            <a:extLst>
              <a:ext uri="{FF2B5EF4-FFF2-40B4-BE49-F238E27FC236}">
                <a16:creationId xmlns:a16="http://schemas.microsoft.com/office/drawing/2014/main" id="{2FB1C4F4-DA7F-4B30-A904-72004F6AD3CA}"/>
              </a:ext>
            </a:extLst>
          </p:cNvPr>
          <p:cNvSpPr txBox="1"/>
          <p:nvPr/>
        </p:nvSpPr>
        <p:spPr>
          <a:xfrm>
            <a:off x="6430692" y="2865289"/>
            <a:ext cx="3946357" cy="338554"/>
          </a:xfrm>
          <a:prstGeom prst="rect">
            <a:avLst/>
          </a:prstGeom>
          <a:noFill/>
        </p:spPr>
        <p:txBody>
          <a:bodyPr wrap="square" rtlCol="0">
            <a:spAutoFit/>
          </a:bodyPr>
          <a:lstStyle/>
          <a:p>
            <a:pPr algn="l"/>
            <a:r>
              <a:rPr lang="en-GB" sz="1600" dirty="0">
                <a:solidFill>
                  <a:schemeClr val="bg2"/>
                </a:solidFill>
              </a:rPr>
              <a:t>Served by familiar programmes: </a:t>
            </a:r>
          </a:p>
        </p:txBody>
      </p:sp>
      <p:sp>
        <p:nvSpPr>
          <p:cNvPr id="26" name="Rectangle 25">
            <a:extLst>
              <a:ext uri="{FF2B5EF4-FFF2-40B4-BE49-F238E27FC236}">
                <a16:creationId xmlns:a16="http://schemas.microsoft.com/office/drawing/2014/main" id="{9BD32F99-B9A9-4D65-8516-0ABAAF333E61}"/>
              </a:ext>
            </a:extLst>
          </p:cNvPr>
          <p:cNvSpPr/>
          <p:nvPr/>
        </p:nvSpPr>
        <p:spPr>
          <a:xfrm>
            <a:off x="6573338" y="3358047"/>
            <a:ext cx="1474053" cy="926432"/>
          </a:xfrm>
          <a:prstGeom prst="rect">
            <a:avLst/>
          </a:prstGeom>
          <a:blipFill>
            <a:blip r:embed="rId6"/>
            <a:stretch>
              <a:fillRect l="-23205" t="-23721" r="-38623" b="-148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31B44BB-7F5D-4E32-90AD-7A02D7256C65}"/>
              </a:ext>
            </a:extLst>
          </p:cNvPr>
          <p:cNvSpPr/>
          <p:nvPr/>
        </p:nvSpPr>
        <p:spPr>
          <a:xfrm>
            <a:off x="8471023" y="3358047"/>
            <a:ext cx="1474053" cy="926432"/>
          </a:xfrm>
          <a:prstGeom prst="rect">
            <a:avLst/>
          </a:prstGeom>
          <a:blipFill>
            <a:blip r:embed="rId7"/>
            <a:stretch>
              <a:fillRect l="-32804" t="-8616" r="-32804" b="-3314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313BE18-625B-4E82-BC71-427E5385E9D2}"/>
              </a:ext>
            </a:extLst>
          </p:cNvPr>
          <p:cNvSpPr/>
          <p:nvPr/>
        </p:nvSpPr>
        <p:spPr>
          <a:xfrm>
            <a:off x="10368708" y="3358047"/>
            <a:ext cx="1474053" cy="926432"/>
          </a:xfrm>
          <a:prstGeom prst="rect">
            <a:avLst/>
          </a:prstGeom>
          <a:blipFill>
            <a:blip r:embed="rId8"/>
            <a:stretch>
              <a:fillRect l="-7472" r="-9355"/>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B72E92EF-045A-41DA-A092-551B507FFAA8}"/>
              </a:ext>
            </a:extLst>
          </p:cNvPr>
          <p:cNvSpPr/>
          <p:nvPr/>
        </p:nvSpPr>
        <p:spPr>
          <a:xfrm>
            <a:off x="6569322" y="4545160"/>
            <a:ext cx="1474053" cy="926432"/>
          </a:xfrm>
          <a:prstGeom prst="rect">
            <a:avLst/>
          </a:prstGeom>
          <a:blipFill>
            <a:blip r:embed="rId9"/>
            <a:stretch>
              <a:fillRect l="273" t="-3230" r="-25671" b="-4107"/>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E20529F-A4EC-431B-AD74-50F318713263}"/>
              </a:ext>
            </a:extLst>
          </p:cNvPr>
          <p:cNvSpPr/>
          <p:nvPr/>
        </p:nvSpPr>
        <p:spPr>
          <a:xfrm>
            <a:off x="8467007" y="4545160"/>
            <a:ext cx="1474053" cy="926432"/>
          </a:xfrm>
          <a:prstGeom prst="rect">
            <a:avLst/>
          </a:prstGeom>
          <a:blipFill>
            <a:blip r:embed="rId10"/>
            <a:stretch>
              <a:fillRect l="-31708" t="-34881" r="-33900" b="-6875"/>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40CA9338-8C96-45D3-9218-FC46B22FDB92}"/>
              </a:ext>
            </a:extLst>
          </p:cNvPr>
          <p:cNvSpPr/>
          <p:nvPr/>
        </p:nvSpPr>
        <p:spPr>
          <a:xfrm>
            <a:off x="10400270" y="4545160"/>
            <a:ext cx="1474053" cy="926432"/>
          </a:xfrm>
          <a:prstGeom prst="rect">
            <a:avLst/>
          </a:prstGeom>
          <a:blipFill>
            <a:blip r:embed="rId11"/>
            <a:stretch>
              <a:fillRect l="-6582" r="-5810" b="-2778"/>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41">
            <a:extLst>
              <a:ext uri="{FF2B5EF4-FFF2-40B4-BE49-F238E27FC236}">
                <a16:creationId xmlns:a16="http://schemas.microsoft.com/office/drawing/2014/main" id="{A40F7E6E-881A-4A97-A0F9-1438417C4D1B}"/>
              </a:ext>
            </a:extLst>
          </p:cNvPr>
          <p:cNvGrpSpPr/>
          <p:nvPr/>
        </p:nvGrpSpPr>
        <p:grpSpPr>
          <a:xfrm>
            <a:off x="1339198" y="2285832"/>
            <a:ext cx="2866907" cy="2807296"/>
            <a:chOff x="3484607" y="2063372"/>
            <a:chExt cx="3922001" cy="3922001"/>
          </a:xfrm>
        </p:grpSpPr>
        <p:sp>
          <p:nvSpPr>
            <p:cNvPr id="43" name="Pie 30">
              <a:extLst>
                <a:ext uri="{FF2B5EF4-FFF2-40B4-BE49-F238E27FC236}">
                  <a16:creationId xmlns:a16="http://schemas.microsoft.com/office/drawing/2014/main" id="{8F6D0FD6-776A-46D7-9988-2F9DCE6DE24E}"/>
                </a:ext>
              </a:extLst>
            </p:cNvPr>
            <p:cNvSpPr>
              <a:spLocks noChangeAspect="1"/>
            </p:cNvSpPr>
            <p:nvPr/>
          </p:nvSpPr>
          <p:spPr>
            <a:xfrm rot="9406674">
              <a:off x="3906767" y="2485532"/>
              <a:ext cx="3077680" cy="3077680"/>
            </a:xfrm>
            <a:prstGeom prst="pie">
              <a:avLst>
                <a:gd name="adj1" fmla="val 13499731"/>
                <a:gd name="adj2" fmla="val 16200000"/>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4" name="Pie 31">
              <a:extLst>
                <a:ext uri="{FF2B5EF4-FFF2-40B4-BE49-F238E27FC236}">
                  <a16:creationId xmlns:a16="http://schemas.microsoft.com/office/drawing/2014/main" id="{182CEE04-5F19-4B1C-984A-3030421E5DDD}"/>
                </a:ext>
              </a:extLst>
            </p:cNvPr>
            <p:cNvSpPr>
              <a:spLocks noChangeAspect="1"/>
            </p:cNvSpPr>
            <p:nvPr/>
          </p:nvSpPr>
          <p:spPr>
            <a:xfrm rot="14806674">
              <a:off x="3811440" y="2390205"/>
              <a:ext cx="3268334" cy="326833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5" name="Pie 32">
              <a:extLst>
                <a:ext uri="{FF2B5EF4-FFF2-40B4-BE49-F238E27FC236}">
                  <a16:creationId xmlns:a16="http://schemas.microsoft.com/office/drawing/2014/main" id="{493B09C5-1569-4A09-B89E-6B6D5267E63B}"/>
                </a:ext>
              </a:extLst>
            </p:cNvPr>
            <p:cNvSpPr>
              <a:spLocks noChangeAspect="1"/>
            </p:cNvSpPr>
            <p:nvPr/>
          </p:nvSpPr>
          <p:spPr>
            <a:xfrm rot="6706674">
              <a:off x="4106237" y="2690573"/>
              <a:ext cx="2667600" cy="26676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6" name="Pie 33">
              <a:extLst>
                <a:ext uri="{FF2B5EF4-FFF2-40B4-BE49-F238E27FC236}">
                  <a16:creationId xmlns:a16="http://schemas.microsoft.com/office/drawing/2014/main" id="{5A5FB6D6-6878-4662-AC45-88CF061AAF3A}"/>
                </a:ext>
              </a:extLst>
            </p:cNvPr>
            <p:cNvSpPr>
              <a:spLocks noChangeAspect="1"/>
            </p:cNvSpPr>
            <p:nvPr/>
          </p:nvSpPr>
          <p:spPr>
            <a:xfrm rot="17506674">
              <a:off x="4900885" y="3479650"/>
              <a:ext cx="1089444" cy="1089444"/>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7" name="Pie 34">
              <a:extLst>
                <a:ext uri="{FF2B5EF4-FFF2-40B4-BE49-F238E27FC236}">
                  <a16:creationId xmlns:a16="http://schemas.microsoft.com/office/drawing/2014/main" id="{F1043AB6-B08A-4D3F-BCCE-4B81D44C583B}"/>
                </a:ext>
              </a:extLst>
            </p:cNvPr>
            <p:cNvSpPr>
              <a:spLocks noChangeAspect="1"/>
            </p:cNvSpPr>
            <p:nvPr/>
          </p:nvSpPr>
          <p:spPr>
            <a:xfrm rot="12106674">
              <a:off x="3484607" y="2063372"/>
              <a:ext cx="3922001" cy="3922001"/>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8" name="Pie 35">
              <a:extLst>
                <a:ext uri="{FF2B5EF4-FFF2-40B4-BE49-F238E27FC236}">
                  <a16:creationId xmlns:a16="http://schemas.microsoft.com/office/drawing/2014/main" id="{1E530975-8CE1-4AE3-B595-B496226EB315}"/>
                </a:ext>
              </a:extLst>
            </p:cNvPr>
            <p:cNvSpPr>
              <a:spLocks noChangeAspect="1"/>
            </p:cNvSpPr>
            <p:nvPr/>
          </p:nvSpPr>
          <p:spPr>
            <a:xfrm rot="1306674">
              <a:off x="4424253" y="3003018"/>
              <a:ext cx="2042709" cy="2042709"/>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49" name="Pie 36">
              <a:extLst>
                <a:ext uri="{FF2B5EF4-FFF2-40B4-BE49-F238E27FC236}">
                  <a16:creationId xmlns:a16="http://schemas.microsoft.com/office/drawing/2014/main" id="{7C744C28-6EFF-4245-92B3-419D69824293}"/>
                </a:ext>
              </a:extLst>
            </p:cNvPr>
            <p:cNvSpPr>
              <a:spLocks noChangeAspect="1"/>
            </p:cNvSpPr>
            <p:nvPr/>
          </p:nvSpPr>
          <p:spPr>
            <a:xfrm rot="20206674">
              <a:off x="4288072" y="2866837"/>
              <a:ext cx="2315070" cy="231507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sp>
          <p:nvSpPr>
            <p:cNvPr id="50" name="Pie 37">
              <a:extLst>
                <a:ext uri="{FF2B5EF4-FFF2-40B4-BE49-F238E27FC236}">
                  <a16:creationId xmlns:a16="http://schemas.microsoft.com/office/drawing/2014/main" id="{0BF34032-4E69-4C49-B914-9DD0474B9465}"/>
                </a:ext>
              </a:extLst>
            </p:cNvPr>
            <p:cNvSpPr>
              <a:spLocks noChangeAspect="1"/>
            </p:cNvSpPr>
            <p:nvPr/>
          </p:nvSpPr>
          <p:spPr>
            <a:xfrm rot="4006674">
              <a:off x="4234206" y="2812972"/>
              <a:ext cx="2422800" cy="2422800"/>
            </a:xfrm>
            <a:prstGeom prst="pie">
              <a:avLst>
                <a:gd name="adj1" fmla="val 13499731"/>
                <a:gd name="adj2" fmla="val 16200000"/>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dirty="0">
                <a:solidFill>
                  <a:prstClr val="black"/>
                </a:solidFill>
              </a:endParaRPr>
            </a:p>
          </p:txBody>
        </p:sp>
      </p:grpSp>
      <p:pic>
        <p:nvPicPr>
          <p:cNvPr id="51" name="Picture 50">
            <a:extLst>
              <a:ext uri="{FF2B5EF4-FFF2-40B4-BE49-F238E27FC236}">
                <a16:creationId xmlns:a16="http://schemas.microsoft.com/office/drawing/2014/main" id="{8713736E-E508-4050-9663-5A66387C90E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45666" y="4049833"/>
            <a:ext cx="422549" cy="279140"/>
          </a:xfrm>
          <a:prstGeom prst="rect">
            <a:avLst/>
          </a:prstGeom>
        </p:spPr>
      </p:pic>
      <p:sp>
        <p:nvSpPr>
          <p:cNvPr id="52" name="Rectangle 51">
            <a:extLst>
              <a:ext uri="{FF2B5EF4-FFF2-40B4-BE49-F238E27FC236}">
                <a16:creationId xmlns:a16="http://schemas.microsoft.com/office/drawing/2014/main" id="{5B12E49C-FFDE-4547-BC08-1CE49488673F}"/>
              </a:ext>
            </a:extLst>
          </p:cNvPr>
          <p:cNvSpPr/>
          <p:nvPr/>
        </p:nvSpPr>
        <p:spPr>
          <a:xfrm>
            <a:off x="334743" y="1385436"/>
            <a:ext cx="5046686" cy="1400383"/>
          </a:xfrm>
          <a:prstGeom prst="rect">
            <a:avLst/>
          </a:prstGeom>
        </p:spPr>
        <p:txBody>
          <a:bodyPr wrap="square">
            <a:spAutoFit/>
          </a:bodyPr>
          <a:lstStyle/>
          <a:p>
            <a:pPr lvl="0" fontAlgn="base">
              <a:spcBef>
                <a:spcPts val="600"/>
              </a:spcBef>
              <a:defRPr/>
            </a:pPr>
            <a:r>
              <a:rPr lang="en-GB" sz="2000" dirty="0">
                <a:solidFill>
                  <a:schemeClr val="bg2"/>
                </a:solidFill>
                <a:cs typeface="Times New Roman" panose="02020603050405020304" pitchFamily="18" charset="0"/>
              </a:rPr>
              <a:t>The need for shared family / couple time, which tends to be served by familiar programmes and viewing routines</a:t>
            </a:r>
          </a:p>
          <a:p>
            <a:pPr lvl="0" fontAlgn="base">
              <a:spcBef>
                <a:spcPts val="600"/>
              </a:spcBef>
              <a:defRPr/>
            </a:pPr>
            <a:r>
              <a:rPr lang="en-GB" sz="2000" dirty="0">
                <a:solidFill>
                  <a:schemeClr val="accent2"/>
                </a:solidFill>
                <a:cs typeface="Times New Roman" panose="02020603050405020304" pitchFamily="18" charset="0"/>
              </a:rPr>
              <a:t> </a:t>
            </a:r>
          </a:p>
        </p:txBody>
      </p:sp>
      <p:sp>
        <p:nvSpPr>
          <p:cNvPr id="8" name="Text Placeholder 7">
            <a:extLst>
              <a:ext uri="{FF2B5EF4-FFF2-40B4-BE49-F238E27FC236}">
                <a16:creationId xmlns:a16="http://schemas.microsoft.com/office/drawing/2014/main" id="{BF17D985-4290-4C31-8A8D-5D9C796809DE}"/>
              </a:ext>
            </a:extLst>
          </p:cNvPr>
          <p:cNvSpPr>
            <a:spLocks noGrp="1"/>
          </p:cNvSpPr>
          <p:nvPr>
            <p:ph type="body" sz="quarter" idx="15"/>
          </p:nvPr>
        </p:nvSpPr>
        <p:spPr/>
        <p:txBody>
          <a:bodyPr/>
          <a:lstStyle/>
          <a:p>
            <a:endParaRPr lang="en-GB"/>
          </a:p>
        </p:txBody>
      </p:sp>
      <p:sp>
        <p:nvSpPr>
          <p:cNvPr id="33" name="Text Placeholder 2">
            <a:extLst>
              <a:ext uri="{FF2B5EF4-FFF2-40B4-BE49-F238E27FC236}">
                <a16:creationId xmlns:a16="http://schemas.microsoft.com/office/drawing/2014/main" id="{9E492800-0C6D-4A0C-9DAF-ACEA8327C123}"/>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2689489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BF15D6-8F8B-46A1-BA89-30B8C49841C3}"/>
              </a:ext>
            </a:extLst>
          </p:cNvPr>
          <p:cNvSpPr>
            <a:spLocks noGrp="1"/>
          </p:cNvSpPr>
          <p:nvPr>
            <p:ph type="title"/>
          </p:nvPr>
        </p:nvSpPr>
        <p:spPr/>
        <p:txBody>
          <a:bodyPr/>
          <a:lstStyle/>
          <a:p>
            <a:r>
              <a:rPr lang="en-GB" dirty="0">
                <a:solidFill>
                  <a:schemeClr val="accent1"/>
                </a:solidFill>
              </a:rPr>
              <a:t>Need states differ at different life stages</a:t>
            </a:r>
          </a:p>
        </p:txBody>
      </p:sp>
      <p:graphicFrame>
        <p:nvGraphicFramePr>
          <p:cNvPr id="8" name="Chart 7">
            <a:extLst>
              <a:ext uri="{FF2B5EF4-FFF2-40B4-BE49-F238E27FC236}">
                <a16:creationId xmlns:a16="http://schemas.microsoft.com/office/drawing/2014/main" id="{9E717097-1F59-47B6-9430-EEFC6F9010FA}"/>
              </a:ext>
            </a:extLst>
          </p:cNvPr>
          <p:cNvGraphicFramePr/>
          <p:nvPr>
            <p:extLst>
              <p:ext uri="{D42A27DB-BD31-4B8C-83A1-F6EECF244321}">
                <p14:modId xmlns:p14="http://schemas.microsoft.com/office/powerpoint/2010/main" val="609642449"/>
              </p:ext>
            </p:extLst>
          </p:nvPr>
        </p:nvGraphicFramePr>
        <p:xfrm>
          <a:off x="540566" y="1021965"/>
          <a:ext cx="11172008" cy="43431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CFBE777A-EC13-40CA-BDED-4B54DBBB3E6A}"/>
              </a:ext>
            </a:extLst>
          </p:cNvPr>
          <p:cNvSpPr>
            <a:spLocks noGrp="1"/>
          </p:cNvSpPr>
          <p:nvPr>
            <p:ph type="body" sz="quarter" idx="15"/>
          </p:nvPr>
        </p:nvSpPr>
        <p:spPr/>
        <p:txBody>
          <a:bodyPr/>
          <a:lstStyle/>
          <a:p>
            <a:endParaRPr lang="en-GB"/>
          </a:p>
        </p:txBody>
      </p:sp>
      <p:sp>
        <p:nvSpPr>
          <p:cNvPr id="9" name="Text Placeholder 2">
            <a:extLst>
              <a:ext uri="{FF2B5EF4-FFF2-40B4-BE49-F238E27FC236}">
                <a16:creationId xmlns:a16="http://schemas.microsoft.com/office/drawing/2014/main" id="{1E7E7A0E-F549-4F58-B232-DE54BEB5AC09}"/>
              </a:ext>
            </a:extLst>
          </p:cNvPr>
          <p:cNvSpPr txBox="1">
            <a:spLocks/>
          </p:cNvSpPr>
          <p:nvPr/>
        </p:nvSpPr>
        <p:spPr>
          <a:xfrm>
            <a:off x="261149" y="5400759"/>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The Age of Television, 2018, B&amp;A/TAM Ireland</a:t>
            </a:r>
            <a:endParaRPr lang="en-GB" dirty="0"/>
          </a:p>
        </p:txBody>
      </p:sp>
    </p:spTree>
    <p:extLst>
      <p:ext uri="{BB962C8B-B14F-4D97-AF65-F5344CB8AC3E}">
        <p14:creationId xmlns:p14="http://schemas.microsoft.com/office/powerpoint/2010/main" val="287081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EC01367-32A9-4C41-94F5-99C0BB21E87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8" name="Rectangle 7">
            <a:extLst>
              <a:ext uri="{FF2B5EF4-FFF2-40B4-BE49-F238E27FC236}">
                <a16:creationId xmlns:a16="http://schemas.microsoft.com/office/drawing/2014/main" id="{F561FA4F-FFB0-4DAD-B5C4-029C633DAE64}"/>
              </a:ext>
            </a:extLst>
          </p:cNvPr>
          <p:cNvSpPr/>
          <p:nvPr/>
        </p:nvSpPr>
        <p:spPr>
          <a:xfrm>
            <a:off x="0" y="0"/>
            <a:ext cx="11896857" cy="6731552"/>
          </a:xfrm>
          <a:prstGeom prst="rect">
            <a:avLst/>
          </a:prstGeom>
          <a:gradFill flip="none" rotWithShape="1">
            <a:gsLst>
              <a:gs pos="18000">
                <a:srgbClr val="000000">
                  <a:alpha val="87000"/>
                </a:srgbClr>
              </a:gs>
              <a:gs pos="29000">
                <a:srgbClr val="000000">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2">
            <a:extLst>
              <a:ext uri="{FF2B5EF4-FFF2-40B4-BE49-F238E27FC236}">
                <a16:creationId xmlns:a16="http://schemas.microsoft.com/office/drawing/2014/main" id="{409A2AA1-A441-42BC-A8EE-48ECBB8802B2}"/>
              </a:ext>
            </a:extLst>
          </p:cNvPr>
          <p:cNvSpPr>
            <a:spLocks noGrp="1"/>
          </p:cNvSpPr>
          <p:nvPr>
            <p:ph type="ctrTitle"/>
          </p:nvPr>
        </p:nvSpPr>
        <p:spPr>
          <a:xfrm>
            <a:off x="604441" y="716228"/>
            <a:ext cx="5737412" cy="2411176"/>
          </a:xfrm>
        </p:spPr>
        <p:txBody>
          <a:bodyPr>
            <a:normAutofit/>
          </a:bodyPr>
          <a:lstStyle/>
          <a:p>
            <a:r>
              <a:rPr lang="en-GB" dirty="0"/>
              <a:t>But what next?</a:t>
            </a:r>
          </a:p>
        </p:txBody>
      </p:sp>
      <p:pic>
        <p:nvPicPr>
          <p:cNvPr id="9" name="Picture 8">
            <a:extLst>
              <a:ext uri="{FF2B5EF4-FFF2-40B4-BE49-F238E27FC236}">
                <a16:creationId xmlns:a16="http://schemas.microsoft.com/office/drawing/2014/main" id="{482771CB-C5BC-4999-9A7E-F4862BBB03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4676" y="126448"/>
            <a:ext cx="1632181" cy="589780"/>
          </a:xfrm>
          <a:prstGeom prst="rect">
            <a:avLst/>
          </a:prstGeom>
        </p:spPr>
      </p:pic>
    </p:spTree>
    <p:extLst>
      <p:ext uri="{BB962C8B-B14F-4D97-AF65-F5344CB8AC3E}">
        <p14:creationId xmlns:p14="http://schemas.microsoft.com/office/powerpoint/2010/main" val="203174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DC23A47C-C287-452D-B7A8-9EAE6CFD6225}"/>
              </a:ext>
            </a:extLst>
          </p:cNvPr>
          <p:cNvSpPr/>
          <p:nvPr/>
        </p:nvSpPr>
        <p:spPr>
          <a:xfrm>
            <a:off x="5244983" y="1596667"/>
            <a:ext cx="4604084" cy="3600000"/>
          </a:xfrm>
          <a:prstGeom prst="ellipse">
            <a:avLst/>
          </a:prstGeom>
          <a:solidFill>
            <a:schemeClr val="bg2">
              <a:lumMod val="20000"/>
              <a:lumOff val="8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EA3B9BD2-67E4-4FD6-89A8-480843D06662}"/>
              </a:ext>
            </a:extLst>
          </p:cNvPr>
          <p:cNvSpPr>
            <a:spLocks noGrp="1"/>
          </p:cNvSpPr>
          <p:nvPr>
            <p:ph type="title"/>
          </p:nvPr>
        </p:nvSpPr>
        <p:spPr/>
        <p:txBody>
          <a:bodyPr/>
          <a:lstStyle/>
          <a:p>
            <a:r>
              <a:rPr lang="en-GB" dirty="0"/>
              <a:t>On the whole, online video needs differ from those of TV</a:t>
            </a:r>
          </a:p>
        </p:txBody>
      </p:sp>
      <p:sp>
        <p:nvSpPr>
          <p:cNvPr id="6" name="Text Placeholder 5">
            <a:extLst>
              <a:ext uri="{FF2B5EF4-FFF2-40B4-BE49-F238E27FC236}">
                <a16:creationId xmlns:a16="http://schemas.microsoft.com/office/drawing/2014/main" id="{ED342A85-E17B-4BD5-8520-55BA3888A2E2}"/>
              </a:ext>
            </a:extLst>
          </p:cNvPr>
          <p:cNvSpPr>
            <a:spLocks noGrp="1"/>
          </p:cNvSpPr>
          <p:nvPr>
            <p:ph type="body" sz="quarter" idx="15"/>
          </p:nvPr>
        </p:nvSpPr>
        <p:spPr/>
        <p:txBody>
          <a:bodyPr/>
          <a:lstStyle/>
          <a:p>
            <a:endParaRPr lang="en-GB"/>
          </a:p>
        </p:txBody>
      </p:sp>
      <p:sp>
        <p:nvSpPr>
          <p:cNvPr id="13" name="Oval 12">
            <a:extLst>
              <a:ext uri="{FF2B5EF4-FFF2-40B4-BE49-F238E27FC236}">
                <a16:creationId xmlns:a16="http://schemas.microsoft.com/office/drawing/2014/main" id="{5ABA71B0-20EB-4E71-AEE3-C158715F91A7}"/>
              </a:ext>
            </a:extLst>
          </p:cNvPr>
          <p:cNvSpPr/>
          <p:nvPr/>
        </p:nvSpPr>
        <p:spPr>
          <a:xfrm>
            <a:off x="1900974" y="1596667"/>
            <a:ext cx="4604084" cy="3600000"/>
          </a:xfrm>
          <a:prstGeom prst="ellipse">
            <a:avLst/>
          </a:prstGeom>
          <a:solidFill>
            <a:schemeClr val="bg1">
              <a:lumMod val="75000"/>
              <a:alpha val="51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02755A11-7362-4F64-9E6F-8E5AF8D977CA}"/>
              </a:ext>
            </a:extLst>
          </p:cNvPr>
          <p:cNvSpPr/>
          <p:nvPr/>
        </p:nvSpPr>
        <p:spPr>
          <a:xfrm>
            <a:off x="6890284" y="2376921"/>
            <a:ext cx="900000" cy="900000"/>
          </a:xfrm>
          <a:prstGeom prst="ellipse">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913E8763-54BB-47E0-AD2A-E6CB3A678F1E}"/>
              </a:ext>
            </a:extLst>
          </p:cNvPr>
          <p:cNvSpPr/>
          <p:nvPr/>
        </p:nvSpPr>
        <p:spPr>
          <a:xfrm>
            <a:off x="8022939" y="3463989"/>
            <a:ext cx="900000" cy="900000"/>
          </a:xfrm>
          <a:prstGeom prst="ellipse">
            <a:avLst/>
          </a:prstGeom>
          <a:solidFill>
            <a:schemeClr val="accent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a:extLst>
              <a:ext uri="{FF2B5EF4-FFF2-40B4-BE49-F238E27FC236}">
                <a16:creationId xmlns:a16="http://schemas.microsoft.com/office/drawing/2014/main" id="{8AEB0C1E-23C6-4727-8A12-FDFCE08385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9296" y="2536702"/>
            <a:ext cx="614865" cy="506176"/>
          </a:xfrm>
          <a:prstGeom prst="rect">
            <a:avLst/>
          </a:prstGeom>
        </p:spPr>
      </p:pic>
      <p:pic>
        <p:nvPicPr>
          <p:cNvPr id="33" name="Picture 32">
            <a:extLst>
              <a:ext uri="{FF2B5EF4-FFF2-40B4-BE49-F238E27FC236}">
                <a16:creationId xmlns:a16="http://schemas.microsoft.com/office/drawing/2014/main" id="{039662B7-61E9-45A3-990A-795A2EFFF6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0742" y="3665589"/>
            <a:ext cx="547849" cy="517553"/>
          </a:xfrm>
          <a:prstGeom prst="rect">
            <a:avLst/>
          </a:prstGeom>
        </p:spPr>
      </p:pic>
      <p:sp>
        <p:nvSpPr>
          <p:cNvPr id="34" name="TextBox 33">
            <a:extLst>
              <a:ext uri="{FF2B5EF4-FFF2-40B4-BE49-F238E27FC236}">
                <a16:creationId xmlns:a16="http://schemas.microsoft.com/office/drawing/2014/main" id="{CBCA180A-266B-4DA5-A953-9F6347938A2D}"/>
              </a:ext>
            </a:extLst>
          </p:cNvPr>
          <p:cNvSpPr txBox="1"/>
          <p:nvPr/>
        </p:nvSpPr>
        <p:spPr>
          <a:xfrm>
            <a:off x="383093" y="1658398"/>
            <a:ext cx="1787199" cy="707886"/>
          </a:xfrm>
          <a:prstGeom prst="rect">
            <a:avLst/>
          </a:prstGeom>
          <a:noFill/>
        </p:spPr>
        <p:txBody>
          <a:bodyPr wrap="square" rtlCol="0">
            <a:spAutoFit/>
          </a:bodyPr>
          <a:lstStyle/>
          <a:p>
            <a:pPr algn="r"/>
            <a:r>
              <a:rPr lang="en-GB" sz="2000" b="1" dirty="0">
                <a:solidFill>
                  <a:schemeClr val="bg2"/>
                </a:solidFill>
              </a:rPr>
              <a:t>Core </a:t>
            </a:r>
            <a:r>
              <a:rPr lang="en-GB" sz="2000" b="1" dirty="0">
                <a:solidFill>
                  <a:schemeClr val="accent3"/>
                </a:solidFill>
              </a:rPr>
              <a:t>TV</a:t>
            </a:r>
            <a:r>
              <a:rPr lang="en-GB" sz="2000" b="1" dirty="0">
                <a:solidFill>
                  <a:schemeClr val="bg2"/>
                </a:solidFill>
              </a:rPr>
              <a:t> need states</a:t>
            </a:r>
          </a:p>
        </p:txBody>
      </p:sp>
      <p:sp>
        <p:nvSpPr>
          <p:cNvPr id="35" name="TextBox 34">
            <a:extLst>
              <a:ext uri="{FF2B5EF4-FFF2-40B4-BE49-F238E27FC236}">
                <a16:creationId xmlns:a16="http://schemas.microsoft.com/office/drawing/2014/main" id="{DD7BFF2D-072B-482F-A930-791634E8293B}"/>
              </a:ext>
            </a:extLst>
          </p:cNvPr>
          <p:cNvSpPr txBox="1"/>
          <p:nvPr/>
        </p:nvSpPr>
        <p:spPr>
          <a:xfrm>
            <a:off x="9502983" y="1658398"/>
            <a:ext cx="2396249" cy="707886"/>
          </a:xfrm>
          <a:prstGeom prst="rect">
            <a:avLst/>
          </a:prstGeom>
          <a:noFill/>
        </p:spPr>
        <p:txBody>
          <a:bodyPr wrap="square" rtlCol="0">
            <a:spAutoFit/>
          </a:bodyPr>
          <a:lstStyle/>
          <a:p>
            <a:r>
              <a:rPr lang="en-GB" sz="2000" b="1" dirty="0">
                <a:solidFill>
                  <a:schemeClr val="bg2"/>
                </a:solidFill>
              </a:rPr>
              <a:t>Core </a:t>
            </a:r>
            <a:r>
              <a:rPr lang="en-GB" sz="2000" b="1" dirty="0">
                <a:solidFill>
                  <a:schemeClr val="accent2"/>
                </a:solidFill>
              </a:rPr>
              <a:t>online video </a:t>
            </a:r>
            <a:r>
              <a:rPr lang="en-GB" sz="2000" b="1" dirty="0">
                <a:solidFill>
                  <a:schemeClr val="bg2"/>
                </a:solidFill>
              </a:rPr>
              <a:t>need states</a:t>
            </a:r>
          </a:p>
        </p:txBody>
      </p:sp>
      <p:sp>
        <p:nvSpPr>
          <p:cNvPr id="19" name="Oval 18">
            <a:extLst>
              <a:ext uri="{FF2B5EF4-FFF2-40B4-BE49-F238E27FC236}">
                <a16:creationId xmlns:a16="http://schemas.microsoft.com/office/drawing/2014/main" id="{CC557E2E-5F37-4014-8331-700878EE8B06}"/>
              </a:ext>
            </a:extLst>
          </p:cNvPr>
          <p:cNvSpPr/>
          <p:nvPr/>
        </p:nvSpPr>
        <p:spPr>
          <a:xfrm>
            <a:off x="2576356" y="2124251"/>
            <a:ext cx="900000" cy="900000"/>
          </a:xfrm>
          <a:prstGeom prst="ellipse">
            <a:avLst/>
          </a:prstGeom>
          <a:solidFill>
            <a:schemeClr val="accent3"/>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C5D4067E-5DFC-4797-BC36-71AD64E368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3961" y="2304251"/>
            <a:ext cx="684328" cy="471950"/>
          </a:xfrm>
          <a:prstGeom prst="rect">
            <a:avLst/>
          </a:prstGeom>
        </p:spPr>
      </p:pic>
      <p:sp>
        <p:nvSpPr>
          <p:cNvPr id="20" name="Oval 19">
            <a:extLst>
              <a:ext uri="{FF2B5EF4-FFF2-40B4-BE49-F238E27FC236}">
                <a16:creationId xmlns:a16="http://schemas.microsoft.com/office/drawing/2014/main" id="{87178552-361F-472F-839C-0217EDD9752A}"/>
              </a:ext>
            </a:extLst>
          </p:cNvPr>
          <p:cNvSpPr/>
          <p:nvPr/>
        </p:nvSpPr>
        <p:spPr>
          <a:xfrm>
            <a:off x="4375338" y="2124251"/>
            <a:ext cx="900000" cy="900000"/>
          </a:xfrm>
          <a:prstGeom prst="ellipse">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0E9EAE89-29F0-4298-BF60-D8997C99018A}"/>
              </a:ext>
            </a:extLst>
          </p:cNvPr>
          <p:cNvSpPr/>
          <p:nvPr/>
        </p:nvSpPr>
        <p:spPr>
          <a:xfrm>
            <a:off x="3468004" y="2932287"/>
            <a:ext cx="900000" cy="900000"/>
          </a:xfrm>
          <a:prstGeom prst="ellipse">
            <a:avLst/>
          </a:prstGeom>
          <a:solidFill>
            <a:srgbClr val="FFCD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875FC9FD-25E6-44B4-9FFA-DAB0B62821D0}"/>
              </a:ext>
            </a:extLst>
          </p:cNvPr>
          <p:cNvSpPr/>
          <p:nvPr/>
        </p:nvSpPr>
        <p:spPr>
          <a:xfrm>
            <a:off x="2591025" y="3797365"/>
            <a:ext cx="900000" cy="900000"/>
          </a:xfrm>
          <a:prstGeom prst="ellipse">
            <a:avLst/>
          </a:prstGeom>
          <a:solidFill>
            <a:schemeClr val="accent6"/>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273DAEE-C9AB-4E53-9A48-1726A65EDD9B}"/>
              </a:ext>
            </a:extLst>
          </p:cNvPr>
          <p:cNvSpPr/>
          <p:nvPr/>
        </p:nvSpPr>
        <p:spPr>
          <a:xfrm>
            <a:off x="4375338" y="3797365"/>
            <a:ext cx="900000" cy="900000"/>
          </a:xfrm>
          <a:prstGeom prst="ellipse">
            <a:avLst/>
          </a:prstGeom>
          <a:solidFill>
            <a:srgbClr val="00A5D7"/>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80C3C9EA-DE28-403B-87BD-73219C5B3F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3989" y="2328315"/>
            <a:ext cx="531808" cy="471950"/>
          </a:xfrm>
          <a:prstGeom prst="rect">
            <a:avLst/>
          </a:prstGeom>
        </p:spPr>
      </p:pic>
      <p:pic>
        <p:nvPicPr>
          <p:cNvPr id="25" name="Picture 24">
            <a:extLst>
              <a:ext uri="{FF2B5EF4-FFF2-40B4-BE49-F238E27FC236}">
                <a16:creationId xmlns:a16="http://schemas.microsoft.com/office/drawing/2014/main" id="{AEECEFB0-2F17-4269-9E57-DB83A20F8B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1620" y="3148625"/>
            <a:ext cx="612767" cy="467324"/>
          </a:xfrm>
          <a:prstGeom prst="rect">
            <a:avLst/>
          </a:prstGeom>
        </p:spPr>
      </p:pic>
      <p:pic>
        <p:nvPicPr>
          <p:cNvPr id="26" name="Picture 25">
            <a:extLst>
              <a:ext uri="{FF2B5EF4-FFF2-40B4-BE49-F238E27FC236}">
                <a16:creationId xmlns:a16="http://schemas.microsoft.com/office/drawing/2014/main" id="{703B22C7-5AAE-415B-922C-74C3D55B1A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6153" y="3959891"/>
            <a:ext cx="571121" cy="568712"/>
          </a:xfrm>
          <a:prstGeom prst="rect">
            <a:avLst/>
          </a:prstGeom>
        </p:spPr>
      </p:pic>
      <p:pic>
        <p:nvPicPr>
          <p:cNvPr id="27" name="Picture 26">
            <a:extLst>
              <a:ext uri="{FF2B5EF4-FFF2-40B4-BE49-F238E27FC236}">
                <a16:creationId xmlns:a16="http://schemas.microsoft.com/office/drawing/2014/main" id="{414AF07E-4918-47AA-A6DD-FB4B833444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00458" y="4042222"/>
            <a:ext cx="670200" cy="439979"/>
          </a:xfrm>
          <a:prstGeom prst="rect">
            <a:avLst/>
          </a:prstGeom>
        </p:spPr>
      </p:pic>
      <p:sp>
        <p:nvSpPr>
          <p:cNvPr id="28" name="Oval 27">
            <a:extLst>
              <a:ext uri="{FF2B5EF4-FFF2-40B4-BE49-F238E27FC236}">
                <a16:creationId xmlns:a16="http://schemas.microsoft.com/office/drawing/2014/main" id="{389CF860-73E5-4C56-9DEF-39B082DA58ED}"/>
              </a:ext>
            </a:extLst>
          </p:cNvPr>
          <p:cNvSpPr/>
          <p:nvPr/>
        </p:nvSpPr>
        <p:spPr>
          <a:xfrm>
            <a:off x="5440198" y="2981589"/>
            <a:ext cx="900000" cy="900000"/>
          </a:xfrm>
          <a:prstGeom prst="ellipse">
            <a:avLst/>
          </a:prstGeom>
          <a:solidFill>
            <a:schemeClr val="accent5"/>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369E7EBD-5F5E-485B-A703-E5D37734F6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42509" y="3108836"/>
            <a:ext cx="518186" cy="636707"/>
          </a:xfrm>
          <a:prstGeom prst="rect">
            <a:avLst/>
          </a:prstGeom>
        </p:spPr>
      </p:pic>
    </p:spTree>
    <p:extLst>
      <p:ext uri="{BB962C8B-B14F-4D97-AF65-F5344CB8AC3E}">
        <p14:creationId xmlns:p14="http://schemas.microsoft.com/office/powerpoint/2010/main" val="375145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C7E3-26E4-4999-BAF6-EF57EC48C23E}"/>
              </a:ext>
            </a:extLst>
          </p:cNvPr>
          <p:cNvSpPr>
            <a:spLocks noGrp="1"/>
          </p:cNvSpPr>
          <p:nvPr>
            <p:ph type="title"/>
          </p:nvPr>
        </p:nvSpPr>
        <p:spPr/>
        <p:txBody>
          <a:bodyPr/>
          <a:lstStyle/>
          <a:p>
            <a:r>
              <a:rPr lang="en-GB" dirty="0"/>
              <a:t>The UK market is maturing – many devices are mass-market and major services are already highly used</a:t>
            </a:r>
          </a:p>
        </p:txBody>
      </p:sp>
      <p:sp>
        <p:nvSpPr>
          <p:cNvPr id="3" name="Text Placeholder 2">
            <a:extLst>
              <a:ext uri="{FF2B5EF4-FFF2-40B4-BE49-F238E27FC236}">
                <a16:creationId xmlns:a16="http://schemas.microsoft.com/office/drawing/2014/main" id="{58144CA8-DB78-407D-B831-3C0CDBECDE2E}"/>
              </a:ext>
            </a:extLst>
          </p:cNvPr>
          <p:cNvSpPr>
            <a:spLocks noGrp="1"/>
          </p:cNvSpPr>
          <p:nvPr>
            <p:ph type="body" sz="quarter" idx="15"/>
          </p:nvPr>
        </p:nvSpPr>
        <p:spPr/>
        <p:txBody>
          <a:bodyPr/>
          <a:lstStyle/>
          <a:p>
            <a:r>
              <a:rPr lang="en-GB" dirty="0"/>
              <a:t>Source: The Age of Television, 2018, MTM/Thinkbox.  Ofcom Technology Tracker. Data from Q 1 of each year 2007-2014, H1 2015-2018. Base: All adults aged 16+ (2018 n=3730); BARB / Sky / Ofcom / IPA Touchpoints 2017 / Thinkbox estimates</a:t>
            </a:r>
          </a:p>
          <a:p>
            <a:endParaRPr lang="en-GB" dirty="0"/>
          </a:p>
        </p:txBody>
      </p:sp>
      <p:graphicFrame>
        <p:nvGraphicFramePr>
          <p:cNvPr id="4" name="Chart 3">
            <a:extLst>
              <a:ext uri="{FF2B5EF4-FFF2-40B4-BE49-F238E27FC236}">
                <a16:creationId xmlns:a16="http://schemas.microsoft.com/office/drawing/2014/main" id="{F72DE728-B49D-45E4-AFDB-03E27EE15C1A}"/>
              </a:ext>
            </a:extLst>
          </p:cNvPr>
          <p:cNvGraphicFramePr/>
          <p:nvPr>
            <p:extLst>
              <p:ext uri="{D42A27DB-BD31-4B8C-83A1-F6EECF244321}">
                <p14:modId xmlns:p14="http://schemas.microsoft.com/office/powerpoint/2010/main" val="2525225074"/>
              </p:ext>
            </p:extLst>
          </p:nvPr>
        </p:nvGraphicFramePr>
        <p:xfrm>
          <a:off x="895062" y="1472540"/>
          <a:ext cx="9400844" cy="358381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0A432701-7A49-42AD-A1B2-6D95889A854F}"/>
              </a:ext>
            </a:extLst>
          </p:cNvPr>
          <p:cNvCxnSpPr>
            <a:cxnSpLocks/>
          </p:cNvCxnSpPr>
          <p:nvPr/>
        </p:nvCxnSpPr>
        <p:spPr>
          <a:xfrm>
            <a:off x="6745184" y="1638796"/>
            <a:ext cx="0" cy="3051958"/>
          </a:xfrm>
          <a:prstGeom prst="line">
            <a:avLst/>
          </a:prstGeom>
          <a:ln w="31750">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A119506-A228-4F73-904A-D0C3BC70F7F5}"/>
              </a:ext>
            </a:extLst>
          </p:cNvPr>
          <p:cNvSpPr txBox="1"/>
          <p:nvPr/>
        </p:nvSpPr>
        <p:spPr>
          <a:xfrm>
            <a:off x="10180392" y="1892862"/>
            <a:ext cx="1296000" cy="221018"/>
          </a:xfrm>
          <a:prstGeom prst="rect">
            <a:avLst/>
          </a:prstGeom>
          <a:noFill/>
        </p:spPr>
        <p:txBody>
          <a:bodyPr wrap="square" lIns="18000" tIns="18000" rIns="18000" bIns="18000" rtlCol="0">
            <a:spAutoFit/>
          </a:bodyPr>
          <a:lstStyle/>
          <a:p>
            <a:pPr fontAlgn="base">
              <a:spcBef>
                <a:spcPct val="0"/>
              </a:spcBef>
              <a:spcAft>
                <a:spcPct val="0"/>
              </a:spcAft>
            </a:pPr>
            <a:r>
              <a:rPr lang="en-GB" sz="1200" b="1" dirty="0">
                <a:solidFill>
                  <a:schemeClr val="tx2"/>
                </a:solidFill>
                <a:cs typeface="Arial" charset="0"/>
              </a:rPr>
              <a:t>BROADBAND</a:t>
            </a:r>
          </a:p>
        </p:txBody>
      </p:sp>
      <p:sp>
        <p:nvSpPr>
          <p:cNvPr id="10" name="TextBox 9">
            <a:extLst>
              <a:ext uri="{FF2B5EF4-FFF2-40B4-BE49-F238E27FC236}">
                <a16:creationId xmlns:a16="http://schemas.microsoft.com/office/drawing/2014/main" id="{DFD57864-6F66-4EE7-A88B-6BAC1C949B14}"/>
              </a:ext>
            </a:extLst>
          </p:cNvPr>
          <p:cNvSpPr txBox="1"/>
          <p:nvPr/>
        </p:nvSpPr>
        <p:spPr>
          <a:xfrm>
            <a:off x="10180392" y="2136329"/>
            <a:ext cx="1589380" cy="221018"/>
          </a:xfrm>
          <a:prstGeom prst="rect">
            <a:avLst/>
          </a:prstGeom>
          <a:noFill/>
        </p:spPr>
        <p:txBody>
          <a:bodyPr wrap="square" lIns="18000" tIns="18000" rIns="18000" bIns="18000" rtlCol="0">
            <a:spAutoFit/>
          </a:bodyPr>
          <a:lstStyle>
            <a:defPPr>
              <a:defRPr lang="en-GB"/>
            </a:defPPr>
            <a:lvl1pPr>
              <a:defRPr sz="1400" b="1">
                <a:solidFill>
                  <a:srgbClr val="005C80"/>
                </a:solidFill>
                <a:latin typeface="Century Gothic"/>
              </a:defRPr>
            </a:lvl1pPr>
          </a:lstStyle>
          <a:p>
            <a:pPr fontAlgn="base">
              <a:spcBef>
                <a:spcPct val="0"/>
              </a:spcBef>
              <a:spcAft>
                <a:spcPct val="0"/>
              </a:spcAft>
            </a:pPr>
            <a:r>
              <a:rPr lang="en-GB" sz="1200" dirty="0">
                <a:solidFill>
                  <a:schemeClr val="accent3"/>
                </a:solidFill>
                <a:latin typeface="+mn-lt"/>
                <a:cs typeface="Arial" charset="0"/>
              </a:rPr>
              <a:t>CONNECTED TV</a:t>
            </a:r>
          </a:p>
        </p:txBody>
      </p:sp>
      <p:sp>
        <p:nvSpPr>
          <p:cNvPr id="11" name="TextBox 10">
            <a:extLst>
              <a:ext uri="{FF2B5EF4-FFF2-40B4-BE49-F238E27FC236}">
                <a16:creationId xmlns:a16="http://schemas.microsoft.com/office/drawing/2014/main" id="{EED27055-CEA8-4895-96C8-C71C726B7EFD}"/>
              </a:ext>
            </a:extLst>
          </p:cNvPr>
          <p:cNvSpPr txBox="1"/>
          <p:nvPr/>
        </p:nvSpPr>
        <p:spPr>
          <a:xfrm>
            <a:off x="10180392" y="1649367"/>
            <a:ext cx="1497881" cy="221018"/>
          </a:xfrm>
          <a:prstGeom prst="rect">
            <a:avLst/>
          </a:prstGeom>
          <a:noFill/>
        </p:spPr>
        <p:txBody>
          <a:bodyPr wrap="square" lIns="18000" tIns="18000" rIns="18000" bIns="18000" rtlCol="0">
            <a:spAutoFit/>
          </a:bodyPr>
          <a:lstStyle/>
          <a:p>
            <a:pPr fontAlgn="base">
              <a:spcBef>
                <a:spcPct val="0"/>
              </a:spcBef>
              <a:spcAft>
                <a:spcPct val="0"/>
              </a:spcAft>
            </a:pPr>
            <a:r>
              <a:rPr lang="en-GB" sz="1200" b="1" dirty="0">
                <a:solidFill>
                  <a:schemeClr val="accent5"/>
                </a:solidFill>
                <a:cs typeface="Arial" charset="0"/>
              </a:rPr>
              <a:t>SMARTPHONE</a:t>
            </a:r>
          </a:p>
        </p:txBody>
      </p:sp>
      <p:sp>
        <p:nvSpPr>
          <p:cNvPr id="12" name="TextBox 11">
            <a:extLst>
              <a:ext uri="{FF2B5EF4-FFF2-40B4-BE49-F238E27FC236}">
                <a16:creationId xmlns:a16="http://schemas.microsoft.com/office/drawing/2014/main" id="{4660D167-5ACE-4991-BA69-9D1F40198016}"/>
              </a:ext>
            </a:extLst>
          </p:cNvPr>
          <p:cNvSpPr txBox="1"/>
          <p:nvPr/>
        </p:nvSpPr>
        <p:spPr>
          <a:xfrm>
            <a:off x="10180392" y="2865206"/>
            <a:ext cx="1296000" cy="221018"/>
          </a:xfrm>
          <a:prstGeom prst="rect">
            <a:avLst/>
          </a:prstGeom>
          <a:noFill/>
        </p:spPr>
        <p:txBody>
          <a:bodyPr wrap="square" lIns="18000" tIns="18000" rIns="18000" bIns="18000" rtlCol="0">
            <a:spAutoFit/>
          </a:bodyPr>
          <a:lstStyle/>
          <a:p>
            <a:pPr fontAlgn="base">
              <a:spcBef>
                <a:spcPct val="0"/>
              </a:spcBef>
              <a:spcAft>
                <a:spcPct val="0"/>
              </a:spcAft>
            </a:pPr>
            <a:r>
              <a:rPr lang="en-GB" sz="1200" b="1" dirty="0">
                <a:solidFill>
                  <a:schemeClr val="accent6"/>
                </a:solidFill>
                <a:cs typeface="Arial" charset="0"/>
              </a:rPr>
              <a:t>TABLET</a:t>
            </a:r>
          </a:p>
        </p:txBody>
      </p:sp>
      <p:sp>
        <p:nvSpPr>
          <p:cNvPr id="14" name="TextBox 13">
            <a:extLst>
              <a:ext uri="{FF2B5EF4-FFF2-40B4-BE49-F238E27FC236}">
                <a16:creationId xmlns:a16="http://schemas.microsoft.com/office/drawing/2014/main" id="{41009C29-9444-4D9C-9E1D-2D8E61084523}"/>
              </a:ext>
            </a:extLst>
          </p:cNvPr>
          <p:cNvSpPr txBox="1"/>
          <p:nvPr/>
        </p:nvSpPr>
        <p:spPr>
          <a:xfrm>
            <a:off x="10180392" y="3111667"/>
            <a:ext cx="1296000" cy="221018"/>
          </a:xfrm>
          <a:prstGeom prst="rect">
            <a:avLst/>
          </a:prstGeom>
          <a:noFill/>
        </p:spPr>
        <p:txBody>
          <a:bodyPr wrap="square" lIns="18000" tIns="18000" rIns="18000" bIns="18000" rtlCol="0">
            <a:spAutoFit/>
          </a:bodyPr>
          <a:lstStyle/>
          <a:p>
            <a:pPr fontAlgn="base">
              <a:spcBef>
                <a:spcPct val="0"/>
              </a:spcBef>
              <a:spcAft>
                <a:spcPct val="0"/>
              </a:spcAft>
            </a:pPr>
            <a:r>
              <a:rPr lang="en-GB" sz="1200" b="1" dirty="0">
                <a:solidFill>
                  <a:schemeClr val="accent2"/>
                </a:solidFill>
                <a:cs typeface="Arial" charset="0"/>
              </a:rPr>
              <a:t>TV RECORDER</a:t>
            </a:r>
          </a:p>
        </p:txBody>
      </p:sp>
      <p:sp>
        <p:nvSpPr>
          <p:cNvPr id="15" name="TextBox 14">
            <a:extLst>
              <a:ext uri="{FF2B5EF4-FFF2-40B4-BE49-F238E27FC236}">
                <a16:creationId xmlns:a16="http://schemas.microsoft.com/office/drawing/2014/main" id="{45FE0C95-58CB-4931-ADB9-0F02A89CF795}"/>
              </a:ext>
            </a:extLst>
          </p:cNvPr>
          <p:cNvSpPr txBox="1"/>
          <p:nvPr/>
        </p:nvSpPr>
        <p:spPr>
          <a:xfrm rot="16200000">
            <a:off x="-790844" y="2962413"/>
            <a:ext cx="2880917" cy="404723"/>
          </a:xfrm>
          <a:prstGeom prst="rect">
            <a:avLst/>
          </a:prstGeom>
          <a:noFill/>
        </p:spPr>
        <p:txBody>
          <a:bodyPr wrap="square" lIns="18000" tIns="18000" rIns="18000" bIns="18000" rtlCol="0">
            <a:spAutoFit/>
          </a:bodyPr>
          <a:lstStyle/>
          <a:p>
            <a:pPr algn="ctr" fontAlgn="base">
              <a:spcBef>
                <a:spcPct val="0"/>
              </a:spcBef>
              <a:spcAft>
                <a:spcPct val="0"/>
              </a:spcAft>
              <a:defRPr/>
            </a:pPr>
            <a:r>
              <a:rPr lang="en-GB" sz="1200" b="1" dirty="0">
                <a:cs typeface="Arial" charset="0"/>
              </a:rPr>
              <a:t>CONNECTED DEVICE / TECHNOLOGY</a:t>
            </a:r>
          </a:p>
          <a:p>
            <a:pPr algn="ctr" fontAlgn="base">
              <a:spcBef>
                <a:spcPct val="0"/>
              </a:spcBef>
              <a:spcAft>
                <a:spcPct val="0"/>
              </a:spcAft>
              <a:defRPr/>
            </a:pPr>
            <a:r>
              <a:rPr lang="en-GB" sz="1200" b="1" dirty="0">
                <a:cs typeface="Arial" charset="0"/>
              </a:rPr>
              <a:t> TAKE-UP</a:t>
            </a:r>
          </a:p>
        </p:txBody>
      </p:sp>
      <p:sp>
        <p:nvSpPr>
          <p:cNvPr id="16" name="TextBox 15">
            <a:extLst>
              <a:ext uri="{FF2B5EF4-FFF2-40B4-BE49-F238E27FC236}">
                <a16:creationId xmlns:a16="http://schemas.microsoft.com/office/drawing/2014/main" id="{EC63B1F6-A54E-4470-80D4-79CFB7472232}"/>
              </a:ext>
            </a:extLst>
          </p:cNvPr>
          <p:cNvSpPr txBox="1"/>
          <p:nvPr/>
        </p:nvSpPr>
        <p:spPr>
          <a:xfrm>
            <a:off x="10180392" y="2627081"/>
            <a:ext cx="1296000" cy="221018"/>
          </a:xfrm>
          <a:prstGeom prst="rect">
            <a:avLst/>
          </a:prstGeom>
          <a:noFill/>
        </p:spPr>
        <p:txBody>
          <a:bodyPr wrap="square" lIns="18000" tIns="18000" rIns="18000" bIns="18000" rtlCol="0">
            <a:spAutoFit/>
          </a:bodyPr>
          <a:lstStyle/>
          <a:p>
            <a:pPr fontAlgn="base">
              <a:spcBef>
                <a:spcPct val="0"/>
              </a:spcBef>
              <a:spcAft>
                <a:spcPct val="0"/>
              </a:spcAft>
            </a:pPr>
            <a:r>
              <a:rPr lang="en-GB" sz="1200" b="1" dirty="0">
                <a:solidFill>
                  <a:srgbClr val="FFCD00"/>
                </a:solidFill>
                <a:cs typeface="Arial" charset="0"/>
              </a:rPr>
              <a:t>SVOD</a:t>
            </a:r>
          </a:p>
        </p:txBody>
      </p:sp>
    </p:spTree>
    <p:extLst>
      <p:ext uri="{BB962C8B-B14F-4D97-AF65-F5344CB8AC3E}">
        <p14:creationId xmlns:p14="http://schemas.microsoft.com/office/powerpoint/2010/main" val="195903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7" dur="500"/>
                                        <p:tgtEl>
                                          <p:spTgt spid="4">
                                            <p:graphicEl>
                                              <a:chart seriesIdx="0" categoryIdx="-4" bldStep="series"/>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0" dur="500"/>
                                        <p:tgtEl>
                                          <p:spTgt spid="4">
                                            <p:graphicEl>
                                              <a:chart seriesIdx="1" categoryIdx="-4" bldStep="series"/>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fade">
                                      <p:cBhvr>
                                        <p:cTn id="13" dur="500"/>
                                        <p:tgtEl>
                                          <p:spTgt spid="4">
                                            <p:graphicEl>
                                              <a:chart seriesIdx="2" categoryIdx="-4" bldStep="series"/>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fade">
                                      <p:cBhvr>
                                        <p:cTn id="16" dur="500"/>
                                        <p:tgtEl>
                                          <p:spTgt spid="4">
                                            <p:graphicEl>
                                              <a:chart seriesIdx="3" categoryIdx="-4" bldStep="series"/>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fade">
                                      <p:cBhvr>
                                        <p:cTn id="19" dur="500"/>
                                        <p:tgtEl>
                                          <p:spTgt spid="4">
                                            <p:graphicEl>
                                              <a:chart seriesIdx="4" categoryIdx="-4" bldStep="series"/>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graphicEl>
                                              <a:chart seriesIdx="5" categoryIdx="-4" bldStep="series"/>
                                            </p:graphicEl>
                                          </p:spTgt>
                                        </p:tgtEl>
                                        <p:attrNameLst>
                                          <p:attrName>style.visibility</p:attrName>
                                        </p:attrNameLst>
                                      </p:cBhvr>
                                      <p:to>
                                        <p:strVal val="visible"/>
                                      </p:to>
                                    </p:set>
                                    <p:animEffect transition="in" filter="fade">
                                      <p:cBhvr>
                                        <p:cTn id="22" dur="500"/>
                                        <p:tgtEl>
                                          <p:spTgt spid="4">
                                            <p:graphicEl>
                                              <a:chart seriesIdx="5" categoryIdx="-4" bldStep="series"/>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graphicEl>
                                              <a:chart seriesIdx="6" categoryIdx="-4" bldStep="series"/>
                                            </p:graphicEl>
                                          </p:spTgt>
                                        </p:tgtEl>
                                        <p:attrNameLst>
                                          <p:attrName>style.visibility</p:attrName>
                                        </p:attrNameLst>
                                      </p:cBhvr>
                                      <p:to>
                                        <p:strVal val="visible"/>
                                      </p:to>
                                    </p:set>
                                    <p:animEffect transition="in" filter="fade">
                                      <p:cBhvr>
                                        <p:cTn id="25" dur="500"/>
                                        <p:tgtEl>
                                          <p:spTgt spid="4">
                                            <p:graphicEl>
                                              <a:chart seriesIdx="6" categoryIdx="-4" bldStep="series"/>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chart seriesIdx="7" categoryIdx="-4" bldStep="series"/>
                                            </p:graphicEl>
                                          </p:spTgt>
                                        </p:tgtEl>
                                        <p:attrNameLst>
                                          <p:attrName>style.visibility</p:attrName>
                                        </p:attrNameLst>
                                      </p:cBhvr>
                                      <p:to>
                                        <p:strVal val="visible"/>
                                      </p:to>
                                    </p:set>
                                    <p:animEffect transition="in" filter="fade">
                                      <p:cBhvr>
                                        <p:cTn id="28" dur="500"/>
                                        <p:tgtEl>
                                          <p:spTgt spid="4">
                                            <p:graphicEl>
                                              <a:chart seriesIdx="7" categoryIdx="-4" bldStep="series"/>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chart seriesIdx="8" categoryIdx="-4" bldStep="series"/>
                                            </p:graphicEl>
                                          </p:spTgt>
                                        </p:tgtEl>
                                        <p:attrNameLst>
                                          <p:attrName>style.visibility</p:attrName>
                                        </p:attrNameLst>
                                      </p:cBhvr>
                                      <p:to>
                                        <p:strVal val="visible"/>
                                      </p:to>
                                    </p:set>
                                    <p:animEffect transition="in" filter="fade">
                                      <p:cBhvr>
                                        <p:cTn id="31" dur="500"/>
                                        <p:tgtEl>
                                          <p:spTgt spid="4">
                                            <p:graphicEl>
                                              <a:chart seriesIdx="8" categoryIdx="-4" bldStep="series"/>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chart seriesIdx="9" categoryIdx="-4" bldStep="series"/>
                                            </p:graphicEl>
                                          </p:spTgt>
                                        </p:tgtEl>
                                        <p:attrNameLst>
                                          <p:attrName>style.visibility</p:attrName>
                                        </p:attrNameLst>
                                      </p:cBhvr>
                                      <p:to>
                                        <p:strVal val="visible"/>
                                      </p:to>
                                    </p:set>
                                    <p:animEffect transition="in" filter="fade">
                                      <p:cBhvr>
                                        <p:cTn id="34" dur="500"/>
                                        <p:tgtEl>
                                          <p:spTgt spid="4">
                                            <p:graphicEl>
                                              <a:chart seriesIdx="9" categoryIdx="-4" bldStep="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chart seriesIdx="10" categoryIdx="-4" bldStep="series"/>
                                            </p:graphicEl>
                                          </p:spTgt>
                                        </p:tgtEl>
                                        <p:attrNameLst>
                                          <p:attrName>style.visibility</p:attrName>
                                        </p:attrNameLst>
                                      </p:cBhvr>
                                      <p:to>
                                        <p:strVal val="visible"/>
                                      </p:to>
                                    </p:set>
                                    <p:animEffect transition="in" filter="fade">
                                      <p:cBhvr>
                                        <p:cTn id="39" dur="500"/>
                                        <p:tgtEl>
                                          <p:spTgt spid="4">
                                            <p:graphicEl>
                                              <a:chart seriesIdx="10" categoryIdx="-4" bldStep="series"/>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chart seriesIdx="11" categoryIdx="-4" bldStep="series"/>
                                            </p:graphicEl>
                                          </p:spTgt>
                                        </p:tgtEl>
                                        <p:attrNameLst>
                                          <p:attrName>style.visibility</p:attrName>
                                        </p:attrNameLst>
                                      </p:cBhvr>
                                      <p:to>
                                        <p:strVal val="visible"/>
                                      </p:to>
                                    </p:set>
                                    <p:animEffect transition="in" filter="fade">
                                      <p:cBhvr>
                                        <p:cTn id="42" dur="500"/>
                                        <p:tgtEl>
                                          <p:spTgt spid="4">
                                            <p:graphicEl>
                                              <a:chart seriesIdx="11" categoryIdx="-4" bldStep="series"/>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animBg="0"/>
        </p:bldSub>
      </p:bldGraphic>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A367A-C5EE-450B-94CA-E01FF06CDA88}"/>
              </a:ext>
            </a:extLst>
          </p:cNvPr>
          <p:cNvSpPr>
            <a:spLocks noGrp="1"/>
          </p:cNvSpPr>
          <p:nvPr>
            <p:ph type="title"/>
          </p:nvPr>
        </p:nvSpPr>
        <p:spPr>
          <a:xfrm>
            <a:off x="228482" y="359944"/>
            <a:ext cx="11341099" cy="1021181"/>
          </a:xfrm>
        </p:spPr>
        <p:txBody>
          <a:bodyPr/>
          <a:lstStyle/>
          <a:p>
            <a:r>
              <a:rPr lang="en-GB" dirty="0"/>
              <a:t>SVOD competes with broadcaster TV, but doesn’t replace it</a:t>
            </a:r>
          </a:p>
        </p:txBody>
      </p:sp>
      <p:sp>
        <p:nvSpPr>
          <p:cNvPr id="3" name="Text Placeholder 2">
            <a:extLst>
              <a:ext uri="{FF2B5EF4-FFF2-40B4-BE49-F238E27FC236}">
                <a16:creationId xmlns:a16="http://schemas.microsoft.com/office/drawing/2014/main" id="{6961D750-3E1B-4529-8D1A-BB0F5FC85271}"/>
              </a:ext>
            </a:extLst>
          </p:cNvPr>
          <p:cNvSpPr>
            <a:spLocks noGrp="1"/>
          </p:cNvSpPr>
          <p:nvPr>
            <p:ph type="body" sz="quarter" idx="15"/>
          </p:nvPr>
        </p:nvSpPr>
        <p:spPr/>
        <p:txBody>
          <a:bodyPr/>
          <a:lstStyle/>
          <a:p>
            <a:r>
              <a:rPr lang="en-GB" dirty="0"/>
              <a:t>Source: IPA Touchpoints 2018</a:t>
            </a:r>
          </a:p>
          <a:p>
            <a:endParaRPr lang="en-GB" dirty="0"/>
          </a:p>
        </p:txBody>
      </p:sp>
      <p:graphicFrame>
        <p:nvGraphicFramePr>
          <p:cNvPr id="4" name="Chart 3">
            <a:extLst>
              <a:ext uri="{FF2B5EF4-FFF2-40B4-BE49-F238E27FC236}">
                <a16:creationId xmlns:a16="http://schemas.microsoft.com/office/drawing/2014/main" id="{F7427AA5-38FE-4FB6-86E9-13F0EAF8AC78}"/>
              </a:ext>
            </a:extLst>
          </p:cNvPr>
          <p:cNvGraphicFramePr/>
          <p:nvPr>
            <p:extLst>
              <p:ext uri="{D42A27DB-BD31-4B8C-83A1-F6EECF244321}">
                <p14:modId xmlns:p14="http://schemas.microsoft.com/office/powerpoint/2010/main" val="1226339866"/>
              </p:ext>
            </p:extLst>
          </p:nvPr>
        </p:nvGraphicFramePr>
        <p:xfrm>
          <a:off x="-842963" y="1381124"/>
          <a:ext cx="13034963" cy="459105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E696751-FEDF-4CA6-834A-6B0404F5C0F6}"/>
              </a:ext>
            </a:extLst>
          </p:cNvPr>
          <p:cNvSpPr txBox="1"/>
          <p:nvPr/>
        </p:nvSpPr>
        <p:spPr>
          <a:xfrm>
            <a:off x="2994818" y="5086083"/>
            <a:ext cx="5359400" cy="221018"/>
          </a:xfrm>
          <a:prstGeom prst="rect">
            <a:avLst/>
          </a:prstGeom>
          <a:noFill/>
          <a:ln w="12700">
            <a:noFill/>
          </a:ln>
        </p:spPr>
        <p:txBody>
          <a:bodyPr wrap="square" lIns="18000" tIns="18000" rIns="18000" bIns="18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Arial" charset="0"/>
              </a:rPr>
              <a:t>DAILY VIDEO VIEWING AMONGST NETFLIX VIEWERS, (MINS PER DAY)</a:t>
            </a:r>
          </a:p>
        </p:txBody>
      </p:sp>
    </p:spTree>
    <p:extLst>
      <p:ext uri="{BB962C8B-B14F-4D97-AF65-F5344CB8AC3E}">
        <p14:creationId xmlns:p14="http://schemas.microsoft.com/office/powerpoint/2010/main" val="181629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E3DD5-15B0-41A7-AF8B-22303AA9BF7E}"/>
              </a:ext>
            </a:extLst>
          </p:cNvPr>
          <p:cNvSpPr>
            <a:spLocks noGrp="1"/>
          </p:cNvSpPr>
          <p:nvPr>
            <p:ph type="title"/>
          </p:nvPr>
        </p:nvSpPr>
        <p:spPr/>
        <p:txBody>
          <a:bodyPr>
            <a:normAutofit/>
          </a:bodyPr>
          <a:lstStyle/>
          <a:p>
            <a:r>
              <a:rPr lang="en-GB" dirty="0"/>
              <a:t>Netflix is investing heavily in its global service, but broadcaster investment in large markets is much higher</a:t>
            </a:r>
          </a:p>
        </p:txBody>
      </p:sp>
      <p:sp>
        <p:nvSpPr>
          <p:cNvPr id="3" name="Text Placeholder 2">
            <a:extLst>
              <a:ext uri="{FF2B5EF4-FFF2-40B4-BE49-F238E27FC236}">
                <a16:creationId xmlns:a16="http://schemas.microsoft.com/office/drawing/2014/main" id="{015283D6-D9C6-4E21-BF9E-5AED7E8B5568}"/>
              </a:ext>
            </a:extLst>
          </p:cNvPr>
          <p:cNvSpPr>
            <a:spLocks noGrp="1"/>
          </p:cNvSpPr>
          <p:nvPr>
            <p:ph type="body" sz="quarter" idx="15"/>
          </p:nvPr>
        </p:nvSpPr>
        <p:spPr/>
        <p:txBody>
          <a:bodyPr/>
          <a:lstStyle/>
          <a:p>
            <a:r>
              <a:rPr lang="en-GB" dirty="0"/>
              <a:t>Source: The Age of Television, 2018, MTM/Thinkbox. </a:t>
            </a:r>
          </a:p>
          <a:p>
            <a:r>
              <a:rPr lang="en-GB" dirty="0"/>
              <a:t>Ofcom ICMR 2017, IHS </a:t>
            </a:r>
            <a:r>
              <a:rPr lang="en-GB" dirty="0" err="1"/>
              <a:t>Markit</a:t>
            </a:r>
            <a:r>
              <a:rPr lang="en-GB" dirty="0"/>
              <a:t>, Netflix</a:t>
            </a:r>
          </a:p>
        </p:txBody>
      </p:sp>
      <p:graphicFrame>
        <p:nvGraphicFramePr>
          <p:cNvPr id="6" name="Chart 5">
            <a:extLst>
              <a:ext uri="{FF2B5EF4-FFF2-40B4-BE49-F238E27FC236}">
                <a16:creationId xmlns:a16="http://schemas.microsoft.com/office/drawing/2014/main" id="{FC33079E-0513-4FA8-9133-FBC0C5A46ACE}"/>
              </a:ext>
            </a:extLst>
          </p:cNvPr>
          <p:cNvGraphicFramePr/>
          <p:nvPr>
            <p:extLst/>
          </p:nvPr>
        </p:nvGraphicFramePr>
        <p:xfrm>
          <a:off x="837565" y="1531915"/>
          <a:ext cx="10516870" cy="357597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211AD2D-2A3B-47A1-B5F5-7E856E1F3EBC}"/>
              </a:ext>
            </a:extLst>
          </p:cNvPr>
          <p:cNvSpPr txBox="1"/>
          <p:nvPr/>
        </p:nvSpPr>
        <p:spPr>
          <a:xfrm rot="16200000">
            <a:off x="-826140" y="2943290"/>
            <a:ext cx="2800916" cy="405683"/>
          </a:xfrm>
          <a:prstGeom prst="rect">
            <a:avLst/>
          </a:prstGeom>
          <a:noFill/>
        </p:spPr>
        <p:txBody>
          <a:bodyPr wrap="square" lIns="18000" tIns="18000" rIns="18000" bIns="18000" rtlCol="0">
            <a:spAutoFit/>
          </a:bodyPr>
          <a:lstStyle/>
          <a:p>
            <a:pPr algn="ctr" fontAlgn="base">
              <a:spcBef>
                <a:spcPct val="0"/>
              </a:spcBef>
              <a:spcAft>
                <a:spcPct val="0"/>
              </a:spcAft>
              <a:defRPr/>
            </a:pPr>
            <a:r>
              <a:rPr lang="en-GB" sz="1200" b="1" dirty="0">
                <a:cs typeface="Arial" charset="0"/>
              </a:rPr>
              <a:t>TOTAL BROADCASTER CONTENT SPEND (2016, £BN)</a:t>
            </a:r>
          </a:p>
        </p:txBody>
      </p:sp>
      <p:grpSp>
        <p:nvGrpSpPr>
          <p:cNvPr id="8" name="Group 7">
            <a:extLst>
              <a:ext uri="{FF2B5EF4-FFF2-40B4-BE49-F238E27FC236}">
                <a16:creationId xmlns:a16="http://schemas.microsoft.com/office/drawing/2014/main" id="{6FE6AB5C-ED09-4639-A7D2-941D40918787}"/>
              </a:ext>
            </a:extLst>
          </p:cNvPr>
          <p:cNvGrpSpPr/>
          <p:nvPr/>
        </p:nvGrpSpPr>
        <p:grpSpPr>
          <a:xfrm>
            <a:off x="2088432" y="3785624"/>
            <a:ext cx="596360" cy="360000"/>
            <a:chOff x="8916260" y="2301857"/>
            <a:chExt cx="539261" cy="388159"/>
          </a:xfrm>
          <a:solidFill>
            <a:schemeClr val="accent3"/>
          </a:solidFill>
        </p:grpSpPr>
        <p:sp>
          <p:nvSpPr>
            <p:cNvPr id="9" name="Rectangle 8">
              <a:extLst>
                <a:ext uri="{FF2B5EF4-FFF2-40B4-BE49-F238E27FC236}">
                  <a16:creationId xmlns:a16="http://schemas.microsoft.com/office/drawing/2014/main" id="{68B25875-146B-4DCC-9D91-AD67DAD4754F}"/>
                </a:ext>
              </a:extLst>
            </p:cNvPr>
            <p:cNvSpPr/>
            <p:nvPr/>
          </p:nvSpPr>
          <p:spPr>
            <a:xfrm>
              <a:off x="8916260" y="2301857"/>
              <a:ext cx="539261" cy="2734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dirty="0"/>
            </a:p>
          </p:txBody>
        </p:sp>
        <p:sp>
          <p:nvSpPr>
            <p:cNvPr id="10" name="Isosceles Triangle 9">
              <a:extLst>
                <a:ext uri="{FF2B5EF4-FFF2-40B4-BE49-F238E27FC236}">
                  <a16:creationId xmlns:a16="http://schemas.microsoft.com/office/drawing/2014/main" id="{926F5775-0CED-49B1-B9E8-5FE103156347}"/>
                </a:ext>
              </a:extLst>
            </p:cNvPr>
            <p:cNvSpPr/>
            <p:nvPr/>
          </p:nvSpPr>
          <p:spPr>
            <a:xfrm rot="10800000">
              <a:off x="9098748" y="2575326"/>
              <a:ext cx="174284" cy="1146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TextBox 10">
            <a:extLst>
              <a:ext uri="{FF2B5EF4-FFF2-40B4-BE49-F238E27FC236}">
                <a16:creationId xmlns:a16="http://schemas.microsoft.com/office/drawing/2014/main" id="{1DF303DA-8F1F-4924-B53D-7F3B62CB98E9}"/>
              </a:ext>
            </a:extLst>
          </p:cNvPr>
          <p:cNvSpPr txBox="1"/>
          <p:nvPr/>
        </p:nvSpPr>
        <p:spPr>
          <a:xfrm flipH="1">
            <a:off x="2031694" y="3779426"/>
            <a:ext cx="688723" cy="276999"/>
          </a:xfrm>
          <a:prstGeom prst="rect">
            <a:avLst/>
          </a:prstGeom>
          <a:noFill/>
        </p:spPr>
        <p:txBody>
          <a:bodyPr wrap="square" rtlCol="0">
            <a:spAutoFit/>
          </a:bodyPr>
          <a:lstStyle/>
          <a:p>
            <a:pPr algn="ctr"/>
            <a:r>
              <a:rPr lang="en-GB" sz="1200" b="1" dirty="0">
                <a:solidFill>
                  <a:schemeClr val="bg1"/>
                </a:solidFill>
              </a:rPr>
              <a:t>£8.1bn</a:t>
            </a:r>
          </a:p>
        </p:txBody>
      </p:sp>
      <p:cxnSp>
        <p:nvCxnSpPr>
          <p:cNvPr id="5" name="Straight Arrow Connector 4">
            <a:extLst>
              <a:ext uri="{FF2B5EF4-FFF2-40B4-BE49-F238E27FC236}">
                <a16:creationId xmlns:a16="http://schemas.microsoft.com/office/drawing/2014/main" id="{75CE121F-7D67-4480-96A4-1E8BA2351289}"/>
              </a:ext>
            </a:extLst>
          </p:cNvPr>
          <p:cNvCxnSpPr>
            <a:cxnSpLocks/>
          </p:cNvCxnSpPr>
          <p:nvPr/>
        </p:nvCxnSpPr>
        <p:spPr>
          <a:xfrm flipH="1">
            <a:off x="4042612" y="3912439"/>
            <a:ext cx="556426" cy="233186"/>
          </a:xfrm>
          <a:prstGeom prst="straightConnector1">
            <a:avLst/>
          </a:prstGeom>
          <a:ln w="349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2" descr="Image result for netflix logo">
            <a:extLst>
              <a:ext uri="{FF2B5EF4-FFF2-40B4-BE49-F238E27FC236}">
                <a16:creationId xmlns:a16="http://schemas.microsoft.com/office/drawing/2014/main" id="{E3C5B3B7-F136-4741-AD83-A7D0C80C3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849" y="3729340"/>
            <a:ext cx="677035" cy="18309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6214FC8-72C8-445B-B8A9-17022CA99656}"/>
              </a:ext>
            </a:extLst>
          </p:cNvPr>
          <p:cNvSpPr txBox="1"/>
          <p:nvPr/>
        </p:nvSpPr>
        <p:spPr>
          <a:xfrm>
            <a:off x="5437369" y="3577589"/>
            <a:ext cx="2017792" cy="461665"/>
          </a:xfrm>
          <a:prstGeom prst="rect">
            <a:avLst/>
          </a:prstGeom>
          <a:noFill/>
        </p:spPr>
        <p:txBody>
          <a:bodyPr wrap="square" rtlCol="0">
            <a:spAutoFit/>
          </a:bodyPr>
          <a:lstStyle/>
          <a:p>
            <a:pPr algn="l"/>
            <a:r>
              <a:rPr lang="en-GB" sz="1200" u="sng" dirty="0">
                <a:solidFill>
                  <a:schemeClr val="bg2"/>
                </a:solidFill>
              </a:rPr>
              <a:t>Global</a:t>
            </a:r>
            <a:r>
              <a:rPr lang="en-GB" sz="1200" dirty="0">
                <a:solidFill>
                  <a:schemeClr val="bg2"/>
                </a:solidFill>
              </a:rPr>
              <a:t> content spend equivalent to Germany’s</a:t>
            </a:r>
          </a:p>
        </p:txBody>
      </p:sp>
    </p:spTree>
    <p:extLst>
      <p:ext uri="{BB962C8B-B14F-4D97-AF65-F5344CB8AC3E}">
        <p14:creationId xmlns:p14="http://schemas.microsoft.com/office/powerpoint/2010/main" val="222522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9006F0-3611-42F3-A809-B89CA0F48610}"/>
              </a:ext>
            </a:extLst>
          </p:cNvPr>
          <p:cNvSpPr>
            <a:spLocks noGrp="1"/>
          </p:cNvSpPr>
          <p:nvPr>
            <p:ph type="title"/>
          </p:nvPr>
        </p:nvSpPr>
        <p:spPr/>
        <p:txBody>
          <a:bodyPr/>
          <a:lstStyle/>
          <a:p>
            <a:r>
              <a:rPr lang="en-GB" dirty="0"/>
              <a:t>Some non-UK content viewing has shifted to SVOD while UK content has remained stable</a:t>
            </a:r>
          </a:p>
        </p:txBody>
      </p:sp>
      <p:sp>
        <p:nvSpPr>
          <p:cNvPr id="7" name="Text Placeholder 6">
            <a:extLst>
              <a:ext uri="{FF2B5EF4-FFF2-40B4-BE49-F238E27FC236}">
                <a16:creationId xmlns:a16="http://schemas.microsoft.com/office/drawing/2014/main" id="{1483DBC2-1FBB-419A-B848-78CC750266A6}"/>
              </a:ext>
            </a:extLst>
          </p:cNvPr>
          <p:cNvSpPr>
            <a:spLocks noGrp="1"/>
          </p:cNvSpPr>
          <p:nvPr>
            <p:ph type="body" sz="quarter" idx="15"/>
          </p:nvPr>
        </p:nvSpPr>
        <p:spPr/>
        <p:txBody>
          <a:bodyPr/>
          <a:lstStyle/>
          <a:p>
            <a:r>
              <a:rPr lang="en-GB" dirty="0"/>
              <a:t>Source: BARB, Broadcaster data. Drama, comedy &amp; film genres. NB. Figures for 2017 include post 7 day and non-TV device viewing to broadcast TV</a:t>
            </a:r>
          </a:p>
          <a:p>
            <a:endParaRPr lang="en-GB" dirty="0"/>
          </a:p>
        </p:txBody>
      </p:sp>
      <p:graphicFrame>
        <p:nvGraphicFramePr>
          <p:cNvPr id="11" name="Chart 10">
            <a:extLst>
              <a:ext uri="{FF2B5EF4-FFF2-40B4-BE49-F238E27FC236}">
                <a16:creationId xmlns:a16="http://schemas.microsoft.com/office/drawing/2014/main" id="{7B02F94F-DDCD-4DD9-A5E5-09AD529230CC}"/>
              </a:ext>
            </a:extLst>
          </p:cNvPr>
          <p:cNvGraphicFramePr/>
          <p:nvPr>
            <p:extLst>
              <p:ext uri="{D42A27DB-BD31-4B8C-83A1-F6EECF244321}">
                <p14:modId xmlns:p14="http://schemas.microsoft.com/office/powerpoint/2010/main" val="4155840763"/>
              </p:ext>
            </p:extLst>
          </p:nvPr>
        </p:nvGraphicFramePr>
        <p:xfrm>
          <a:off x="644527" y="1600200"/>
          <a:ext cx="11115673" cy="3475672"/>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17FC7E55-2DD1-4A85-8D6E-D4029D76DA6A}"/>
              </a:ext>
            </a:extLst>
          </p:cNvPr>
          <p:cNvSpPr/>
          <p:nvPr/>
        </p:nvSpPr>
        <p:spPr>
          <a:xfrm>
            <a:off x="5149425" y="1354533"/>
            <a:ext cx="180000" cy="360000"/>
          </a:xfrm>
          <a:prstGeom prst="rect">
            <a:avLst/>
          </a:prstGeom>
          <a:solidFill>
            <a:schemeClr val="accent3"/>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2" name="TextBox 1">
            <a:extLst>
              <a:ext uri="{FF2B5EF4-FFF2-40B4-BE49-F238E27FC236}">
                <a16:creationId xmlns:a16="http://schemas.microsoft.com/office/drawing/2014/main" id="{F4703108-2DBD-480E-B1FE-435955DA9277}"/>
              </a:ext>
            </a:extLst>
          </p:cNvPr>
          <p:cNvSpPr txBox="1"/>
          <p:nvPr/>
        </p:nvSpPr>
        <p:spPr>
          <a:xfrm>
            <a:off x="5341820" y="1361794"/>
            <a:ext cx="1028700" cy="338554"/>
          </a:xfrm>
          <a:prstGeom prst="rect">
            <a:avLst/>
          </a:prstGeom>
          <a:noFill/>
        </p:spPr>
        <p:txBody>
          <a:bodyPr wrap="square" rtlCol="0">
            <a:spAutoFit/>
          </a:bodyPr>
          <a:lstStyle/>
          <a:p>
            <a:pPr algn="l"/>
            <a:r>
              <a:rPr lang="en-GB" sz="1600" b="1" dirty="0"/>
              <a:t>2012</a:t>
            </a:r>
          </a:p>
        </p:txBody>
      </p:sp>
      <p:sp>
        <p:nvSpPr>
          <p:cNvPr id="16" name="Rectangle 15">
            <a:extLst>
              <a:ext uri="{FF2B5EF4-FFF2-40B4-BE49-F238E27FC236}">
                <a16:creationId xmlns:a16="http://schemas.microsoft.com/office/drawing/2014/main" id="{4D34CCE3-3526-4EF8-B33F-D097A3E9B8D6}"/>
              </a:ext>
            </a:extLst>
          </p:cNvPr>
          <p:cNvSpPr/>
          <p:nvPr/>
        </p:nvSpPr>
        <p:spPr>
          <a:xfrm>
            <a:off x="6714930" y="1346894"/>
            <a:ext cx="180000" cy="360000"/>
          </a:xfrm>
          <a:prstGeom prst="rect">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7" name="TextBox 16">
            <a:extLst>
              <a:ext uri="{FF2B5EF4-FFF2-40B4-BE49-F238E27FC236}">
                <a16:creationId xmlns:a16="http://schemas.microsoft.com/office/drawing/2014/main" id="{5514D385-266D-4CD0-989C-B3515D6AE34F}"/>
              </a:ext>
            </a:extLst>
          </p:cNvPr>
          <p:cNvSpPr txBox="1"/>
          <p:nvPr/>
        </p:nvSpPr>
        <p:spPr>
          <a:xfrm>
            <a:off x="6897298" y="1361794"/>
            <a:ext cx="1028700" cy="338554"/>
          </a:xfrm>
          <a:prstGeom prst="rect">
            <a:avLst/>
          </a:prstGeom>
          <a:noFill/>
        </p:spPr>
        <p:txBody>
          <a:bodyPr wrap="square" rtlCol="0">
            <a:spAutoFit/>
          </a:bodyPr>
          <a:lstStyle/>
          <a:p>
            <a:pPr algn="l"/>
            <a:r>
              <a:rPr lang="en-GB" sz="1600" b="1" dirty="0"/>
              <a:t>2017</a:t>
            </a:r>
          </a:p>
        </p:txBody>
      </p:sp>
      <p:sp>
        <p:nvSpPr>
          <p:cNvPr id="19" name="Rectangle 18">
            <a:extLst>
              <a:ext uri="{FF2B5EF4-FFF2-40B4-BE49-F238E27FC236}">
                <a16:creationId xmlns:a16="http://schemas.microsoft.com/office/drawing/2014/main" id="{6065E72B-7F95-4B19-BB1B-23C8BFBF8EFD}"/>
              </a:ext>
            </a:extLst>
          </p:cNvPr>
          <p:cNvSpPr/>
          <p:nvPr/>
        </p:nvSpPr>
        <p:spPr>
          <a:xfrm>
            <a:off x="6537130" y="1346894"/>
            <a:ext cx="180000" cy="360000"/>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3" name="TextBox 2">
            <a:extLst>
              <a:ext uri="{FF2B5EF4-FFF2-40B4-BE49-F238E27FC236}">
                <a16:creationId xmlns:a16="http://schemas.microsoft.com/office/drawing/2014/main" id="{48169D27-BC04-45C4-8974-37EE376ECC7F}"/>
              </a:ext>
            </a:extLst>
          </p:cNvPr>
          <p:cNvSpPr txBox="1"/>
          <p:nvPr/>
        </p:nvSpPr>
        <p:spPr>
          <a:xfrm rot="16200000">
            <a:off x="-334594" y="3004848"/>
            <a:ext cx="1958242" cy="307776"/>
          </a:xfrm>
          <a:prstGeom prst="rect">
            <a:avLst/>
          </a:prstGeom>
          <a:noFill/>
        </p:spPr>
        <p:txBody>
          <a:bodyPr wrap="square" rtlCol="0">
            <a:spAutoFit/>
          </a:bodyPr>
          <a:lstStyle/>
          <a:p>
            <a:pPr algn="ctr"/>
            <a:r>
              <a:rPr lang="en-GB" sz="1400" b="1" dirty="0"/>
              <a:t>MINUTES PER DAY</a:t>
            </a:r>
          </a:p>
        </p:txBody>
      </p:sp>
      <p:sp>
        <p:nvSpPr>
          <p:cNvPr id="20" name="Rectangle 19">
            <a:extLst>
              <a:ext uri="{FF2B5EF4-FFF2-40B4-BE49-F238E27FC236}">
                <a16:creationId xmlns:a16="http://schemas.microsoft.com/office/drawing/2014/main" id="{8D6C48C0-50C1-4A3C-9E60-19C9E4683B50}"/>
              </a:ext>
            </a:extLst>
          </p:cNvPr>
          <p:cNvSpPr/>
          <p:nvPr/>
        </p:nvSpPr>
        <p:spPr>
          <a:xfrm>
            <a:off x="4979900" y="1354533"/>
            <a:ext cx="180000" cy="360000"/>
          </a:xfrm>
          <a:prstGeom prst="rect">
            <a:avLst/>
          </a:prstGeom>
          <a:solidFill>
            <a:schemeClr val="accent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21" name="TextBox 20">
            <a:extLst>
              <a:ext uri="{FF2B5EF4-FFF2-40B4-BE49-F238E27FC236}">
                <a16:creationId xmlns:a16="http://schemas.microsoft.com/office/drawing/2014/main" id="{572FCDE3-3007-4B15-A459-8DEBB8DE53CF}"/>
              </a:ext>
            </a:extLst>
          </p:cNvPr>
          <p:cNvSpPr txBox="1"/>
          <p:nvPr/>
        </p:nvSpPr>
        <p:spPr>
          <a:xfrm>
            <a:off x="1739900" y="4770408"/>
            <a:ext cx="3240000" cy="338554"/>
          </a:xfrm>
          <a:prstGeom prst="rect">
            <a:avLst/>
          </a:prstGeom>
          <a:noFill/>
          <a:ln>
            <a:solidFill>
              <a:schemeClr val="tx1"/>
            </a:solidFill>
          </a:ln>
        </p:spPr>
        <p:txBody>
          <a:bodyPr wrap="square" rtlCol="0">
            <a:spAutoFit/>
          </a:bodyPr>
          <a:lstStyle/>
          <a:p>
            <a:pPr algn="ctr"/>
            <a:r>
              <a:rPr lang="en-GB" sz="1600" b="1" dirty="0"/>
              <a:t>INDIVIDUALS</a:t>
            </a:r>
          </a:p>
        </p:txBody>
      </p:sp>
      <p:sp>
        <p:nvSpPr>
          <p:cNvPr id="22" name="TextBox 21">
            <a:extLst>
              <a:ext uri="{FF2B5EF4-FFF2-40B4-BE49-F238E27FC236}">
                <a16:creationId xmlns:a16="http://schemas.microsoft.com/office/drawing/2014/main" id="{B7E37652-A0D2-4B85-960A-53C5DF702744}"/>
              </a:ext>
            </a:extLst>
          </p:cNvPr>
          <p:cNvSpPr txBox="1"/>
          <p:nvPr/>
        </p:nvSpPr>
        <p:spPr>
          <a:xfrm>
            <a:off x="7620000" y="4770408"/>
            <a:ext cx="3276000" cy="338554"/>
          </a:xfrm>
          <a:prstGeom prst="rect">
            <a:avLst/>
          </a:prstGeom>
          <a:noFill/>
          <a:ln>
            <a:solidFill>
              <a:schemeClr val="tx1"/>
            </a:solidFill>
          </a:ln>
        </p:spPr>
        <p:txBody>
          <a:bodyPr wrap="square" rtlCol="0">
            <a:spAutoFit/>
          </a:bodyPr>
          <a:lstStyle/>
          <a:p>
            <a:pPr algn="ctr"/>
            <a:r>
              <a:rPr lang="en-GB" sz="1600" b="1" dirty="0"/>
              <a:t>16-34s</a:t>
            </a:r>
          </a:p>
        </p:txBody>
      </p:sp>
      <p:cxnSp>
        <p:nvCxnSpPr>
          <p:cNvPr id="24" name="Straight Arrow Connector 23">
            <a:extLst>
              <a:ext uri="{FF2B5EF4-FFF2-40B4-BE49-F238E27FC236}">
                <a16:creationId xmlns:a16="http://schemas.microsoft.com/office/drawing/2014/main" id="{F4B1ACC2-849C-4C5F-BA95-4EE2AE00EDA4}"/>
              </a:ext>
            </a:extLst>
          </p:cNvPr>
          <p:cNvCxnSpPr>
            <a:cxnSpLocks/>
          </p:cNvCxnSpPr>
          <p:nvPr/>
        </p:nvCxnSpPr>
        <p:spPr>
          <a:xfrm>
            <a:off x="2362200" y="2062192"/>
            <a:ext cx="352181" cy="260396"/>
          </a:xfrm>
          <a:prstGeom prst="straightConnector1">
            <a:avLst/>
          </a:prstGeom>
          <a:ln w="508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1EB6BC4-9750-4912-B958-6DC83547BE5A}"/>
              </a:ext>
            </a:extLst>
          </p:cNvPr>
          <p:cNvCxnSpPr>
            <a:cxnSpLocks/>
          </p:cNvCxnSpPr>
          <p:nvPr/>
        </p:nvCxnSpPr>
        <p:spPr>
          <a:xfrm>
            <a:off x="8255000" y="2532092"/>
            <a:ext cx="352181" cy="260396"/>
          </a:xfrm>
          <a:prstGeom prst="straightConnector1">
            <a:avLst/>
          </a:prstGeom>
          <a:ln w="508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30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graphicEl>
                                              <a:chart seriesIdx="0" categoryIdx="0" bldStep="ptInCategory"/>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graphicEl>
                                              <a:chart seriesIdx="1" categoryIdx="0" bldStep="ptInCategory"/>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graphicEl>
                                              <a:chart seriesIdx="0" categoryIdx="1" bldStep="ptInCategory"/>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graphicEl>
                                              <a:chart seriesIdx="1" categoryIdx="1" bldStep="ptInCategory"/>
                                            </p:graphic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graphicEl>
                                              <a:chart seriesIdx="0" categoryIdx="2" bldStep="ptInCategory"/>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graphicEl>
                                              <a:chart seriesIdx="1" categoryIdx="2" bldStep="ptInCategory"/>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graphicEl>
                                              <a:chart seriesIdx="0" categoryIdx="3" bldStep="ptInCategory"/>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graphicEl>
                                              <a:chart seriesIdx="1" categoryIdx="3" bldStep="ptInCategory"/>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graphicEl>
                                              <a:chart seriesIdx="0" categoryIdx="4" bldStep="ptInCategory"/>
                                            </p:graphic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graphicEl>
                                              <a:chart seriesIdx="1" categoryIdx="4" bldStep="ptIn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Chart bld="categoryEl"/>
        </p:bldSub>
      </p:bldGraphic>
      <p:bldP spid="21" grpId="0" animBg="1"/>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F5D60-C728-419D-B454-3BE56206A086}"/>
              </a:ext>
            </a:extLst>
          </p:cNvPr>
          <p:cNvSpPr>
            <a:spLocks noGrp="1"/>
          </p:cNvSpPr>
          <p:nvPr>
            <p:ph type="title"/>
          </p:nvPr>
        </p:nvSpPr>
        <p:spPr>
          <a:xfrm>
            <a:off x="371476" y="359944"/>
            <a:ext cx="5692862" cy="1021181"/>
          </a:xfrm>
        </p:spPr>
        <p:txBody>
          <a:bodyPr>
            <a:normAutofit fontScale="90000"/>
          </a:bodyPr>
          <a:lstStyle/>
          <a:p>
            <a:r>
              <a:rPr lang="en-GB" dirty="0"/>
              <a:t>Premium sports are unlikely to be a battering ram for OTT entrants</a:t>
            </a:r>
          </a:p>
        </p:txBody>
      </p:sp>
      <p:sp>
        <p:nvSpPr>
          <p:cNvPr id="3" name="Text Placeholder 2">
            <a:extLst>
              <a:ext uri="{FF2B5EF4-FFF2-40B4-BE49-F238E27FC236}">
                <a16:creationId xmlns:a16="http://schemas.microsoft.com/office/drawing/2014/main" id="{10ED33E1-E34B-4C12-B64B-2AA05DA137A0}"/>
              </a:ext>
            </a:extLst>
          </p:cNvPr>
          <p:cNvSpPr>
            <a:spLocks noGrp="1"/>
          </p:cNvSpPr>
          <p:nvPr>
            <p:ph type="body" sz="quarter" idx="13"/>
          </p:nvPr>
        </p:nvSpPr>
        <p:spPr/>
        <p:txBody>
          <a:bodyPr/>
          <a:lstStyle/>
          <a:p>
            <a:pPr marL="285750" indent="-285750">
              <a:buFont typeface="Arial" panose="020B0604020202020204" pitchFamily="34" charset="0"/>
              <a:buChar char="─"/>
            </a:pPr>
            <a:r>
              <a:rPr lang="en-GB" dirty="0"/>
              <a:t>Netflix’s annual global spend of</a:t>
            </a:r>
            <a:r>
              <a:rPr lang="en-GB" b="1" dirty="0"/>
              <a:t> </a:t>
            </a:r>
            <a:r>
              <a:rPr lang="en-GB" b="1" dirty="0">
                <a:solidFill>
                  <a:schemeClr val="tx2"/>
                </a:solidFill>
              </a:rPr>
              <a:t>$8 billion </a:t>
            </a:r>
            <a:r>
              <a:rPr lang="en-GB" dirty="0">
                <a:latin typeface="Arial" panose="020B0604020202020204" pitchFamily="34" charset="0"/>
                <a:cs typeface="Arial" panose="020B0604020202020204" pitchFamily="34" charset="0"/>
              </a:rPr>
              <a:t>≈</a:t>
            </a:r>
            <a:r>
              <a:rPr lang="en-GB" b="1" dirty="0">
                <a:solidFill>
                  <a:schemeClr val="tx2"/>
                </a:solidFill>
              </a:rPr>
              <a:t>  </a:t>
            </a:r>
            <a:r>
              <a:rPr lang="en-GB" dirty="0"/>
              <a:t>sum raised by</a:t>
            </a:r>
            <a:r>
              <a:rPr lang="en-GB" b="1" dirty="0">
                <a:solidFill>
                  <a:schemeClr val="tx2"/>
                </a:solidFill>
              </a:rPr>
              <a:t> Premier League </a:t>
            </a:r>
            <a:r>
              <a:rPr lang="en-GB" dirty="0"/>
              <a:t>last rights auction</a:t>
            </a:r>
            <a:br>
              <a:rPr lang="en-GB" dirty="0"/>
            </a:br>
            <a:endParaRPr lang="en-GB" dirty="0"/>
          </a:p>
          <a:p>
            <a:pPr marL="285750" indent="-285750">
              <a:buFont typeface="Arial" panose="020B0604020202020204" pitchFamily="34" charset="0"/>
              <a:buChar char="─"/>
            </a:pPr>
            <a:r>
              <a:rPr lang="en-GB" dirty="0"/>
              <a:t>Delivery is </a:t>
            </a:r>
            <a:r>
              <a:rPr lang="en-GB" b="1" dirty="0">
                <a:solidFill>
                  <a:schemeClr val="tx2"/>
                </a:solidFill>
              </a:rPr>
              <a:t>technologically challenging</a:t>
            </a:r>
            <a:br>
              <a:rPr lang="en-GB" b="1" dirty="0">
                <a:solidFill>
                  <a:schemeClr val="tx2"/>
                </a:solidFill>
              </a:rPr>
            </a:br>
            <a:endParaRPr lang="en-GB" b="1" dirty="0">
              <a:solidFill>
                <a:schemeClr val="tx2"/>
              </a:solidFill>
            </a:endParaRPr>
          </a:p>
          <a:p>
            <a:pPr marL="285750" indent="-285750">
              <a:buFont typeface="Arial" panose="020B0604020202020204" pitchFamily="34" charset="0"/>
              <a:buChar char="─"/>
            </a:pPr>
            <a:r>
              <a:rPr lang="en-GB" dirty="0"/>
              <a:t>Sports rights owners need to balance </a:t>
            </a:r>
            <a:r>
              <a:rPr lang="en-GB" b="1" dirty="0">
                <a:solidFill>
                  <a:schemeClr val="tx2"/>
                </a:solidFill>
              </a:rPr>
              <a:t>reach</a:t>
            </a:r>
            <a:r>
              <a:rPr lang="en-GB" dirty="0"/>
              <a:t> and </a:t>
            </a:r>
            <a:r>
              <a:rPr lang="en-GB" b="1" dirty="0">
                <a:solidFill>
                  <a:schemeClr val="tx2"/>
                </a:solidFill>
              </a:rPr>
              <a:t>revenue</a:t>
            </a:r>
          </a:p>
        </p:txBody>
      </p:sp>
      <p:pic>
        <p:nvPicPr>
          <p:cNvPr id="7" name="Picture Placeholder 6">
            <a:extLst>
              <a:ext uri="{FF2B5EF4-FFF2-40B4-BE49-F238E27FC236}">
                <a16:creationId xmlns:a16="http://schemas.microsoft.com/office/drawing/2014/main" id="{3FD772E9-2600-492E-845F-177EA1BB0895}"/>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9987" r="22637"/>
          <a:stretch/>
        </p:blipFill>
        <p:spPr>
          <a:xfrm>
            <a:off x="6139539" y="-9729"/>
            <a:ext cx="6068292" cy="5948364"/>
          </a:xfrm>
        </p:spPr>
      </p:pic>
      <p:sp>
        <p:nvSpPr>
          <p:cNvPr id="5" name="Text Placeholder 4">
            <a:extLst>
              <a:ext uri="{FF2B5EF4-FFF2-40B4-BE49-F238E27FC236}">
                <a16:creationId xmlns:a16="http://schemas.microsoft.com/office/drawing/2014/main" id="{801DD6CC-D340-4655-8DDA-072BF2BE5DDE}"/>
              </a:ext>
            </a:extLst>
          </p:cNvPr>
          <p:cNvSpPr>
            <a:spLocks noGrp="1"/>
          </p:cNvSpPr>
          <p:nvPr>
            <p:ph type="body" sz="quarter" idx="15"/>
          </p:nvPr>
        </p:nvSpPr>
        <p:spPr>
          <a:xfrm>
            <a:off x="377758" y="5365115"/>
            <a:ext cx="5322398" cy="304800"/>
          </a:xfrm>
        </p:spPr>
        <p:txBody>
          <a:bodyPr/>
          <a:lstStyle/>
          <a:p>
            <a:r>
              <a:rPr lang="en-GB" dirty="0"/>
              <a:t>Source: Morgan Stanley, English Premier League, </a:t>
            </a:r>
            <a:r>
              <a:rPr lang="en-GB" dirty="0" err="1"/>
              <a:t>SportsPro</a:t>
            </a:r>
            <a:r>
              <a:rPr lang="en-GB" dirty="0"/>
              <a:t>, Seven League</a:t>
            </a:r>
          </a:p>
          <a:p>
            <a:endParaRPr lang="en-GB" dirty="0"/>
          </a:p>
        </p:txBody>
      </p:sp>
    </p:spTree>
    <p:extLst>
      <p:ext uri="{BB962C8B-B14F-4D97-AF65-F5344CB8AC3E}">
        <p14:creationId xmlns:p14="http://schemas.microsoft.com/office/powerpoint/2010/main" val="45705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C6A-D843-4F72-BF48-B3B10F2010F5}"/>
              </a:ext>
            </a:extLst>
          </p:cNvPr>
          <p:cNvSpPr>
            <a:spLocks noGrp="1"/>
          </p:cNvSpPr>
          <p:nvPr>
            <p:ph type="title"/>
          </p:nvPr>
        </p:nvSpPr>
        <p:spPr/>
        <p:txBody>
          <a:bodyPr>
            <a:normAutofit/>
          </a:bodyPr>
          <a:lstStyle/>
          <a:p>
            <a:r>
              <a:rPr lang="en-GB" dirty="0">
                <a:solidFill>
                  <a:schemeClr val="accent1"/>
                </a:solidFill>
              </a:rPr>
              <a:t>Five points to remember…</a:t>
            </a:r>
          </a:p>
        </p:txBody>
      </p:sp>
      <p:sp>
        <p:nvSpPr>
          <p:cNvPr id="3" name="Text Placeholder 2">
            <a:extLst>
              <a:ext uri="{FF2B5EF4-FFF2-40B4-BE49-F238E27FC236}">
                <a16:creationId xmlns:a16="http://schemas.microsoft.com/office/drawing/2014/main" id="{C85150F1-EC0F-49D9-B8B0-0F809EB66AE8}"/>
              </a:ext>
            </a:extLst>
          </p:cNvPr>
          <p:cNvSpPr>
            <a:spLocks noGrp="1"/>
          </p:cNvSpPr>
          <p:nvPr>
            <p:ph type="body" sz="quarter" idx="13"/>
          </p:nvPr>
        </p:nvSpPr>
        <p:spPr>
          <a:xfrm>
            <a:off x="377758" y="1614207"/>
            <a:ext cx="5222942" cy="4086506"/>
          </a:xfrm>
        </p:spPr>
        <p:txBody>
          <a:bodyPr>
            <a:normAutofit/>
          </a:bodyPr>
          <a:lstStyle/>
          <a:p>
            <a:pPr marL="285750" indent="-285750">
              <a:buFont typeface="Arial" panose="020B0604020202020204" pitchFamily="34" charset="0"/>
              <a:buChar char="─"/>
            </a:pPr>
            <a:r>
              <a:rPr lang="en-GB" sz="1800" dirty="0"/>
              <a:t>Video now fulfils more </a:t>
            </a:r>
            <a:r>
              <a:rPr lang="en-GB" sz="1800" b="1" dirty="0">
                <a:solidFill>
                  <a:schemeClr val="accent1"/>
                </a:solidFill>
              </a:rPr>
              <a:t>needs</a:t>
            </a:r>
            <a:r>
              <a:rPr lang="en-GB" sz="1800" b="1" dirty="0"/>
              <a:t> </a:t>
            </a:r>
            <a:r>
              <a:rPr lang="en-GB" sz="1800" dirty="0"/>
              <a:t>than ever</a:t>
            </a:r>
            <a:br>
              <a:rPr lang="en-GB" sz="1800" dirty="0"/>
            </a:br>
            <a:endParaRPr lang="en-GB" sz="1800" dirty="0"/>
          </a:p>
          <a:p>
            <a:pPr marL="285750" indent="-285750">
              <a:buFont typeface="Arial" panose="020B0604020202020204" pitchFamily="34" charset="0"/>
              <a:buChar char="─"/>
            </a:pPr>
            <a:r>
              <a:rPr lang="en-GB" sz="1800" b="1" dirty="0">
                <a:solidFill>
                  <a:schemeClr val="accent1"/>
                </a:solidFill>
              </a:rPr>
              <a:t>TV satisfies more needs </a:t>
            </a:r>
            <a:r>
              <a:rPr lang="en-GB" sz="1800" dirty="0"/>
              <a:t>than any other platform</a:t>
            </a:r>
            <a:br>
              <a:rPr lang="en-GB" sz="1800" dirty="0"/>
            </a:br>
            <a:endParaRPr lang="en-GB" sz="1800" dirty="0"/>
          </a:p>
          <a:p>
            <a:pPr marL="285750" indent="-285750">
              <a:buFont typeface="Arial" panose="020B0604020202020204" pitchFamily="34" charset="0"/>
              <a:buChar char="─"/>
            </a:pPr>
            <a:r>
              <a:rPr lang="en-GB" sz="1800" b="1" dirty="0">
                <a:solidFill>
                  <a:schemeClr val="accent1"/>
                </a:solidFill>
              </a:rPr>
              <a:t>Platforms now free</a:t>
            </a:r>
            <a:r>
              <a:rPr lang="en-GB" sz="1800" dirty="0">
                <a:solidFill>
                  <a:schemeClr val="accent1"/>
                </a:solidFill>
              </a:rPr>
              <a:t> </a:t>
            </a:r>
            <a:r>
              <a:rPr lang="en-GB" sz="1800" dirty="0"/>
              <a:t>to do what they do best</a:t>
            </a:r>
            <a:br>
              <a:rPr lang="en-GB" sz="1800" dirty="0"/>
            </a:br>
            <a:endParaRPr lang="en-GB" sz="1800" dirty="0"/>
          </a:p>
          <a:p>
            <a:pPr marL="285750" indent="-285750">
              <a:buFont typeface="Arial" panose="020B0604020202020204" pitchFamily="34" charset="0"/>
              <a:buChar char="─"/>
            </a:pPr>
            <a:r>
              <a:rPr lang="en-GB" sz="1800" dirty="0"/>
              <a:t>The value of </a:t>
            </a:r>
            <a:r>
              <a:rPr lang="en-GB" sz="1800" b="1" dirty="0">
                <a:solidFill>
                  <a:schemeClr val="accent1"/>
                </a:solidFill>
              </a:rPr>
              <a:t>home-grown content </a:t>
            </a:r>
            <a:r>
              <a:rPr lang="en-GB" sz="1800" dirty="0"/>
              <a:t>is huge</a:t>
            </a:r>
            <a:br>
              <a:rPr lang="en-GB" sz="1800" dirty="0"/>
            </a:br>
            <a:endParaRPr lang="en-GB" sz="1800" dirty="0"/>
          </a:p>
          <a:p>
            <a:pPr marL="285750" indent="-285750">
              <a:buFont typeface="Arial" panose="020B0604020202020204" pitchFamily="34" charset="0"/>
              <a:buChar char="─"/>
            </a:pPr>
            <a:r>
              <a:rPr lang="en-GB" sz="1800" dirty="0"/>
              <a:t>Things </a:t>
            </a:r>
            <a:r>
              <a:rPr lang="en-GB" sz="1800" b="1" dirty="0">
                <a:solidFill>
                  <a:schemeClr val="accent1"/>
                </a:solidFill>
              </a:rPr>
              <a:t>are changing </a:t>
            </a:r>
            <a:r>
              <a:rPr lang="en-GB" sz="1800" dirty="0"/>
              <a:t>(particularly with SVOD), but probably not as much as we think</a:t>
            </a:r>
          </a:p>
        </p:txBody>
      </p:sp>
      <p:pic>
        <p:nvPicPr>
          <p:cNvPr id="10" name="Picture Placeholder 9">
            <a:extLst>
              <a:ext uri="{FF2B5EF4-FFF2-40B4-BE49-F238E27FC236}">
                <a16:creationId xmlns:a16="http://schemas.microsoft.com/office/drawing/2014/main" id="{6FB23C4E-5264-4AC5-BE18-C1443314EA35}"/>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9812" t="169" r="38216" b="433"/>
          <a:stretch/>
        </p:blipFill>
        <p:spPr>
          <a:xfrm>
            <a:off x="6048000" y="2147"/>
            <a:ext cx="6192000" cy="5940000"/>
          </a:xfrm>
        </p:spPr>
      </p:pic>
    </p:spTree>
    <p:extLst>
      <p:ext uri="{BB962C8B-B14F-4D97-AF65-F5344CB8AC3E}">
        <p14:creationId xmlns:p14="http://schemas.microsoft.com/office/powerpoint/2010/main" val="46152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Thinkbox_Red">
  <a:themeElements>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4.xml><?xml version="1.0" encoding="utf-8"?>
<a:theme xmlns:a="http://schemas.openxmlformats.org/drawingml/2006/main" name="Thinkbox_Dark Blue">
  <a:themeElements>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A7A7AB"/>
    </a:dk2>
    <a:lt2>
      <a:srgbClr val="EBECEC"/>
    </a:lt2>
    <a:accent1>
      <a:srgbClr val="009AD6"/>
    </a:accent1>
    <a:accent2>
      <a:srgbClr val="FF7A14"/>
    </a:accent2>
    <a:accent3>
      <a:srgbClr val="3BA933"/>
    </a:accent3>
    <a:accent4>
      <a:srgbClr val="FFCF20"/>
    </a:accent4>
    <a:accent5>
      <a:srgbClr val="E14B75"/>
    </a:accent5>
    <a:accent6>
      <a:srgbClr val="7030A0"/>
    </a:accent6>
    <a:hlink>
      <a:srgbClr val="009AD6"/>
    </a:hlink>
    <a:folHlink>
      <a:srgbClr val="A7A7AB"/>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5722</TotalTime>
  <Words>3651</Words>
  <Application>Microsoft Office PowerPoint</Application>
  <PresentationFormat>Widescreen</PresentationFormat>
  <Paragraphs>404</Paragraphs>
  <Slides>36</Slides>
  <Notes>36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36</vt:i4>
      </vt:variant>
    </vt:vector>
  </HeadingPairs>
  <TitlesOfParts>
    <vt:vector size="44" baseType="lpstr">
      <vt:lpstr>Arial</vt:lpstr>
      <vt:lpstr>Calibri</vt:lpstr>
      <vt:lpstr>Calibri Light</vt:lpstr>
      <vt:lpstr>Century Gothic</vt:lpstr>
      <vt:lpstr>Thinkbox</vt:lpstr>
      <vt:lpstr>1_Thinkbox</vt:lpstr>
      <vt:lpstr>Thinkbox_Red</vt:lpstr>
      <vt:lpstr>Thinkbox_Dark Blue</vt:lpstr>
      <vt:lpstr>The Age of Television</vt:lpstr>
      <vt:lpstr>We are in a platinum age of TV</vt:lpstr>
      <vt:lpstr>TV accounts for 79% of our video day </vt:lpstr>
      <vt:lpstr>We needed to understand  broad video viewing</vt:lpstr>
      <vt:lpstr>There are 8 need states which drive video viewing</vt:lpstr>
      <vt:lpstr>Needs are driven by both internal &amp; external factors</vt:lpstr>
      <vt:lpstr>A closer look at the need states…</vt:lpstr>
      <vt:lpstr>Online video facilitates ‘doing’ &amp; is a key means of distraction</vt:lpstr>
      <vt:lpstr>Viewing for practical tasks, or to distract ourselves, has high online video usage</vt:lpstr>
      <vt:lpstr>Do with José Mourinho </vt:lpstr>
      <vt:lpstr>Do 3% of viewing time</vt:lpstr>
      <vt:lpstr>Distract  with Leo Varadkar </vt:lpstr>
      <vt:lpstr>Distract 19% of viewing time</vt:lpstr>
      <vt:lpstr>The need to indulge spans all forms of video, including VOD  </vt:lpstr>
      <vt:lpstr>Indulge is well served by all video platforms</vt:lpstr>
      <vt:lpstr>Indulge  with Majella </vt:lpstr>
      <vt:lpstr>Indulge 8% of viewing time</vt:lpstr>
      <vt:lpstr>Escaping into content drives on-demand viewing</vt:lpstr>
      <vt:lpstr>Broadcaster TV content fulfils the most prevalent human needs</vt:lpstr>
      <vt:lpstr>Two thirds of our video viewing is to help us:   </vt:lpstr>
      <vt:lpstr>Live TV viewing is driven by need to keep in touch and experience viewing with others</vt:lpstr>
      <vt:lpstr>In Touch  with Colette Fitzpatrick </vt:lpstr>
      <vt:lpstr>In Touch 15% of viewing time</vt:lpstr>
      <vt:lpstr>Experience with Jamie Redknapp </vt:lpstr>
      <vt:lpstr>Experience  9% of viewing time</vt:lpstr>
      <vt:lpstr>Comfort with Ryan Tubridy </vt:lpstr>
      <vt:lpstr>Comfort 15% of viewing time</vt:lpstr>
      <vt:lpstr>Need states differ at different life stages</vt:lpstr>
      <vt:lpstr>But what next?</vt:lpstr>
      <vt:lpstr>On the whole, online video needs differ from those of TV</vt:lpstr>
      <vt:lpstr>The UK market is maturing – many devices are mass-market and major services are already highly used</vt:lpstr>
      <vt:lpstr>SVOD competes with broadcaster TV, but doesn’t replace it</vt:lpstr>
      <vt:lpstr>Netflix is investing heavily in its global service, but broadcaster investment in large markets is much higher</vt:lpstr>
      <vt:lpstr>Some non-UK content viewing has shifted to SVOD while UK content has remained stable</vt:lpstr>
      <vt:lpstr>Premium sports are unlikely to be a battering ram for OTT entrants</vt:lpstr>
      <vt:lpstr>Five points to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drives largest short-term profit  at the highest efficiency</dc:title>
  <dc:creator>Oliver Robertson</dc:creator>
  <cp:lastModifiedBy>Eimear Keane</cp:lastModifiedBy>
  <cp:revision>308</cp:revision>
  <cp:lastPrinted>2019-01-16T16:48:51Z</cp:lastPrinted>
  <dcterms:created xsi:type="dcterms:W3CDTF">2018-11-12T13:38:44Z</dcterms:created>
  <dcterms:modified xsi:type="dcterms:W3CDTF">2019-01-31T09:46:49Z</dcterms:modified>
</cp:coreProperties>
</file>