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tags/tag3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4.xml" ContentType="application/vnd.openxmlformats-officedocument.presentationml.tags+xml"/>
  <Override PartName="/ppt/notesSlides/notesSlide15.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handoutMasterIdLst>
    <p:handoutMasterId r:id="rId18"/>
  </p:handoutMasterIdLst>
  <p:sldIdLst>
    <p:sldId id="4386" r:id="rId2"/>
    <p:sldId id="4378" r:id="rId3"/>
    <p:sldId id="4377" r:id="rId4"/>
    <p:sldId id="4379" r:id="rId5"/>
    <p:sldId id="4374" r:id="rId6"/>
    <p:sldId id="4380" r:id="rId7"/>
    <p:sldId id="478" r:id="rId8"/>
    <p:sldId id="4381" r:id="rId9"/>
    <p:sldId id="390" r:id="rId10"/>
    <p:sldId id="4382" r:id="rId11"/>
    <p:sldId id="4368" r:id="rId12"/>
    <p:sldId id="4384" r:id="rId13"/>
    <p:sldId id="4383" r:id="rId14"/>
    <p:sldId id="4385" r:id="rId15"/>
    <p:sldId id="319"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78" userDrawn="1">
          <p15:clr>
            <a:srgbClr val="A4A3A4"/>
          </p15:clr>
        </p15:guide>
        <p15:guide id="4" orient="horz" pos="3430" userDrawn="1">
          <p15:clr>
            <a:srgbClr val="A4A3A4"/>
          </p15:clr>
        </p15:guide>
        <p15:guide id="5" orient="horz" pos="3453" userDrawn="1">
          <p15:clr>
            <a:srgbClr val="A4A3A4"/>
          </p15:clr>
        </p15:guide>
        <p15:guide id="6" orient="horz" pos="2980" userDrawn="1">
          <p15:clr>
            <a:srgbClr val="A4A3A4"/>
          </p15:clr>
        </p15:guide>
        <p15:guide id="7" orient="horz" pos="104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514"/>
    <a:srgbClr val="7ED2EC"/>
    <a:srgbClr val="D9D9D9"/>
    <a:srgbClr val="E5E5E5"/>
    <a:srgbClr val="00A5D7"/>
    <a:srgbClr val="808080"/>
    <a:srgbClr val="B9CD00"/>
    <a:srgbClr val="FF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90254" autoAdjust="0"/>
  </p:normalViewPr>
  <p:slideViewPr>
    <p:cSldViewPr snapToGrid="0" showGuides="1">
      <p:cViewPr varScale="1">
        <p:scale>
          <a:sx n="78" d="100"/>
          <a:sy n="78" d="100"/>
        </p:scale>
        <p:origin x="278" y="62"/>
      </p:cViewPr>
      <p:guideLst>
        <p:guide pos="3840"/>
        <p:guide orient="horz" pos="278"/>
        <p:guide orient="horz" pos="3430"/>
        <p:guide orient="horz" pos="3453"/>
        <p:guide orient="horz" pos="2980"/>
        <p:guide orient="horz" pos="1049"/>
      </p:guideLst>
    </p:cSldViewPr>
  </p:slideViewPr>
  <p:outlineViewPr>
    <p:cViewPr>
      <p:scale>
        <a:sx n="33" d="100"/>
        <a:sy n="33" d="100"/>
      </p:scale>
      <p:origin x="0" y="-16800"/>
    </p:cViewPr>
  </p:outlineViewPr>
  <p:notesTextViewPr>
    <p:cViewPr>
      <p:scale>
        <a:sx n="3" d="2"/>
        <a:sy n="3" d="2"/>
      </p:scale>
      <p:origin x="0" y="0"/>
    </p:cViewPr>
  </p:notesTextViewPr>
  <p:notesViewPr>
    <p:cSldViewPr snapToGrid="0" showGuides="1">
      <p:cViewPr varScale="1">
        <p:scale>
          <a:sx n="82" d="100"/>
          <a:sy n="82" d="100"/>
        </p:scale>
        <p:origin x="387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b-ldn-data\ddb-work\DDB%20London\Econometrics\NONCLIENT\Speeches%20and%20PR%20material\MAP%20conference%202011\Related%20material\Direct%20and%20indirect%20effect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368921084067873E-2"/>
          <c:y val="0.13355278447747179"/>
          <c:w val="0.91328146328146298"/>
          <c:h val="0.78662089112910005"/>
        </c:manualLayout>
      </c:layout>
      <c:lineChart>
        <c:grouping val="standard"/>
        <c:varyColors val="0"/>
        <c:ser>
          <c:idx val="0"/>
          <c:order val="0"/>
          <c:marker>
            <c:symbol val="none"/>
          </c:marker>
          <c:val>
            <c:numRef>
              <c:f>'Sheet1 (2)'!$L$8:$L$373</c:f>
              <c:numCache>
                <c:formatCode>0.0%</c:formatCode>
                <c:ptCount val="366"/>
                <c:pt idx="0">
                  <c:v>0.25</c:v>
                </c:pt>
                <c:pt idx="1">
                  <c:v>0.24958657401554599</c:v>
                </c:pt>
                <c:pt idx="2">
                  <c:v>0.24917383171527099</c:v>
                </c:pt>
                <c:pt idx="3">
                  <c:v>0.248761771968563</c:v>
                </c:pt>
                <c:pt idx="4">
                  <c:v>0.24835039364668099</c:v>
                </c:pt>
                <c:pt idx="5">
                  <c:v>0.24793969562275101</c:v>
                </c:pt>
                <c:pt idx="6">
                  <c:v>0.24752967677175799</c:v>
                </c:pt>
                <c:pt idx="7">
                  <c:v>0.24712033597055399</c:v>
                </c:pt>
                <c:pt idx="8">
                  <c:v>0.246711672097846</c:v>
                </c:pt>
                <c:pt idx="9">
                  <c:v>0.246303684034194</c:v>
                </c:pt>
                <c:pt idx="10">
                  <c:v>0.24589637066200901</c:v>
                </c:pt>
                <c:pt idx="11">
                  <c:v>0.24548973086555101</c:v>
                </c:pt>
                <c:pt idx="12">
                  <c:v>0.24508376353092501</c:v>
                </c:pt>
                <c:pt idx="13">
                  <c:v>0.244678467546078</c:v>
                </c:pt>
                <c:pt idx="14">
                  <c:v>0.244273841800799</c:v>
                </c:pt>
                <c:pt idx="15">
                  <c:v>0.24386988518670899</c:v>
                </c:pt>
                <c:pt idx="16">
                  <c:v>0.243466596597262</c:v>
                </c:pt>
                <c:pt idx="17">
                  <c:v>0.24306397492774101</c:v>
                </c:pt>
                <c:pt idx="18">
                  <c:v>0.242662019075262</c:v>
                </c:pt>
                <c:pt idx="19">
                  <c:v>0.242260727938758</c:v>
                </c:pt>
                <c:pt idx="20">
                  <c:v>0.241860100418989</c:v>
                </c:pt>
                <c:pt idx="21">
                  <c:v>0.24146013541852801</c:v>
                </c:pt>
                <c:pt idx="22">
                  <c:v>0.241060831841759</c:v>
                </c:pt>
                <c:pt idx="23">
                  <c:v>0.240662188594891</c:v>
                </c:pt>
                <c:pt idx="24">
                  <c:v>0.24026420458592901</c:v>
                </c:pt>
                <c:pt idx="25">
                  <c:v>0.23986687872468701</c:v>
                </c:pt>
                <c:pt idx="26">
                  <c:v>0.239470209922789</c:v>
                </c:pt>
                <c:pt idx="27">
                  <c:v>0.23907419709364999</c:v>
                </c:pt>
                <c:pt idx="28">
                  <c:v>0.238678839152487</c:v>
                </c:pt>
                <c:pt idx="29">
                  <c:v>0.23828413501630899</c:v>
                </c:pt>
                <c:pt idx="30">
                  <c:v>0.23789008360391201</c:v>
                </c:pt>
                <c:pt idx="31">
                  <c:v>0.48749668383589301</c:v>
                </c:pt>
                <c:pt idx="32">
                  <c:v>0.486690508650158</c:v>
                </c:pt>
                <c:pt idx="33">
                  <c:v>0.48588566663950999</c:v>
                </c:pt>
                <c:pt idx="34">
                  <c:v>0.48508215559926099</c:v>
                </c:pt>
                <c:pt idx="35">
                  <c:v>0.48427997332838102</c:v>
                </c:pt>
                <c:pt idx="36">
                  <c:v>0.48347911762948298</c:v>
                </c:pt>
                <c:pt idx="37">
                  <c:v>0.48267958630880797</c:v>
                </c:pt>
                <c:pt idx="38">
                  <c:v>0.48188137717622698</c:v>
                </c:pt>
                <c:pt idx="39">
                  <c:v>0.48108448804523102</c:v>
                </c:pt>
                <c:pt idx="40">
                  <c:v>0.48028891673292901</c:v>
                </c:pt>
                <c:pt idx="41">
                  <c:v>0.47949466106003902</c:v>
                </c:pt>
                <c:pt idx="42">
                  <c:v>0.47870171885088098</c:v>
                </c:pt>
                <c:pt idx="43">
                  <c:v>0.47791008793338102</c:v>
                </c:pt>
                <c:pt idx="44">
                  <c:v>0.477119766139045</c:v>
                </c:pt>
                <c:pt idx="45">
                  <c:v>0.47633075130297098</c:v>
                </c:pt>
                <c:pt idx="46">
                  <c:v>0.47554304126383601</c:v>
                </c:pt>
                <c:pt idx="47">
                  <c:v>0.47475663386389799</c:v>
                </c:pt>
                <c:pt idx="48">
                  <c:v>0.47397152694897399</c:v>
                </c:pt>
                <c:pt idx="49">
                  <c:v>0.47318771836844797</c:v>
                </c:pt>
                <c:pt idx="50">
                  <c:v>0.47240520597525798</c:v>
                </c:pt>
                <c:pt idx="51">
                  <c:v>0.47162398762589203</c:v>
                </c:pt>
                <c:pt idx="52">
                  <c:v>0.47084406118038702</c:v>
                </c:pt>
                <c:pt idx="53">
                  <c:v>0.47006542450231398</c:v>
                </c:pt>
                <c:pt idx="54">
                  <c:v>0.46928807545878398</c:v>
                </c:pt>
                <c:pt idx="55">
                  <c:v>0.46851201192043102</c:v>
                </c:pt>
                <c:pt idx="56">
                  <c:v>0.46773723176140197</c:v>
                </c:pt>
                <c:pt idx="57">
                  <c:v>0.46696373285937598</c:v>
                </c:pt>
                <c:pt idx="58">
                  <c:v>0.46619151309552997</c:v>
                </c:pt>
                <c:pt idx="59">
                  <c:v>0.46542057035455198</c:v>
                </c:pt>
                <c:pt idx="60">
                  <c:v>0.464650902524614</c:v>
                </c:pt>
                <c:pt idx="61">
                  <c:v>0.46388250749740201</c:v>
                </c:pt>
                <c:pt idx="62">
                  <c:v>0.713115383168067</c:v>
                </c:pt>
                <c:pt idx="63">
                  <c:v>0.71193610145080499</c:v>
                </c:pt>
                <c:pt idx="64">
                  <c:v>0.71075876991636</c:v>
                </c:pt>
                <c:pt idx="65">
                  <c:v>0.70958338533971299</c:v>
                </c:pt>
                <c:pt idx="66">
                  <c:v>0.708409944501177</c:v>
                </c:pt>
                <c:pt idx="67">
                  <c:v>0.70723844418636295</c:v>
                </c:pt>
                <c:pt idx="68">
                  <c:v>0.70606888118623701</c:v>
                </c:pt>
                <c:pt idx="69">
                  <c:v>0.70490125229705802</c:v>
                </c:pt>
                <c:pt idx="70">
                  <c:v>0.70373555432036095</c:v>
                </c:pt>
                <c:pt idx="71">
                  <c:v>0.70257178406300003</c:v>
                </c:pt>
                <c:pt idx="72">
                  <c:v>0.70140993833709897</c:v>
                </c:pt>
                <c:pt idx="73">
                  <c:v>0.70025001396004705</c:v>
                </c:pt>
                <c:pt idx="74">
                  <c:v>0.69909200775450797</c:v>
                </c:pt>
                <c:pt idx="75">
                  <c:v>0.69793591654839604</c:v>
                </c:pt>
                <c:pt idx="76">
                  <c:v>0.69678173717485403</c:v>
                </c:pt>
                <c:pt idx="77">
                  <c:v>0.69562946647229196</c:v>
                </c:pt>
                <c:pt idx="78">
                  <c:v>0.694479101284321</c:v>
                </c:pt>
                <c:pt idx="79">
                  <c:v>0.69333063845980203</c:v>
                </c:pt>
                <c:pt idx="80">
                  <c:v>0.692184074852769</c:v>
                </c:pt>
                <c:pt idx="81">
                  <c:v>0.69103940732249702</c:v>
                </c:pt>
                <c:pt idx="82">
                  <c:v>0.68989663273342405</c:v>
                </c:pt>
                <c:pt idx="83">
                  <c:v>0.68875574795518602</c:v>
                </c:pt>
                <c:pt idx="84">
                  <c:v>0.68761674986259602</c:v>
                </c:pt>
                <c:pt idx="85">
                  <c:v>0.68647963533564105</c:v>
                </c:pt>
                <c:pt idx="86">
                  <c:v>0.68534440125945795</c:v>
                </c:pt>
                <c:pt idx="87">
                  <c:v>0.68421104452433501</c:v>
                </c:pt>
                <c:pt idx="88">
                  <c:v>0.68307956202570996</c:v>
                </c:pt>
                <c:pt idx="89">
                  <c:v>0.68194995066415198</c:v>
                </c:pt>
                <c:pt idx="90">
                  <c:v>0.68082220734534005</c:v>
                </c:pt>
                <c:pt idx="91">
                  <c:v>0.67969632898010501</c:v>
                </c:pt>
                <c:pt idx="92">
                  <c:v>0.67857231248435301</c:v>
                </c:pt>
                <c:pt idx="93">
                  <c:v>0.92745015477910198</c:v>
                </c:pt>
                <c:pt idx="94">
                  <c:v>0.92591642680601505</c:v>
                </c:pt>
                <c:pt idx="95">
                  <c:v>0.92438523516491999</c:v>
                </c:pt>
                <c:pt idx="96">
                  <c:v>0.92285657566147195</c:v>
                </c:pt>
                <c:pt idx="97">
                  <c:v>0.92133044410826104</c:v>
                </c:pt>
                <c:pt idx="98">
                  <c:v>0.91980683632481697</c:v>
                </c:pt>
                <c:pt idx="99">
                  <c:v>0.91828574813755104</c:v>
                </c:pt>
                <c:pt idx="100">
                  <c:v>0.916767175379817</c:v>
                </c:pt>
                <c:pt idx="101">
                  <c:v>0.915251113891832</c:v>
                </c:pt>
                <c:pt idx="102">
                  <c:v>0.91373755952070002</c:v>
                </c:pt>
                <c:pt idx="103">
                  <c:v>0.91222650812039097</c:v>
                </c:pt>
                <c:pt idx="104">
                  <c:v>0.91071795555173396</c:v>
                </c:pt>
                <c:pt idx="105">
                  <c:v>0.90921189768240196</c:v>
                </c:pt>
                <c:pt idx="106">
                  <c:v>0.90770833038689902</c:v>
                </c:pt>
                <c:pt idx="107">
                  <c:v>0.90620724954654597</c:v>
                </c:pt>
                <c:pt idx="108">
                  <c:v>0.90470865104950104</c:v>
                </c:pt>
                <c:pt idx="109">
                  <c:v>0.90321253079067598</c:v>
                </c:pt>
                <c:pt idx="110">
                  <c:v>0.90171888467182804</c:v>
                </c:pt>
                <c:pt idx="111">
                  <c:v>0.90022770860144397</c:v>
                </c:pt>
                <c:pt idx="112">
                  <c:v>0.89873899849480299</c:v>
                </c:pt>
                <c:pt idx="113">
                  <c:v>0.89725275027392204</c:v>
                </c:pt>
                <c:pt idx="114">
                  <c:v>0.89576895986757898</c:v>
                </c:pt>
                <c:pt idx="115">
                  <c:v>0.89428762321127397</c:v>
                </c:pt>
                <c:pt idx="116">
                  <c:v>0.89280873624723001</c:v>
                </c:pt>
                <c:pt idx="117">
                  <c:v>0.89133229492438304</c:v>
                </c:pt>
                <c:pt idx="118">
                  <c:v>0.88985829519836501</c:v>
                </c:pt>
                <c:pt idx="119">
                  <c:v>0.88838673303149895</c:v>
                </c:pt>
                <c:pt idx="120">
                  <c:v>0.886917604392782</c:v>
                </c:pt>
                <c:pt idx="121">
                  <c:v>0.88545090525788095</c:v>
                </c:pt>
                <c:pt idx="122">
                  <c:v>0.88398663160911595</c:v>
                </c:pt>
                <c:pt idx="123">
                  <c:v>0.88252477943544705</c:v>
                </c:pt>
                <c:pt idx="124">
                  <c:v>1.1310653447324761</c:v>
                </c:pt>
                <c:pt idx="125">
                  <c:v>1.1291948975179531</c:v>
                </c:pt>
                <c:pt idx="126">
                  <c:v>1.1273275434693799</c:v>
                </c:pt>
                <c:pt idx="127">
                  <c:v>1.1254632774715381</c:v>
                </c:pt>
                <c:pt idx="128">
                  <c:v>1.1236020944177181</c:v>
                </c:pt>
                <c:pt idx="129">
                  <c:v>1.1217439892096419</c:v>
                </c:pt>
                <c:pt idx="130">
                  <c:v>1.119888956757467</c:v>
                </c:pt>
                <c:pt idx="131">
                  <c:v>1.1180369919797619</c:v>
                </c:pt>
                <c:pt idx="132">
                  <c:v>1.1161880898035159</c:v>
                </c:pt>
                <c:pt idx="133">
                  <c:v>1.114342245164053</c:v>
                </c:pt>
                <c:pt idx="134">
                  <c:v>1.112499453005144</c:v>
                </c:pt>
                <c:pt idx="135">
                  <c:v>1.1106597082789</c:v>
                </c:pt>
                <c:pt idx="136">
                  <c:v>1.1088230059457469</c:v>
                </c:pt>
                <c:pt idx="137">
                  <c:v>1.106989340974474</c:v>
                </c:pt>
                <c:pt idx="138">
                  <c:v>1.105158708342187</c:v>
                </c:pt>
                <c:pt idx="139">
                  <c:v>1.1033311030342901</c:v>
                </c:pt>
                <c:pt idx="140">
                  <c:v>1.10150652004449</c:v>
                </c:pt>
                <c:pt idx="141">
                  <c:v>1.099684954374764</c:v>
                </c:pt>
                <c:pt idx="142">
                  <c:v>1.097866401035358</c:v>
                </c:pt>
                <c:pt idx="143">
                  <c:v>1.0960508550447741</c:v>
                </c:pt>
                <c:pt idx="144">
                  <c:v>1.09423831142974</c:v>
                </c:pt>
                <c:pt idx="145">
                  <c:v>1.0924287652252209</c:v>
                </c:pt>
                <c:pt idx="146">
                  <c:v>1.090622211474386</c:v>
                </c:pt>
                <c:pt idx="147">
                  <c:v>1.0888186452286031</c:v>
                </c:pt>
                <c:pt idx="148">
                  <c:v>1.0870180615474221</c:v>
                </c:pt>
                <c:pt idx="149">
                  <c:v>1.0852204554985661</c:v>
                </c:pt>
                <c:pt idx="150">
                  <c:v>1.0834258221579101</c:v>
                </c:pt>
                <c:pt idx="151">
                  <c:v>1.081634156609466</c:v>
                </c:pt>
                <c:pt idx="152">
                  <c:v>1.0798454539454181</c:v>
                </c:pt>
                <c:pt idx="153">
                  <c:v>1.078059709265998</c:v>
                </c:pt>
                <c:pt idx="154">
                  <c:v>1.076276917679585</c:v>
                </c:pt>
                <c:pt idx="155">
                  <c:v>1.3244970743026401</c:v>
                </c:pt>
                <c:pt idx="156">
                  <c:v>1.3223067482752411</c:v>
                </c:pt>
                <c:pt idx="157">
                  <c:v>1.3201200443986201</c:v>
                </c:pt>
                <c:pt idx="158">
                  <c:v>1.3179369566828101</c:v>
                </c:pt>
                <c:pt idx="159">
                  <c:v>1.31575747914776</c:v>
                </c:pt>
                <c:pt idx="160">
                  <c:v>1.3135816058232761</c:v>
                </c:pt>
                <c:pt idx="161">
                  <c:v>1.311409330749078</c:v>
                </c:pt>
                <c:pt idx="162">
                  <c:v>1.309240647974738</c:v>
                </c:pt>
                <c:pt idx="163">
                  <c:v>1.307075551559636</c:v>
                </c:pt>
                <c:pt idx="164">
                  <c:v>1.3049140355730009</c:v>
                </c:pt>
                <c:pt idx="165">
                  <c:v>1.3027560940938641</c:v>
                </c:pt>
                <c:pt idx="166">
                  <c:v>1.3006017212110501</c:v>
                </c:pt>
                <c:pt idx="167">
                  <c:v>1.2984509110231539</c:v>
                </c:pt>
                <c:pt idx="168">
                  <c:v>1.2963036576385361</c:v>
                </c:pt>
                <c:pt idx="169">
                  <c:v>1.294159955175296</c:v>
                </c:pt>
                <c:pt idx="170">
                  <c:v>1.2920197977612611</c:v>
                </c:pt>
                <c:pt idx="171">
                  <c:v>1.289883179533968</c:v>
                </c:pt>
                <c:pt idx="172">
                  <c:v>1.2877500946406519</c:v>
                </c:pt>
                <c:pt idx="173">
                  <c:v>1.2856205372382239</c:v>
                </c:pt>
                <c:pt idx="174">
                  <c:v>1.2834945014932579</c:v>
                </c:pt>
                <c:pt idx="175">
                  <c:v>1.2813719815819751</c:v>
                </c:pt>
                <c:pt idx="176">
                  <c:v>1.2792529716902401</c:v>
                </c:pt>
                <c:pt idx="177">
                  <c:v>1.277137466013482</c:v>
                </c:pt>
                <c:pt idx="178">
                  <c:v>1.2750254587568051</c:v>
                </c:pt>
                <c:pt idx="179">
                  <c:v>1.2729169441348449</c:v>
                </c:pt>
                <c:pt idx="180">
                  <c:v>1.2708119163718179</c:v>
                </c:pt>
                <c:pt idx="181">
                  <c:v>1.2687103697014941</c:v>
                </c:pt>
                <c:pt idx="182">
                  <c:v>1.266612298367163</c:v>
                </c:pt>
                <c:pt idx="183">
                  <c:v>1.2645176966216769</c:v>
                </c:pt>
                <c:pt idx="184">
                  <c:v>1.262426558727336</c:v>
                </c:pt>
                <c:pt idx="185">
                  <c:v>1.260338878955968</c:v>
                </c:pt>
                <c:pt idx="186">
                  <c:v>1.508254651588858</c:v>
                </c:pt>
                <c:pt idx="187">
                  <c:v>1.5057604449322981</c:v>
                </c:pt>
                <c:pt idx="188">
                  <c:v>1.5032703629551081</c:v>
                </c:pt>
                <c:pt idx="189">
                  <c:v>1.5007843988362899</c:v>
                </c:pt>
                <c:pt idx="190">
                  <c:v>1.4983025457661241</c:v>
                </c:pt>
                <c:pt idx="191">
                  <c:v>1.495824796946138</c:v>
                </c:pt>
                <c:pt idx="192">
                  <c:v>1.4933511455891539</c:v>
                </c:pt>
                <c:pt idx="193">
                  <c:v>1.490881584919161</c:v>
                </c:pt>
                <c:pt idx="194">
                  <c:v>1.488416108171366</c:v>
                </c:pt>
                <c:pt idx="195">
                  <c:v>1.4859547085921621</c:v>
                </c:pt>
                <c:pt idx="196">
                  <c:v>1.4834973794391539</c:v>
                </c:pt>
                <c:pt idx="197">
                  <c:v>1.481044113981046</c:v>
                </c:pt>
                <c:pt idx="198">
                  <c:v>1.4785949054976699</c:v>
                </c:pt>
                <c:pt idx="199">
                  <c:v>1.476149747280024</c:v>
                </c:pt>
                <c:pt idx="200">
                  <c:v>1.473708632630133</c:v>
                </c:pt>
                <c:pt idx="201">
                  <c:v>1.471271554861171</c:v>
                </c:pt>
                <c:pt idx="202">
                  <c:v>1.468838507297302</c:v>
                </c:pt>
                <c:pt idx="203">
                  <c:v>1.4664094832737711</c:v>
                </c:pt>
                <c:pt idx="204">
                  <c:v>1.463984476136833</c:v>
                </c:pt>
                <c:pt idx="205">
                  <c:v>1.461563479243746</c:v>
                </c:pt>
                <c:pt idx="206">
                  <c:v>1.4591464859627541</c:v>
                </c:pt>
                <c:pt idx="207">
                  <c:v>1.4567334896730699</c:v>
                </c:pt>
                <c:pt idx="208">
                  <c:v>1.454324483764843</c:v>
                </c:pt>
                <c:pt idx="209">
                  <c:v>1.4519194616391811</c:v>
                </c:pt>
                <c:pt idx="210">
                  <c:v>1.4495184167080859</c:v>
                </c:pt>
                <c:pt idx="211">
                  <c:v>1.447121342394347</c:v>
                </c:pt>
                <c:pt idx="212">
                  <c:v>1.4447282321320181</c:v>
                </c:pt>
                <c:pt idx="213">
                  <c:v>1.442339079365478</c:v>
                </c:pt>
                <c:pt idx="214">
                  <c:v>1.439953877550268</c:v>
                </c:pt>
                <c:pt idx="215">
                  <c:v>1.4375726201526851</c:v>
                </c:pt>
                <c:pt idx="216">
                  <c:v>1.435195300649843</c:v>
                </c:pt>
                <c:pt idx="217">
                  <c:v>1.682821912529632</c:v>
                </c:pt>
                <c:pt idx="218">
                  <c:v>1.6800390233062541</c:v>
                </c:pt>
                <c:pt idx="219">
                  <c:v>1.6772607361577201</c:v>
                </c:pt>
                <c:pt idx="220">
                  <c:v>1.6744870434736061</c:v>
                </c:pt>
                <c:pt idx="221">
                  <c:v>1.6717179376559821</c:v>
                </c:pt>
                <c:pt idx="222">
                  <c:v>1.6689534111195641</c:v>
                </c:pt>
                <c:pt idx="223">
                  <c:v>1.6661934562915679</c:v>
                </c:pt>
                <c:pt idx="224">
                  <c:v>1.663438065611744</c:v>
                </c:pt>
                <c:pt idx="225">
                  <c:v>1.6606872315323311</c:v>
                </c:pt>
                <c:pt idx="226">
                  <c:v>1.6579409465180599</c:v>
                </c:pt>
                <c:pt idx="227">
                  <c:v>1.655199203046138</c:v>
                </c:pt>
                <c:pt idx="228">
                  <c:v>1.6524619936061939</c:v>
                </c:pt>
                <c:pt idx="229">
                  <c:v>1.6497293107002711</c:v>
                </c:pt>
                <c:pt idx="230">
                  <c:v>1.647001146842846</c:v>
                </c:pt>
                <c:pt idx="231">
                  <c:v>1.6442774945607399</c:v>
                </c:pt>
                <c:pt idx="232">
                  <c:v>1.641558346393112</c:v>
                </c:pt>
                <c:pt idx="233">
                  <c:v>1.6388436948915279</c:v>
                </c:pt>
                <c:pt idx="234">
                  <c:v>1.6361335326198241</c:v>
                </c:pt>
                <c:pt idx="235">
                  <c:v>1.633427852154131</c:v>
                </c:pt>
                <c:pt idx="236">
                  <c:v>1.630726646082892</c:v>
                </c:pt>
                <c:pt idx="237">
                  <c:v>1.6280299070067701</c:v>
                </c:pt>
                <c:pt idx="238">
                  <c:v>1.6253376275386719</c:v>
                </c:pt>
                <c:pt idx="239">
                  <c:v>1.6226498003037411</c:v>
                </c:pt>
                <c:pt idx="240">
                  <c:v>1.6199664179392681</c:v>
                </c:pt>
                <c:pt idx="241">
                  <c:v>1.6172874730948039</c:v>
                </c:pt>
                <c:pt idx="242">
                  <c:v>1.6146129584319759</c:v>
                </c:pt>
                <c:pt idx="243">
                  <c:v>1.6119428666245641</c:v>
                </c:pt>
                <c:pt idx="244">
                  <c:v>1.6092771903584939</c:v>
                </c:pt>
                <c:pt idx="245">
                  <c:v>1.60661592233178</c:v>
                </c:pt>
                <c:pt idx="246">
                  <c:v>1.6039590552544361</c:v>
                </c:pt>
                <c:pt idx="247">
                  <c:v>1.60130658184868</c:v>
                </c:pt>
                <c:pt idx="248">
                  <c:v>1.848658494848636</c:v>
                </c:pt>
                <c:pt idx="249">
                  <c:v>1.845601361016022</c:v>
                </c:pt>
                <c:pt idx="250">
                  <c:v>1.8425492827776671</c:v>
                </c:pt>
                <c:pt idx="251">
                  <c:v>1.839502251773127</c:v>
                </c:pt>
                <c:pt idx="252">
                  <c:v>1.8364602596557511</c:v>
                </c:pt>
                <c:pt idx="253">
                  <c:v>1.833423298092709</c:v>
                </c:pt>
                <c:pt idx="254">
                  <c:v>1.8303913587649701</c:v>
                </c:pt>
                <c:pt idx="255">
                  <c:v>1.8273644333672501</c:v>
                </c:pt>
                <c:pt idx="256">
                  <c:v>1.8243425136079681</c:v>
                </c:pt>
                <c:pt idx="257">
                  <c:v>1.821325591209292</c:v>
                </c:pt>
                <c:pt idx="258">
                  <c:v>1.818313657907066</c:v>
                </c:pt>
                <c:pt idx="259">
                  <c:v>1.8153067054508041</c:v>
                </c:pt>
                <c:pt idx="260">
                  <c:v>1.812304725603658</c:v>
                </c:pt>
                <c:pt idx="261">
                  <c:v>1.809307710142406</c:v>
                </c:pt>
                <c:pt idx="262">
                  <c:v>1.8063156508574261</c:v>
                </c:pt>
                <c:pt idx="263">
                  <c:v>1.8033285395526679</c:v>
                </c:pt>
                <c:pt idx="264">
                  <c:v>1.800346368045636</c:v>
                </c:pt>
                <c:pt idx="265">
                  <c:v>1.797369128167368</c:v>
                </c:pt>
                <c:pt idx="266">
                  <c:v>1.7943968117624121</c:v>
                </c:pt>
                <c:pt idx="267">
                  <c:v>1.791429410688798</c:v>
                </c:pt>
                <c:pt idx="268">
                  <c:v>1.7884669168180261</c:v>
                </c:pt>
                <c:pt idx="269">
                  <c:v>1.785509322035032</c:v>
                </c:pt>
                <c:pt idx="270">
                  <c:v>1.782556618238178</c:v>
                </c:pt>
                <c:pt idx="271">
                  <c:v>1.779608797339211</c:v>
                </c:pt>
                <c:pt idx="272">
                  <c:v>1.7766658512632909</c:v>
                </c:pt>
                <c:pt idx="273">
                  <c:v>1.773727771948876</c:v>
                </c:pt>
                <c:pt idx="274">
                  <c:v>1.770794551347793</c:v>
                </c:pt>
                <c:pt idx="275">
                  <c:v>1.7678661814251611</c:v>
                </c:pt>
                <c:pt idx="276">
                  <c:v>1.764942654159416</c:v>
                </c:pt>
                <c:pt idx="277">
                  <c:v>1.762023961542224</c:v>
                </c:pt>
                <c:pt idx="278">
                  <c:v>1.759110095578482</c:v>
                </c:pt>
                <c:pt idx="279">
                  <c:v>2.0062010482864032</c:v>
                </c:pt>
                <c:pt idx="280">
                  <c:v>2.0028833857127828</c:v>
                </c:pt>
                <c:pt idx="281">
                  <c:v>1.999571209570846</c:v>
                </c:pt>
                <c:pt idx="282">
                  <c:v>1.996264510787638</c:v>
                </c:pt>
                <c:pt idx="283">
                  <c:v>1.9929632803052291</c:v>
                </c:pt>
                <c:pt idx="284">
                  <c:v>1.9896675090806679</c:v>
                </c:pt>
                <c:pt idx="285">
                  <c:v>1.9863771880859671</c:v>
                </c:pt>
                <c:pt idx="286">
                  <c:v>1.9830923083080381</c:v>
                </c:pt>
                <c:pt idx="287">
                  <c:v>1.979812860748752</c:v>
                </c:pt>
                <c:pt idx="288">
                  <c:v>1.97653883642479</c:v>
                </c:pt>
                <c:pt idx="289">
                  <c:v>1.97327022636775</c:v>
                </c:pt>
                <c:pt idx="290">
                  <c:v>1.97000702162404</c:v>
                </c:pt>
                <c:pt idx="291">
                  <c:v>1.9667492132548441</c:v>
                </c:pt>
                <c:pt idx="292">
                  <c:v>1.963496792336183</c:v>
                </c:pt>
                <c:pt idx="293">
                  <c:v>1.9602497499588281</c:v>
                </c:pt>
                <c:pt idx="294">
                  <c:v>1.9570080772282119</c:v>
                </c:pt>
                <c:pt idx="295">
                  <c:v>1.953771765264563</c:v>
                </c:pt>
                <c:pt idx="296">
                  <c:v>1.9505408052027611</c:v>
                </c:pt>
                <c:pt idx="297">
                  <c:v>1.9473151881923221</c:v>
                </c:pt>
                <c:pt idx="298">
                  <c:v>1.944094905397443</c:v>
                </c:pt>
                <c:pt idx="299">
                  <c:v>1.9408799479969021</c:v>
                </c:pt>
                <c:pt idx="300">
                  <c:v>1.9376703071840651</c:v>
                </c:pt>
                <c:pt idx="301">
                  <c:v>1.9344659741669099</c:v>
                </c:pt>
                <c:pt idx="302">
                  <c:v>1.9312669401678491</c:v>
                </c:pt>
                <c:pt idx="303">
                  <c:v>1.9280731964239299</c:v>
                </c:pt>
                <c:pt idx="304">
                  <c:v>1.92488473418661</c:v>
                </c:pt>
                <c:pt idx="305">
                  <c:v>1.9217015447218451</c:v>
                </c:pt>
                <c:pt idx="306">
                  <c:v>1.918523619310027</c:v>
                </c:pt>
                <c:pt idx="307">
                  <c:v>1.9153509492459839</c:v>
                </c:pt>
                <c:pt idx="308">
                  <c:v>1.9121835258389319</c:v>
                </c:pt>
                <c:pt idx="309">
                  <c:v>1.909021340412405</c:v>
                </c:pt>
                <c:pt idx="310">
                  <c:v>2.1558643843043992</c:v>
                </c:pt>
                <c:pt idx="311">
                  <c:v>2.152299222882684</c:v>
                </c:pt>
                <c:pt idx="312">
                  <c:v>2.1487399571824781</c:v>
                </c:pt>
                <c:pt idx="313">
                  <c:v>2.145186577453932</c:v>
                </c:pt>
                <c:pt idx="314">
                  <c:v>2.1416390739634328</c:v>
                </c:pt>
                <c:pt idx="315">
                  <c:v>2.138097436993442</c:v>
                </c:pt>
                <c:pt idx="316">
                  <c:v>2.1345616568424748</c:v>
                </c:pt>
                <c:pt idx="317">
                  <c:v>2.1310317238250271</c:v>
                </c:pt>
                <c:pt idx="318">
                  <c:v>2.127507628271748</c:v>
                </c:pt>
                <c:pt idx="319">
                  <c:v>2.1239893605291251</c:v>
                </c:pt>
                <c:pt idx="320">
                  <c:v>2.1204769109597401</c:v>
                </c:pt>
                <c:pt idx="321">
                  <c:v>2.1169702699420432</c:v>
                </c:pt>
                <c:pt idx="322">
                  <c:v>2.1134694278704029</c:v>
                </c:pt>
                <c:pt idx="323">
                  <c:v>2.1099743751550828</c:v>
                </c:pt>
                <c:pt idx="324">
                  <c:v>2.1064851022222002</c:v>
                </c:pt>
                <c:pt idx="325">
                  <c:v>2.1030015995137079</c:v>
                </c:pt>
                <c:pt idx="326">
                  <c:v>2.09952385748739</c:v>
                </c:pt>
                <c:pt idx="327">
                  <c:v>2.096051866616699</c:v>
                </c:pt>
                <c:pt idx="328">
                  <c:v>2.0925856173910118</c:v>
                </c:pt>
                <c:pt idx="329">
                  <c:v>2.0891251003153202</c:v>
                </c:pt>
                <c:pt idx="330">
                  <c:v>2.0856703059103401</c:v>
                </c:pt>
                <c:pt idx="331">
                  <c:v>2.0822212247124812</c:v>
                </c:pt>
                <c:pt idx="332">
                  <c:v>2.0787778472737641</c:v>
                </c:pt>
                <c:pt idx="333">
                  <c:v>2.0753401641618772</c:v>
                </c:pt>
                <c:pt idx="334">
                  <c:v>2.0719081659600982</c:v>
                </c:pt>
                <c:pt idx="335">
                  <c:v>2.0684818432672678</c:v>
                </c:pt>
                <c:pt idx="336">
                  <c:v>2.06506118669776</c:v>
                </c:pt>
                <c:pt idx="337">
                  <c:v>2.0616461868814882</c:v>
                </c:pt>
                <c:pt idx="338">
                  <c:v>2.058236834463846</c:v>
                </c:pt>
                <c:pt idx="339">
                  <c:v>2.0548331201057541</c:v>
                </c:pt>
                <c:pt idx="340">
                  <c:v>2.051435034483466</c:v>
                </c:pt>
                <c:pt idx="341">
                  <c:v>2.2980425682887882</c:v>
                </c:pt>
                <c:pt idx="342">
                  <c:v>2.294242286244343</c:v>
                </c:pt>
                <c:pt idx="343">
                  <c:v>2.2904482887412798</c:v>
                </c:pt>
                <c:pt idx="344">
                  <c:v>2.286660565386827</c:v>
                </c:pt>
                <c:pt idx="345">
                  <c:v>2.2828791058054021</c:v>
                </c:pt>
                <c:pt idx="346">
                  <c:v>2.2791038996385771</c:v>
                </c:pt>
                <c:pt idx="347">
                  <c:v>2.2753349365450601</c:v>
                </c:pt>
                <c:pt idx="348">
                  <c:v>2.271572206200644</c:v>
                </c:pt>
                <c:pt idx="349">
                  <c:v>2.2678156982982198</c:v>
                </c:pt>
                <c:pt idx="350">
                  <c:v>2.2640654025477072</c:v>
                </c:pt>
                <c:pt idx="351">
                  <c:v>2.2603213086760801</c:v>
                </c:pt>
                <c:pt idx="352">
                  <c:v>2.2565834064271599</c:v>
                </c:pt>
                <c:pt idx="353">
                  <c:v>2.2528516855619438</c:v>
                </c:pt>
                <c:pt idx="354">
                  <c:v>2.249126135858218</c:v>
                </c:pt>
                <c:pt idx="355">
                  <c:v>2.2454067471107249</c:v>
                </c:pt>
                <c:pt idx="356">
                  <c:v>2.2416935091310202</c:v>
                </c:pt>
                <c:pt idx="357">
                  <c:v>2.2379864117476012</c:v>
                </c:pt>
                <c:pt idx="358">
                  <c:v>2.2342854448057081</c:v>
                </c:pt>
                <c:pt idx="359">
                  <c:v>2.2305905981674612</c:v>
                </c:pt>
                <c:pt idx="360">
                  <c:v>2.2269018617116112</c:v>
                </c:pt>
                <c:pt idx="361">
                  <c:v>2.2232192253337542</c:v>
                </c:pt>
                <c:pt idx="362">
                  <c:v>2.2195426789461932</c:v>
                </c:pt>
                <c:pt idx="363">
                  <c:v>2.2158722124778709</c:v>
                </c:pt>
                <c:pt idx="364">
                  <c:v>2.212207815874403</c:v>
                </c:pt>
                <c:pt idx="365">
                  <c:v>2.2085494790980271</c:v>
                </c:pt>
              </c:numCache>
            </c:numRef>
          </c:val>
          <c:smooth val="0"/>
          <c:extLst>
            <c:ext xmlns:c16="http://schemas.microsoft.com/office/drawing/2014/chart" uri="{C3380CC4-5D6E-409C-BE32-E72D297353CC}">
              <c16:uniqueId val="{00000000-A588-4246-AE38-B06118C4C233}"/>
            </c:ext>
          </c:extLst>
        </c:ser>
        <c:ser>
          <c:idx val="1"/>
          <c:order val="1"/>
          <c:marker>
            <c:symbol val="none"/>
          </c:marker>
          <c:val>
            <c:numRef>
              <c:f>'Sheet1 (2)'!$M$8:$M$373</c:f>
              <c:numCache>
                <c:formatCode>0.0%</c:formatCode>
                <c:ptCount val="366"/>
                <c:pt idx="0">
                  <c:v>1</c:v>
                </c:pt>
                <c:pt idx="1">
                  <c:v>0.96360194970839796</c:v>
                </c:pt>
                <c:pt idx="2">
                  <c:v>0.92852871748182397</c:v>
                </c:pt>
                <c:pt idx="3">
                  <c:v>0.89473208252572101</c:v>
                </c:pt>
                <c:pt idx="4">
                  <c:v>0.86216557918843995</c:v>
                </c:pt>
                <c:pt idx="5">
                  <c:v>0.83078443307744998</c:v>
                </c:pt>
                <c:pt idx="6">
                  <c:v>0.80054549950081799</c:v>
                </c:pt>
                <c:pt idx="7">
                  <c:v>0.771407204149266</c:v>
                </c:pt>
                <c:pt idx="8">
                  <c:v>0.74332948593733394</c:v>
                </c:pt>
                <c:pt idx="9">
                  <c:v>0.71627374192495197</c:v>
                </c:pt>
                <c:pt idx="10">
                  <c:v>0.69020277424381704</c:v>
                </c:pt>
                <c:pt idx="11">
                  <c:v>0.66508073895549003</c:v>
                </c:pt>
                <c:pt idx="12">
                  <c:v>0.64087309677101101</c:v>
                </c:pt>
                <c:pt idx="13">
                  <c:v>0.61754656556419996</c:v>
                </c:pt>
                <c:pt idx="14">
                  <c:v>0.59506907461338898</c:v>
                </c:pt>
                <c:pt idx="15">
                  <c:v>0.57340972050863204</c:v>
                </c:pt>
                <c:pt idx="16">
                  <c:v>0.552538724663864</c:v>
                </c:pt>
                <c:pt idx="17">
                  <c:v>0.53242739237549197</c:v>
                </c:pt>
                <c:pt idx="18">
                  <c:v>0.51304807337118596</c:v>
                </c:pt>
                <c:pt idx="19">
                  <c:v>0.49437412379461099</c:v>
                </c:pt>
                <c:pt idx="20">
                  <c:v>0.47637986957386502</c:v>
                </c:pt>
                <c:pt idx="21">
                  <c:v>0.45904057112320601</c:v>
                </c:pt>
                <c:pt idx="22">
                  <c:v>0.44233238932957802</c:v>
                </c:pt>
                <c:pt idx="23">
                  <c:v>0.42623235277715199</c:v>
                </c:pt>
                <c:pt idx="24">
                  <c:v>0.41071832616486298</c:v>
                </c:pt>
                <c:pt idx="25">
                  <c:v>0.39576897987343301</c:v>
                </c:pt>
                <c:pt idx="26">
                  <c:v>0.38136376064014199</c:v>
                </c:pt>
                <c:pt idx="27">
                  <c:v>0.36748286330097002</c:v>
                </c:pt>
                <c:pt idx="28">
                  <c:v>0.35410720356123299</c:v>
                </c:pt>
                <c:pt idx="29">
                  <c:v>0.34121839175739299</c:v>
                </c:pt>
                <c:pt idx="30">
                  <c:v>0.32879870757378699</c:v>
                </c:pt>
                <c:pt idx="31">
                  <c:v>1.3168310756797019</c:v>
                </c:pt>
                <c:pt idx="32">
                  <c:v>1.2689009919615659</c:v>
                </c:pt>
                <c:pt idx="33">
                  <c:v>1.222715469841092</c:v>
                </c:pt>
                <c:pt idx="34">
                  <c:v>1.178211010677485</c:v>
                </c:pt>
                <c:pt idx="35">
                  <c:v>1.135326427056726</c:v>
                </c:pt>
                <c:pt idx="36">
                  <c:v>1.0940027586673271</c:v>
                </c:pt>
                <c:pt idx="37">
                  <c:v>1.05418319123821</c:v>
                </c:pt>
                <c:pt idx="38">
                  <c:v>1.0158129784269501</c:v>
                </c:pt>
                <c:pt idx="39">
                  <c:v>0.97883936655130499</c:v>
                </c:pt>
                <c:pt idx="40">
                  <c:v>0.94321152206016601</c:v>
                </c:pt>
                <c:pt idx="41">
                  <c:v>0.90888046164460001</c:v>
                </c:pt>
                <c:pt idx="42">
                  <c:v>0.87579898489260399</c:v>
                </c:pt>
                <c:pt idx="43">
                  <c:v>0.84392160939515104</c:v>
                </c:pt>
                <c:pt idx="44">
                  <c:v>0.81320450821421097</c:v>
                </c:pt>
                <c:pt idx="45">
                  <c:v>0.78360544962687695</c:v>
                </c:pt>
                <c:pt idx="46">
                  <c:v>0.75508373906257997</c:v>
                </c:pt>
                <c:pt idx="47">
                  <c:v>0.72760016315381004</c:v>
                </c:pt>
                <c:pt idx="48">
                  <c:v>0.70111693582315304</c:v>
                </c:pt>
                <c:pt idx="49">
                  <c:v>0.67559764633276997</c:v>
                </c:pt>
                <c:pt idx="50">
                  <c:v>0.65100720922466004</c:v>
                </c:pt>
                <c:pt idx="51">
                  <c:v>0.62731181608311204</c:v>
                </c:pt>
                <c:pt idx="52">
                  <c:v>0.60447888905279401</c:v>
                </c:pt>
                <c:pt idx="53">
                  <c:v>0.58247703604883805</c:v>
                </c:pt>
                <c:pt idx="54">
                  <c:v>0.561276007597027</c:v>
                </c:pt>
                <c:pt idx="55">
                  <c:v>0.54084665524504105</c:v>
                </c:pt>
                <c:pt idx="56">
                  <c:v>0.52116089148738598</c:v>
                </c:pt>
                <c:pt idx="57">
                  <c:v>0.50219165114901299</c:v>
                </c:pt>
                <c:pt idx="58">
                  <c:v>0.483912854174469</c:v>
                </c:pt>
                <c:pt idx="59">
                  <c:v>0.46629936977147002</c:v>
                </c:pt>
                <c:pt idx="60">
                  <c:v>0.44932698185958903</c:v>
                </c:pt>
                <c:pt idx="61">
                  <c:v>0.43297235577648702</c:v>
                </c:pt>
                <c:pt idx="62">
                  <c:v>1.4172130061960599</c:v>
                </c:pt>
                <c:pt idx="63">
                  <c:v>1.3656292159226051</c:v>
                </c:pt>
                <c:pt idx="64">
                  <c:v>1.3159229750417849</c:v>
                </c:pt>
                <c:pt idx="65">
                  <c:v>1.2680259444163451</c:v>
                </c:pt>
                <c:pt idx="66">
                  <c:v>1.221872272320403</c:v>
                </c:pt>
                <c:pt idx="67">
                  <c:v>1.1773985039025781</c:v>
                </c:pt>
                <c:pt idx="68">
                  <c:v>1.134543493944274</c:v>
                </c:pt>
                <c:pt idx="69">
                  <c:v>1.093248322793678</c:v>
                </c:pt>
                <c:pt idx="70">
                  <c:v>1.05345621535941</c:v>
                </c:pt>
                <c:pt idx="71">
                  <c:v>1.0151124630527679</c:v>
                </c:pt>
                <c:pt idx="72">
                  <c:v>0.97816434857093704</c:v>
                </c:pt>
                <c:pt idx="73">
                  <c:v>0.94256107341820194</c:v>
                </c:pt>
                <c:pt idx="74">
                  <c:v>0.90825368806501505</c:v>
                </c:pt>
                <c:pt idx="75">
                  <c:v>0.87519502464929899</c:v>
                </c:pt>
                <c:pt idx="76">
                  <c:v>0.84333963212714902</c:v>
                </c:pt>
                <c:pt idx="77">
                  <c:v>0.81264371378408495</c:v>
                </c:pt>
                <c:pt idx="78">
                  <c:v>0.78306506702060996</c:v>
                </c:pt>
                <c:pt idx="79">
                  <c:v>0.75456302532959796</c:v>
                </c:pt>
                <c:pt idx="80">
                  <c:v>0.72709840238547196</c:v>
                </c:pt>
                <c:pt idx="81">
                  <c:v>0.70063343816850099</c:v>
                </c:pt>
                <c:pt idx="82">
                  <c:v>0.67513174705005896</c:v>
                </c:pt>
                <c:pt idx="83">
                  <c:v>0.65055826776747205</c:v>
                </c:pt>
                <c:pt idx="84">
                  <c:v>0.62687921521965795</c:v>
                </c:pt>
                <c:pt idx="85">
                  <c:v>0.60406203401732494</c:v>
                </c:pt>
                <c:pt idx="86">
                  <c:v>0.58207535372391594</c:v>
                </c:pt>
                <c:pt idx="87">
                  <c:v>0.56088894572556902</c:v>
                </c:pt>
                <c:pt idx="88">
                  <c:v>0.54047368167104604</c:v>
                </c:pt>
                <c:pt idx="89">
                  <c:v>0.52080149342430004</c:v>
                </c:pt>
                <c:pt idx="90">
                  <c:v>0.50184533447469903</c:v>
                </c:pt>
                <c:pt idx="91">
                  <c:v>0.48357914275187802</c:v>
                </c:pt>
                <c:pt idx="92">
                  <c:v>0.46597780479402701</c:v>
                </c:pt>
                <c:pt idx="93">
                  <c:v>1.449017121220368</c:v>
                </c:pt>
                <c:pt idx="94">
                  <c:v>1.3962757231688001</c:v>
                </c:pt>
                <c:pt idx="95">
                  <c:v>1.345454009175945</c:v>
                </c:pt>
                <c:pt idx="96">
                  <c:v>1.2964821064849199</c:v>
                </c:pt>
                <c:pt idx="97">
                  <c:v>1.2492926855709079</c:v>
                </c:pt>
                <c:pt idx="98">
                  <c:v>1.203820867572565</c:v>
                </c:pt>
                <c:pt idx="99">
                  <c:v>1.160004135092586</c:v>
                </c:pt>
                <c:pt idx="100">
                  <c:v>1.1177822462450171</c:v>
                </c:pt>
                <c:pt idx="101">
                  <c:v>1.0770971518311301</c:v>
                </c:pt>
                <c:pt idx="102">
                  <c:v>1.037892915529836</c:v>
                </c:pt>
                <c:pt idx="103">
                  <c:v>1.0001156369930819</c:v>
                </c:pt>
                <c:pt idx="104">
                  <c:v>0.96371337774038901</c:v>
                </c:pt>
                <c:pt idx="105">
                  <c:v>0.928636089750701</c:v>
                </c:pt>
                <c:pt idx="106">
                  <c:v>0.89483554665335996</c:v>
                </c:pt>
                <c:pt idx="107">
                  <c:v>0.86226527742356096</c:v>
                </c:pt>
                <c:pt idx="108">
                  <c:v>0.83088050249119405</c:v>
                </c:pt>
                <c:pt idx="109">
                  <c:v>0.800638072175205</c:v>
                </c:pt>
                <c:pt idx="110">
                  <c:v>0.77149640735880198</c:v>
                </c:pt>
                <c:pt idx="111">
                  <c:v>0.74341544232395995</c:v>
                </c:pt>
                <c:pt idx="112">
                  <c:v>0.71635656966669703</c:v>
                </c:pt>
                <c:pt idx="113">
                  <c:v>0.69028258721724101</c:v>
                </c:pt>
                <c:pt idx="114">
                  <c:v>0.66515764689229695</c:v>
                </c:pt>
                <c:pt idx="115">
                  <c:v>0.64094720540887096</c:v>
                </c:pt>
                <c:pt idx="116">
                  <c:v>0.61761797679213104</c:v>
                </c:pt>
                <c:pt idx="117">
                  <c:v>0.59513788661185196</c:v>
                </c:pt>
                <c:pt idx="118">
                  <c:v>0.57347602788451502</c:v>
                </c:pt>
                <c:pt idx="119">
                  <c:v>0.55260261858055004</c:v>
                </c:pt>
                <c:pt idx="120">
                  <c:v>0.53248896067817997</c:v>
                </c:pt>
                <c:pt idx="121">
                  <c:v>0.51310740070769001</c:v>
                </c:pt>
                <c:pt idx="122">
                  <c:v>0.494431291731738</c:v>
                </c:pt>
                <c:pt idx="123">
                  <c:v>0.476434956709545</c:v>
                </c:pt>
                <c:pt idx="124">
                  <c:v>1.459093653194538</c:v>
                </c:pt>
                <c:pt idx="125">
                  <c:v>1.405985489025416</c:v>
                </c:pt>
                <c:pt idx="126">
                  <c:v>1.354810358486604</c:v>
                </c:pt>
                <c:pt idx="127">
                  <c:v>1.3054979029228231</c:v>
                </c:pt>
                <c:pt idx="128">
                  <c:v>1.2579803245966561</c:v>
                </c:pt>
                <c:pt idx="129">
                  <c:v>1.212192293476138</c:v>
                </c:pt>
                <c:pt idx="130">
                  <c:v>1.1680708574151</c:v>
                </c:pt>
                <c:pt idx="131">
                  <c:v>1.125555355602748</c:v>
                </c:pt>
                <c:pt idx="132">
                  <c:v>1.0845873351635431</c:v>
                </c:pt>
                <c:pt idx="133">
                  <c:v>1.045110470792616</c:v>
                </c:pt>
                <c:pt idx="134">
                  <c:v>1.007070487316424</c:v>
                </c:pt>
                <c:pt idx="135">
                  <c:v>0.970415085071892</c:v>
                </c:pt>
                <c:pt idx="136">
                  <c:v>0.93509386800171401</c:v>
                </c:pt>
                <c:pt idx="137">
                  <c:v>0.90105827436681896</c:v>
                </c:pt>
                <c:pt idx="138">
                  <c:v>0.86826150998074902</c:v>
                </c:pt>
                <c:pt idx="139">
                  <c:v>0.83665848387420605</c:v>
                </c:pt>
                <c:pt idx="140">
                  <c:v>0.80620574630125497</c:v>
                </c:pt>
                <c:pt idx="141">
                  <c:v>0.77686142900200195</c:v>
                </c:pt>
                <c:pt idx="142">
                  <c:v>0.74858518763958504</c:v>
                </c:pt>
                <c:pt idx="143">
                  <c:v>0.72133814633232496</c:v>
                </c:pt>
                <c:pt idx="144">
                  <c:v>0.69508284420486899</c:v>
                </c:pt>
                <c:pt idx="145">
                  <c:v>0.66978318388466795</c:v>
                </c:pt>
                <c:pt idx="146">
                  <c:v>0.64540438187316396</c:v>
                </c:pt>
                <c:pt idx="147">
                  <c:v>0.62191292072332205</c:v>
                </c:pt>
                <c:pt idx="148">
                  <c:v>0.59927650295783397</c:v>
                </c:pt>
                <c:pt idx="149">
                  <c:v>0.57746400666460396</c:v>
                </c:pt>
                <c:pt idx="150">
                  <c:v>0.55644544270843699</c:v>
                </c:pt>
                <c:pt idx="151">
                  <c:v>0.53619191350020301</c:v>
                </c:pt>
                <c:pt idx="152">
                  <c:v>0.51667557326666702</c:v>
                </c:pt>
                <c:pt idx="153">
                  <c:v>0.497869589766467</c:v>
                </c:pt>
                <c:pt idx="154">
                  <c:v>0.47974810739948598</c:v>
                </c:pt>
                <c:pt idx="155">
                  <c:v>1.462286211659054</c:v>
                </c:pt>
                <c:pt idx="156">
                  <c:v>1.4090618445863701</c:v>
                </c:pt>
                <c:pt idx="157">
                  <c:v>1.357774740703136</c:v>
                </c:pt>
                <c:pt idx="158">
                  <c:v>1.3083543874063539</c:v>
                </c:pt>
                <c:pt idx="159">
                  <c:v>1.2607328386142971</c:v>
                </c:pt>
                <c:pt idx="160">
                  <c:v>1.214844621350138</c:v>
                </c:pt>
                <c:pt idx="161">
                  <c:v>1.170626645725751</c:v>
                </c:pt>
                <c:pt idx="162">
                  <c:v>1.128018118201942</c:v>
                </c:pt>
                <c:pt idx="163">
                  <c:v>1.0869604580057799</c:v>
                </c:pt>
                <c:pt idx="164">
                  <c:v>1.0473972165903001</c:v>
                </c:pt>
                <c:pt idx="165">
                  <c:v>1.00927400002556</c:v>
                </c:pt>
                <c:pt idx="166">
                  <c:v>0.97253839421462296</c:v>
                </c:pt>
                <c:pt idx="167">
                  <c:v>0.93713989283148802</c:v>
                </c:pt>
                <c:pt idx="168">
                  <c:v>0.90302982788193498</c:v>
                </c:pt>
                <c:pt idx="169">
                  <c:v>0.87016130279187198</c:v>
                </c:pt>
                <c:pt idx="170">
                  <c:v>0.83848912793104402</c:v>
                </c:pt>
                <c:pt idx="171">
                  <c:v>0.80796975848364805</c:v>
                </c:pt>
                <c:pt idx="172">
                  <c:v>0.77856123458026405</c:v>
                </c:pt>
                <c:pt idx="173">
                  <c:v>0.75022312360892096</c:v>
                </c:pt>
                <c:pt idx="174">
                  <c:v>0.72291646462588099</c:v>
                </c:pt>
                <c:pt idx="175">
                  <c:v>0.69660371478979999</c:v>
                </c:pt>
                <c:pt idx="176">
                  <c:v>0.67124869774556495</c:v>
                </c:pt>
                <c:pt idx="177">
                  <c:v>0.646816553886843</c:v>
                </c:pt>
                <c:pt idx="178">
                  <c:v>0.62327369242903397</c:v>
                </c:pt>
                <c:pt idx="179">
                  <c:v>0.600587745226559</c:v>
                </c:pt>
                <c:pt idx="180">
                  <c:v>0.57872752227128699</c:v>
                </c:pt>
                <c:pt idx="181">
                  <c:v>0.55766296881052002</c:v>
                </c:pt>
                <c:pt idx="182">
                  <c:v>0.53736512402599002</c:v>
                </c:pt>
                <c:pt idx="183">
                  <c:v>0.51780608121673399</c:v>
                </c:pt>
                <c:pt idx="184">
                  <c:v>0.49895894943131303</c:v>
                </c:pt>
                <c:pt idx="185">
                  <c:v>0.48079781649646602</c:v>
                </c:pt>
                <c:pt idx="186">
                  <c:v>1.463297713391535</c:v>
                </c:pt>
                <c:pt idx="187">
                  <c:v>1.4100365296279209</c:v>
                </c:pt>
                <c:pt idx="188">
                  <c:v>1.3587139491095259</c:v>
                </c:pt>
                <c:pt idx="189">
                  <c:v>1.309259410457932</c:v>
                </c:pt>
                <c:pt idx="190">
                  <c:v>1.26160492059133</c:v>
                </c:pt>
                <c:pt idx="191">
                  <c:v>1.2156849612435121</c:v>
                </c:pt>
                <c:pt idx="192">
                  <c:v>1.1714363988854171</c:v>
                </c:pt>
                <c:pt idx="193">
                  <c:v>1.12879839792537</c:v>
                </c:pt>
                <c:pt idx="194">
                  <c:v>1.0877123370686079</c:v>
                </c:pt>
                <c:pt idx="195">
                  <c:v>1.048121728721187</c:v>
                </c:pt>
                <c:pt idx="196">
                  <c:v>1.00997214132747</c:v>
                </c:pt>
                <c:pt idx="197">
                  <c:v>0.97321112453431502</c:v>
                </c:pt>
                <c:pt idx="198">
                  <c:v>0.93778813707916797</c:v>
                </c:pt>
                <c:pt idx="199">
                  <c:v>0.90365447730289505</c:v>
                </c:pt>
                <c:pt idx="200">
                  <c:v>0.87076321619179298</c:v>
                </c:pt>
                <c:pt idx="201">
                  <c:v>0.83906913285675899</c:v>
                </c:pt>
                <c:pt idx="202">
                  <c:v>0.80852865236090798</c:v>
                </c:pt>
                <c:pt idx="203">
                  <c:v>0.779099785810075</c:v>
                </c:pt>
                <c:pt idx="204">
                  <c:v>0.75074207262398895</c:v>
                </c:pt>
                <c:pt idx="205">
                  <c:v>0.72341652490858799</c:v>
                </c:pt>
                <c:pt idx="206">
                  <c:v>0.69708557385319303</c:v>
                </c:pt>
                <c:pt idx="207">
                  <c:v>0.67171301807853601</c:v>
                </c:pt>
                <c:pt idx="208">
                  <c:v>0.64726397386498202</c:v>
                </c:pt>
                <c:pt idx="209">
                  <c:v>0.62370482719230502</c:v>
                </c:pt>
                <c:pt idx="210">
                  <c:v>0.60100318752503901</c:v>
                </c:pt>
                <c:pt idx="211">
                  <c:v>0.57912784328009304</c:v>
                </c:pt>
                <c:pt idx="212">
                  <c:v>0.55804871891511398</c:v>
                </c:pt>
                <c:pt idx="213">
                  <c:v>0.53773683357888302</c:v>
                </c:pt>
                <c:pt idx="214">
                  <c:v>0.51816426126661796</c:v>
                </c:pt>
                <c:pt idx="215">
                  <c:v>0.49930409242572898</c:v>
                </c:pt>
                <c:pt idx="216">
                  <c:v>0.48113039695881399</c:v>
                </c:pt>
                <c:pt idx="217">
                  <c:v>1.463618188573488</c:v>
                </c:pt>
                <c:pt idx="218">
                  <c:v>1.4103453401380841</c:v>
                </c:pt>
                <c:pt idx="219">
                  <c:v>1.3590115195192101</c:v>
                </c:pt>
                <c:pt idx="220">
                  <c:v>1.3095461498848799</c:v>
                </c:pt>
                <c:pt idx="221">
                  <c:v>1.261881223262185</c:v>
                </c:pt>
                <c:pt idx="222">
                  <c:v>1.215951207035854</c:v>
                </c:pt>
                <c:pt idx="223">
                  <c:v>1.17169295385004</c:v>
                </c:pt>
                <c:pt idx="224">
                  <c:v>1.129045614789487</c:v>
                </c:pt>
                <c:pt idx="225">
                  <c:v>1.0879505557208651</c:v>
                </c:pt>
                <c:pt idx="226">
                  <c:v>1.04835127667896</c:v>
                </c:pt>
                <c:pt idx="227">
                  <c:v>1.010193334187131</c:v>
                </c:pt>
                <c:pt idx="228">
                  <c:v>0.97342426640514901</c:v>
                </c:pt>
                <c:pt idx="229">
                  <c:v>0.93799352100146205</c:v>
                </c:pt>
                <c:pt idx="230">
                  <c:v>0.90385238565085302</c:v>
                </c:pt>
                <c:pt idx="231">
                  <c:v>0.87095392106174696</c:v>
                </c:pt>
                <c:pt idx="232">
                  <c:v>0.83925289644127499</c:v>
                </c:pt>
                <c:pt idx="233">
                  <c:v>0.80870572730923096</c:v>
                </c:pt>
                <c:pt idx="234">
                  <c:v>0.77927041557552801</c:v>
                </c:pt>
                <c:pt idx="235">
                  <c:v>0.75090649179864299</c:v>
                </c:pt>
                <c:pt idx="236">
                  <c:v>0.72357495954586504</c:v>
                </c:pt>
                <c:pt idx="237">
                  <c:v>0.69723824177856897</c:v>
                </c:pt>
                <c:pt idx="238">
                  <c:v>0.671860129189087</c:v>
                </c:pt>
                <c:pt idx="239">
                  <c:v>0.64740573041793603</c:v>
                </c:pt>
                <c:pt idx="240">
                  <c:v>0.62384142408311904</c:v>
                </c:pt>
                <c:pt idx="241">
                  <c:v>0.60113481255535395</c:v>
                </c:pt>
                <c:pt idx="242">
                  <c:v>0.57925467741592696</c:v>
                </c:pt>
                <c:pt idx="243">
                  <c:v>0.55817093653569905</c:v>
                </c:pt>
                <c:pt idx="244">
                  <c:v>0.53785460271635599</c:v>
                </c:pt>
                <c:pt idx="245">
                  <c:v>0.518277743837115</c:v>
                </c:pt>
                <c:pt idx="246">
                  <c:v>0.49941344445191299</c:v>
                </c:pt>
                <c:pt idx="247">
                  <c:v>0.48123576878445101</c:v>
                </c:pt>
                <c:pt idx="248">
                  <c:v>1.4637197250701071</c:v>
                </c:pt>
                <c:pt idx="249">
                  <c:v>1.4104431809042</c:v>
                </c:pt>
                <c:pt idx="250">
                  <c:v>1.359105799072198</c:v>
                </c:pt>
                <c:pt idx="251">
                  <c:v>1.309636997845951</c:v>
                </c:pt>
                <c:pt idx="252">
                  <c:v>1.261968764534616</c:v>
                </c:pt>
                <c:pt idx="253">
                  <c:v>1.216035561976665</c:v>
                </c:pt>
                <c:pt idx="254">
                  <c:v>1.1717742384354399</c:v>
                </c:pt>
                <c:pt idx="255">
                  <c:v>1.129123940774468</c:v>
                </c:pt>
                <c:pt idx="256">
                  <c:v>1.0880260307927061</c:v>
                </c:pt>
                <c:pt idx="257">
                  <c:v>1.0484240046053399</c:v>
                </c:pt>
                <c:pt idx="258">
                  <c:v>1.0102634149587899</c:v>
                </c:pt>
                <c:pt idx="259">
                  <c:v>0.97349179637335703</c:v>
                </c:pt>
                <c:pt idx="260">
                  <c:v>0.93805859301049499</c:v>
                </c:pt>
                <c:pt idx="261">
                  <c:v>0.90391508916562502</c:v>
                </c:pt>
                <c:pt idx="262">
                  <c:v>0.87101434229083596</c:v>
                </c:pt>
                <c:pt idx="263">
                  <c:v>0.83931111845542505</c:v>
                </c:pt>
                <c:pt idx="264">
                  <c:v>0.80876183015559</c:v>
                </c:pt>
                <c:pt idx="265">
                  <c:v>0.77932447638765401</c:v>
                </c:pt>
                <c:pt idx="266">
                  <c:v>0.75095858490261402</c:v>
                </c:pt>
                <c:pt idx="267">
                  <c:v>0.72362515656242499</c:v>
                </c:pt>
                <c:pt idx="268">
                  <c:v>0.69728661172158901</c:v>
                </c:pt>
                <c:pt idx="269">
                  <c:v>0.67190673856049199</c:v>
                </c:pt>
                <c:pt idx="270">
                  <c:v>0.64745064329909796</c:v>
                </c:pt>
                <c:pt idx="271">
                  <c:v>0.623884702222961</c:v>
                </c:pt>
                <c:pt idx="272">
                  <c:v>0.60117651545528805</c:v>
                </c:pt>
                <c:pt idx="273">
                  <c:v>0.57929486241161698</c:v>
                </c:pt>
                <c:pt idx="274">
                  <c:v>0.55820965887589402</c:v>
                </c:pt>
                <c:pt idx="275">
                  <c:v>0.53789191563887295</c:v>
                </c:pt>
                <c:pt idx="276">
                  <c:v>0.51831369864199395</c:v>
                </c:pt>
                <c:pt idx="277">
                  <c:v>0.49944809057199702</c:v>
                </c:pt>
                <c:pt idx="278">
                  <c:v>0.48126915385331198</c:v>
                </c:pt>
                <c:pt idx="279">
                  <c:v>1.4637518949875621</c:v>
                </c:pt>
                <c:pt idx="280">
                  <c:v>1.4104741798993741</c:v>
                </c:pt>
                <c:pt idx="281">
                  <c:v>1.3591356697643879</c:v>
                </c:pt>
                <c:pt idx="282">
                  <c:v>1.309665781303192</c:v>
                </c:pt>
                <c:pt idx="283">
                  <c:v>1.261996500330117</c:v>
                </c:pt>
                <c:pt idx="284">
                  <c:v>1.2160622882432821</c:v>
                </c:pt>
                <c:pt idx="285">
                  <c:v>1.1717999919180799</c:v>
                </c:pt>
                <c:pt idx="286">
                  <c:v>1.1291487568805461</c:v>
                </c:pt>
                <c:pt idx="287">
                  <c:v>1.0880499436409059</c:v>
                </c:pt>
                <c:pt idx="288">
                  <c:v>1.048447047072486</c:v>
                </c:pt>
                <c:pt idx="289">
                  <c:v>1.01028561872506</c:v>
                </c:pt>
                <c:pt idx="290">
                  <c:v>0.97351319196581598</c:v>
                </c:pt>
                <c:pt idx="291">
                  <c:v>0.93807920984510995</c:v>
                </c:pt>
                <c:pt idx="292">
                  <c:v>0.90393495558765802</c:v>
                </c:pt>
                <c:pt idx="293">
                  <c:v>0.87103348561384197</c:v>
                </c:pt>
                <c:pt idx="294">
                  <c:v>0.83932956499879796</c:v>
                </c:pt>
                <c:pt idx="295">
                  <c:v>0.808779605280745</c:v>
                </c:pt>
                <c:pt idx="296">
                  <c:v>0.77934160453291301</c:v>
                </c:pt>
                <c:pt idx="297">
                  <c:v>0.75097508961678705</c:v>
                </c:pt>
                <c:pt idx="298">
                  <c:v>0.72364106053717403</c:v>
                </c:pt>
                <c:pt idx="299">
                  <c:v>0.69730193682266495</c:v>
                </c:pt>
                <c:pt idx="300">
                  <c:v>0.671921505857762</c:v>
                </c:pt>
                <c:pt idx="301">
                  <c:v>0.64746487309554601</c:v>
                </c:pt>
                <c:pt idx="302">
                  <c:v>0.62389841408256896</c:v>
                </c:pt>
                <c:pt idx="303">
                  <c:v>0.601189728229934</c:v>
                </c:pt>
                <c:pt idx="304">
                  <c:v>0.57930759426702405</c:v>
                </c:pt>
                <c:pt idx="305">
                  <c:v>0.55822192731659104</c:v>
                </c:pt>
                <c:pt idx="306">
                  <c:v>0.53790373753224097</c:v>
                </c:pt>
                <c:pt idx="307">
                  <c:v>0.51832509024150297</c:v>
                </c:pt>
                <c:pt idx="308">
                  <c:v>0.49945906753949398</c:v>
                </c:pt>
                <c:pt idx="309">
                  <c:v>0.48127973128059098</c:v>
                </c:pt>
                <c:pt idx="310">
                  <c:v>1.463762087417096</c:v>
                </c:pt>
                <c:pt idx="311">
                  <c:v>1.41048400134436</c:v>
                </c:pt>
                <c:pt idx="312">
                  <c:v>1.3591451337279259</c:v>
                </c:pt>
                <c:pt idx="313">
                  <c:v>1.309674900796908</c:v>
                </c:pt>
                <c:pt idx="314">
                  <c:v>1.26200528789205</c:v>
                </c:pt>
                <c:pt idx="315">
                  <c:v>1.2160707559550861</c:v>
                </c:pt>
                <c:pt idx="316">
                  <c:v>1.171808151421684</c:v>
                </c:pt>
                <c:pt idx="317">
                  <c:v>1.129156619394126</c:v>
                </c:pt>
                <c:pt idx="318">
                  <c:v>1.0880575199743341</c:v>
                </c:pt>
                <c:pt idx="319">
                  <c:v>1.048454347642132</c:v>
                </c:pt>
                <c:pt idx="320">
                  <c:v>1.01029265356821</c:v>
                </c:pt>
                <c:pt idx="321">
                  <c:v>0.973519970754397</c:v>
                </c:pt>
                <c:pt idx="322">
                  <c:v>0.93808574189899696</c:v>
                </c:pt>
                <c:pt idx="323">
                  <c:v>0.903941249887522</c:v>
                </c:pt>
                <c:pt idx="324">
                  <c:v>0.87103955081346196</c:v>
                </c:pt>
                <c:pt idx="325">
                  <c:v>0.83933540943697604</c:v>
                </c:pt>
                <c:pt idx="326">
                  <c:v>0.80878523699276605</c:v>
                </c:pt>
                <c:pt idx="327">
                  <c:v>0.77934703126159999</c:v>
                </c:pt>
                <c:pt idx="328">
                  <c:v>0.75098031882312799</c:v>
                </c:pt>
                <c:pt idx="329">
                  <c:v>0.72364609941060098</c:v>
                </c:pt>
                <c:pt idx="330">
                  <c:v>0.69730679229092596</c:v>
                </c:pt>
                <c:pt idx="331">
                  <c:v>0.67192618459644404</c:v>
                </c:pt>
                <c:pt idx="332">
                  <c:v>0.64746938153725297</c:v>
                </c:pt>
                <c:pt idx="333">
                  <c:v>0.62390275842579501</c:v>
                </c:pt>
                <c:pt idx="334">
                  <c:v>0.601193914447542</c:v>
                </c:pt>
                <c:pt idx="335">
                  <c:v>0.57931162811447501</c:v>
                </c:pt>
                <c:pt idx="336">
                  <c:v>0.55822581433985596</c:v>
                </c:pt>
                <c:pt idx="337">
                  <c:v>0.53790748307543601</c:v>
                </c:pt>
                <c:pt idx="338">
                  <c:v>0.51832869945422599</c:v>
                </c:pt>
                <c:pt idx="339">
                  <c:v>0.49946254538391299</c:v>
                </c:pt>
                <c:pt idx="340">
                  <c:v>0.48128308253825403</c:v>
                </c:pt>
                <c:pt idx="341">
                  <c:v>1.463765316695528</c:v>
                </c:pt>
                <c:pt idx="342">
                  <c:v>1.4104871130833401</c:v>
                </c:pt>
                <c:pt idx="343">
                  <c:v>1.3591481322056731</c:v>
                </c:pt>
                <c:pt idx="344">
                  <c:v>1.309677790135912</c:v>
                </c:pt>
                <c:pt idx="345">
                  <c:v>1.262008072064748</c:v>
                </c:pt>
                <c:pt idx="346">
                  <c:v>1.2160734387893259</c:v>
                </c:pt>
                <c:pt idx="347">
                  <c:v>1.17181073660599</c:v>
                </c:pt>
                <c:pt idx="348">
                  <c:v>1.1291591104827641</c:v>
                </c:pt>
                <c:pt idx="349">
                  <c:v>1.0880599203921899</c:v>
                </c:pt>
                <c:pt idx="350">
                  <c:v>1.048456660689475</c:v>
                </c:pt>
                <c:pt idx="351">
                  <c:v>1.010294882425125</c:v>
                </c:pt>
                <c:pt idx="352">
                  <c:v>0.97352211848527304</c:v>
                </c:pt>
                <c:pt idx="353">
                  <c:v>0.93808781145665798</c:v>
                </c:pt>
                <c:pt idx="354">
                  <c:v>0.90394324411731797</c:v>
                </c:pt>
                <c:pt idx="355">
                  <c:v>0.87104147245719099</c:v>
                </c:pt>
                <c:pt idx="356">
                  <c:v>0.839337261136611</c:v>
                </c:pt>
                <c:pt idx="357">
                  <c:v>0.80878702129414404</c:v>
                </c:pt>
                <c:pt idx="358">
                  <c:v>0.779348750617891</c:v>
                </c:pt>
                <c:pt idx="359">
                  <c:v>0.75098197559820201</c:v>
                </c:pt>
                <c:pt idx="360">
                  <c:v>0.72364769588228595</c:v>
                </c:pt>
                <c:pt idx="361">
                  <c:v>0.69730833065415898</c:v>
                </c:pt>
                <c:pt idx="362">
                  <c:v>0.67192766696625505</c:v>
                </c:pt>
                <c:pt idx="363">
                  <c:v>0.64747080995169604</c:v>
                </c:pt>
                <c:pt idx="364">
                  <c:v>0.62390413484872997</c:v>
                </c:pt>
                <c:pt idx="365">
                  <c:v>0.60119524077136499</c:v>
                </c:pt>
              </c:numCache>
            </c:numRef>
          </c:val>
          <c:smooth val="0"/>
          <c:extLst>
            <c:ext xmlns:c16="http://schemas.microsoft.com/office/drawing/2014/chart" uri="{C3380CC4-5D6E-409C-BE32-E72D297353CC}">
              <c16:uniqueId val="{00000001-A588-4246-AE38-B06118C4C233}"/>
            </c:ext>
          </c:extLst>
        </c:ser>
        <c:dLbls>
          <c:showLegendKey val="0"/>
          <c:showVal val="0"/>
          <c:showCatName val="0"/>
          <c:showSerName val="0"/>
          <c:showPercent val="0"/>
          <c:showBubbleSize val="0"/>
        </c:dLbls>
        <c:smooth val="0"/>
        <c:axId val="-2087168616"/>
        <c:axId val="-2088580264"/>
      </c:lineChart>
      <c:catAx>
        <c:axId val="-2087168616"/>
        <c:scaling>
          <c:orientation val="minMax"/>
        </c:scaling>
        <c:delete val="0"/>
        <c:axPos val="b"/>
        <c:majorTickMark val="none"/>
        <c:minorTickMark val="none"/>
        <c:tickLblPos val="none"/>
        <c:crossAx val="-2088580264"/>
        <c:crosses val="autoZero"/>
        <c:auto val="1"/>
        <c:lblAlgn val="ctr"/>
        <c:lblOffset val="100"/>
        <c:noMultiLvlLbl val="0"/>
      </c:catAx>
      <c:valAx>
        <c:axId val="-2088580264"/>
        <c:scaling>
          <c:orientation val="minMax"/>
          <c:max val="3"/>
          <c:min val="0"/>
        </c:scaling>
        <c:delete val="0"/>
        <c:axPos val="l"/>
        <c:title>
          <c:tx>
            <c:rich>
              <a:bodyPr/>
              <a:lstStyle/>
              <a:p>
                <a:pPr>
                  <a:defRPr sz="2000"/>
                </a:pPr>
                <a:r>
                  <a:rPr lang="en-GB" sz="2000"/>
                  <a:t>Sales uplift over base</a:t>
                </a:r>
              </a:p>
            </c:rich>
          </c:tx>
          <c:layout>
            <c:manualLayout>
              <c:xMode val="edge"/>
              <c:yMode val="edge"/>
              <c:x val="1.63799624328494E-2"/>
              <c:y val="0.26620839807185598"/>
            </c:manualLayout>
          </c:layout>
          <c:overlay val="0"/>
        </c:title>
        <c:numFmt formatCode="#,##0.0" sourceLinked="0"/>
        <c:majorTickMark val="none"/>
        <c:minorTickMark val="none"/>
        <c:tickLblPos val="none"/>
        <c:crossAx val="-2087168616"/>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Sheet1!$D$1</c:f>
              <c:strCache>
                <c:ptCount val="1"/>
                <c:pt idx="0">
                  <c:v>Priming Stage: Equity</c:v>
                </c:pt>
              </c:strCache>
            </c:strRef>
          </c:tx>
          <c:spPr>
            <a:solidFill>
              <a:schemeClr val="accent2"/>
            </a:solidFill>
            <a:ln>
              <a:noFill/>
            </a:ln>
            <a:effectLst/>
          </c:spPr>
          <c:invertIfNegative val="0"/>
          <c:cat>
            <c:strRef>
              <c:f>Sheet1!$A$2:$A$90</c:f>
              <c:strCache>
                <c:ptCount val="88"/>
                <c:pt idx="0">
                  <c:v>Games Consoles</c:v>
                </c:pt>
                <c:pt idx="1">
                  <c:v>IT Solutions (business)</c:v>
                </c:pt>
                <c:pt idx="2">
                  <c:v>Speciality Retail</c:v>
                </c:pt>
                <c:pt idx="3">
                  <c:v>Soft Drinks (Non-Carbonated)</c:v>
                </c:pt>
                <c:pt idx="4">
                  <c:v>IT Hardware and Peripherals</c:v>
                </c:pt>
                <c:pt idx="5">
                  <c:v>Soft Drinks (Carbonated)</c:v>
                </c:pt>
                <c:pt idx="6">
                  <c:v>Credit Card Networks</c:v>
                </c:pt>
                <c:pt idx="7">
                  <c:v>Insurance</c:v>
                </c:pt>
                <c:pt idx="8">
                  <c:v>Apparel (Men)</c:v>
                </c:pt>
                <c:pt idx="9">
                  <c:v>IT Software and Gaming</c:v>
                </c:pt>
                <c:pt idx="10">
                  <c:v>Cold Remedies</c:v>
                </c:pt>
                <c:pt idx="11">
                  <c:v>Telecoms Mobile Operators</c:v>
                </c:pt>
                <c:pt idx="12">
                  <c:v>Men's Luxury Shirts</c:v>
                </c:pt>
                <c:pt idx="13">
                  <c:v>Coffee</c:v>
                </c:pt>
                <c:pt idx="14">
                  <c:v>Body Care</c:v>
                </c:pt>
                <c:pt idx="15">
                  <c:v>Luxury Goods</c:v>
                </c:pt>
                <c:pt idx="16">
                  <c:v>Filling Stations</c:v>
                </c:pt>
                <c:pt idx="17">
                  <c:v>Fabric Conditioners</c:v>
                </c:pt>
                <c:pt idx="18">
                  <c:v>Cheese</c:v>
                </c:pt>
                <c:pt idx="19">
                  <c:v>Home Entertainment Retail</c:v>
                </c:pt>
                <c:pt idx="20">
                  <c:v>Couriers (Business)</c:v>
                </c:pt>
                <c:pt idx="21">
                  <c:v>Detergents</c:v>
                </c:pt>
                <c:pt idx="22">
                  <c:v>Cruising</c:v>
                </c:pt>
                <c:pt idx="23">
                  <c:v>Face Care</c:v>
                </c:pt>
                <c:pt idx="24">
                  <c:v>Communications Providers</c:v>
                </c:pt>
                <c:pt idx="25">
                  <c:v>Apparel (Women)</c:v>
                </c:pt>
                <c:pt idx="26">
                  <c:v>Televisions</c:v>
                </c:pt>
                <c:pt idx="27">
                  <c:v>Fragrances</c:v>
                </c:pt>
                <c:pt idx="28">
                  <c:v>Water</c:v>
                </c:pt>
                <c:pt idx="29">
                  <c:v>Credit Card Providers</c:v>
                </c:pt>
                <c:pt idx="30">
                  <c:v>Health Insurance</c:v>
                </c:pt>
                <c:pt idx="31">
                  <c:v>Diapers</c:v>
                </c:pt>
                <c:pt idx="32">
                  <c:v>Online Commerce</c:v>
                </c:pt>
                <c:pt idx="33">
                  <c:v>Energy Utilities</c:v>
                </c:pt>
                <c:pt idx="34">
                  <c:v>Electrical Retailers</c:v>
                </c:pt>
                <c:pt idx="35">
                  <c:v>Digital TV Providers</c:v>
                </c:pt>
                <c:pt idx="36">
                  <c:v>Mobile Phone Handsets</c:v>
                </c:pt>
                <c:pt idx="37">
                  <c:v>Deodorant (Female)</c:v>
                </c:pt>
                <c:pt idx="38">
                  <c:v>Male Grooming</c:v>
                </c:pt>
                <c:pt idx="39">
                  <c:v>Baby/Infant food</c:v>
                </c:pt>
                <c:pt idx="40">
                  <c:v>Hair Care (Shampoo and Conditioner)</c:v>
                </c:pt>
                <c:pt idx="41">
                  <c:v>Deodorant (Male)</c:v>
                </c:pt>
                <c:pt idx="42">
                  <c:v>Comparison Websites</c:v>
                </c:pt>
                <c:pt idx="43">
                  <c:v>Sports Goods</c:v>
                </c:pt>
                <c:pt idx="44">
                  <c:v>Banking and Financial Transactions</c:v>
                </c:pt>
                <c:pt idx="45">
                  <c:v>Leisure Attractions</c:v>
                </c:pt>
                <c:pt idx="46">
                  <c:v>Durables and White Goods</c:v>
                </c:pt>
                <c:pt idx="47">
                  <c:v>Consumer Electronics</c:v>
                </c:pt>
                <c:pt idx="48">
                  <c:v>Small Household Appliances</c:v>
                </c:pt>
                <c:pt idx="49">
                  <c:v>Department Stores</c:v>
                </c:pt>
                <c:pt idx="50">
                  <c:v>Beers</c:v>
                </c:pt>
                <c:pt idx="51">
                  <c:v>Confectionery</c:v>
                </c:pt>
                <c:pt idx="52">
                  <c:v>Home Furnishings Retailers</c:v>
                </c:pt>
                <c:pt idx="53">
                  <c:v>Oral Care</c:v>
                </c:pt>
                <c:pt idx="54">
                  <c:v>Cars</c:v>
                </c:pt>
                <c:pt idx="55">
                  <c:v>Spirits</c:v>
                </c:pt>
                <c:pt idx="56">
                  <c:v>Motor Oil</c:v>
                </c:pt>
                <c:pt idx="57">
                  <c:v>Female Beauty and Skincare</c:v>
                </c:pt>
                <c:pt idx="58">
                  <c:v>Cereals</c:v>
                </c:pt>
                <c:pt idx="59">
                  <c:v>Video Game Developers</c:v>
                </c:pt>
                <c:pt idx="60">
                  <c:v>Soft Drinks (carb and non-carb)</c:v>
                </c:pt>
                <c:pt idx="61">
                  <c:v>Apparel (Women) (Luxury)</c:v>
                </c:pt>
                <c:pt idx="62">
                  <c:v>Butter and Spreads</c:v>
                </c:pt>
                <c:pt idx="63">
                  <c:v>Payment Networks</c:v>
                </c:pt>
                <c:pt idx="64">
                  <c:v>Fast Food</c:v>
                </c:pt>
                <c:pt idx="65">
                  <c:v>Juices</c:v>
                </c:pt>
                <c:pt idx="66">
                  <c:v>Technology Providers (Business)</c:v>
                </c:pt>
                <c:pt idx="67">
                  <c:v>Airlines</c:v>
                </c:pt>
                <c:pt idx="68">
                  <c:v>Luxury Cars</c:v>
                </c:pt>
                <c:pt idx="69">
                  <c:v>Information, News and Search</c:v>
                </c:pt>
                <c:pt idx="70">
                  <c:v>Yoghurt</c:v>
                </c:pt>
                <c:pt idx="71">
                  <c:v>Chocolate</c:v>
                </c:pt>
                <c:pt idx="72">
                  <c:v>Paints</c:v>
                </c:pt>
                <c:pt idx="73">
                  <c:v>Painkillers (OTC)</c:v>
                </c:pt>
                <c:pt idx="74">
                  <c:v>Tobacco</c:v>
                </c:pt>
                <c:pt idx="75">
                  <c:v>DIY and Home Improvement Retail</c:v>
                </c:pt>
                <c:pt idx="76">
                  <c:v>Personal Wash</c:v>
                </c:pt>
                <c:pt idx="77">
                  <c:v>Savoury Snacks</c:v>
                </c:pt>
                <c:pt idx="78">
                  <c:v>Travel and Holiday Agents</c:v>
                </c:pt>
                <c:pt idx="79">
                  <c:v>Portals (Internet)</c:v>
                </c:pt>
                <c:pt idx="80">
                  <c:v>Online Sharing and Networking</c:v>
                </c:pt>
                <c:pt idx="81">
                  <c:v>Charities</c:v>
                </c:pt>
                <c:pt idx="82">
                  <c:v>Pharma Diabetes Non-Insulin (Medical Consultant)</c:v>
                </c:pt>
                <c:pt idx="83">
                  <c:v>Hotels</c:v>
                </c:pt>
                <c:pt idx="84">
                  <c:v>Biscuits or Cookies</c:v>
                </c:pt>
                <c:pt idx="85">
                  <c:v>Tourist Destinations</c:v>
                </c:pt>
                <c:pt idx="86">
                  <c:v>Grocery Stores</c:v>
                </c:pt>
                <c:pt idx="87">
                  <c:v>Pharma Diabetes Insulin (Medical Consultant)</c:v>
                </c:pt>
              </c:strCache>
            </c:strRef>
          </c:cat>
          <c:val>
            <c:numRef>
              <c:f>Sheet1!$D$2:$D$90</c:f>
              <c:numCache>
                <c:formatCode>0%</c:formatCode>
                <c:ptCount val="89"/>
                <c:pt idx="0">
                  <c:v>0.85493920335429774</c:v>
                </c:pt>
                <c:pt idx="1">
                  <c:v>0.84782187712859425</c:v>
                </c:pt>
                <c:pt idx="2">
                  <c:v>0.82697159192424508</c:v>
                </c:pt>
                <c:pt idx="3">
                  <c:v>0.77060924659530516</c:v>
                </c:pt>
                <c:pt idx="4">
                  <c:v>0.75378755658621277</c:v>
                </c:pt>
                <c:pt idx="5">
                  <c:v>0.74731472424641177</c:v>
                </c:pt>
                <c:pt idx="6">
                  <c:v>0.7392885230836479</c:v>
                </c:pt>
                <c:pt idx="7">
                  <c:v>0.72888056230832443</c:v>
                </c:pt>
                <c:pt idx="8">
                  <c:v>0.72508832455340322</c:v>
                </c:pt>
                <c:pt idx="9">
                  <c:v>0.72503298032501395</c:v>
                </c:pt>
                <c:pt idx="10">
                  <c:v>0.72</c:v>
                </c:pt>
                <c:pt idx="11">
                  <c:v>0.71003828190150653</c:v>
                </c:pt>
                <c:pt idx="12">
                  <c:v>0.70495660313138186</c:v>
                </c:pt>
                <c:pt idx="13">
                  <c:v>0.70343659596019714</c:v>
                </c:pt>
                <c:pt idx="14">
                  <c:v>0.69916037857948465</c:v>
                </c:pt>
                <c:pt idx="15">
                  <c:v>0.69878914302942396</c:v>
                </c:pt>
                <c:pt idx="16">
                  <c:v>0.69864048861839678</c:v>
                </c:pt>
                <c:pt idx="17">
                  <c:v>0.69824242957457905</c:v>
                </c:pt>
                <c:pt idx="18">
                  <c:v>0.69306930693069302</c:v>
                </c:pt>
                <c:pt idx="19">
                  <c:v>0.69306930693069302</c:v>
                </c:pt>
                <c:pt idx="20">
                  <c:v>0.69227266507704011</c:v>
                </c:pt>
                <c:pt idx="21">
                  <c:v>0.69133165416845976</c:v>
                </c:pt>
                <c:pt idx="22">
                  <c:v>0.69000000000000006</c:v>
                </c:pt>
                <c:pt idx="23">
                  <c:v>0.6839005754127423</c:v>
                </c:pt>
                <c:pt idx="24">
                  <c:v>0.68388723198095525</c:v>
                </c:pt>
                <c:pt idx="25">
                  <c:v>0.68096379042970512</c:v>
                </c:pt>
                <c:pt idx="26">
                  <c:v>0.68010652663165794</c:v>
                </c:pt>
                <c:pt idx="27">
                  <c:v>0.67817420814997387</c:v>
                </c:pt>
                <c:pt idx="28">
                  <c:v>0.67787804878048763</c:v>
                </c:pt>
                <c:pt idx="29">
                  <c:v>0.67723968006917601</c:v>
                </c:pt>
                <c:pt idx="30">
                  <c:v>0.66336633663366329</c:v>
                </c:pt>
                <c:pt idx="31">
                  <c:v>0.6625379349024596</c:v>
                </c:pt>
                <c:pt idx="32">
                  <c:v>0.66249990456922547</c:v>
                </c:pt>
                <c:pt idx="33">
                  <c:v>0.66</c:v>
                </c:pt>
                <c:pt idx="34">
                  <c:v>0.65871917123511592</c:v>
                </c:pt>
                <c:pt idx="35">
                  <c:v>0.65643346095834787</c:v>
                </c:pt>
                <c:pt idx="36">
                  <c:v>0.65631776750615578</c:v>
                </c:pt>
                <c:pt idx="37">
                  <c:v>0.65453626906452778</c:v>
                </c:pt>
                <c:pt idx="38">
                  <c:v>0.65332524081760512</c:v>
                </c:pt>
                <c:pt idx="39">
                  <c:v>0.65319346930194744</c:v>
                </c:pt>
                <c:pt idx="40">
                  <c:v>0.65224435099132183</c:v>
                </c:pt>
                <c:pt idx="41">
                  <c:v>0.65218225419664277</c:v>
                </c:pt>
                <c:pt idx="42">
                  <c:v>0.65148328316996296</c:v>
                </c:pt>
                <c:pt idx="43">
                  <c:v>0.65129138062547676</c:v>
                </c:pt>
                <c:pt idx="44">
                  <c:v>0.65072130718526655</c:v>
                </c:pt>
                <c:pt idx="45">
                  <c:v>0.64646464646464641</c:v>
                </c:pt>
                <c:pt idx="46">
                  <c:v>0.64519171235151562</c:v>
                </c:pt>
                <c:pt idx="47">
                  <c:v>0.643451145486587</c:v>
                </c:pt>
                <c:pt idx="48">
                  <c:v>0.64</c:v>
                </c:pt>
                <c:pt idx="49">
                  <c:v>0.6399999999999999</c:v>
                </c:pt>
                <c:pt idx="50">
                  <c:v>0.6368660556926945</c:v>
                </c:pt>
                <c:pt idx="51">
                  <c:v>0.63622898264867667</c:v>
                </c:pt>
                <c:pt idx="52">
                  <c:v>0.63573354946900618</c:v>
                </c:pt>
                <c:pt idx="53">
                  <c:v>0.63441190279208259</c:v>
                </c:pt>
                <c:pt idx="54">
                  <c:v>0.63205002698446</c:v>
                </c:pt>
                <c:pt idx="55">
                  <c:v>0.6307048731688244</c:v>
                </c:pt>
                <c:pt idx="56">
                  <c:v>0.62999999999999989</c:v>
                </c:pt>
                <c:pt idx="57">
                  <c:v>0.62143739540544651</c:v>
                </c:pt>
                <c:pt idx="58">
                  <c:v>0.62000000000000011</c:v>
                </c:pt>
                <c:pt idx="59">
                  <c:v>0.62</c:v>
                </c:pt>
                <c:pt idx="60">
                  <c:v>0.61198910445285604</c:v>
                </c:pt>
                <c:pt idx="61">
                  <c:v>0.61</c:v>
                </c:pt>
                <c:pt idx="62">
                  <c:v>0.61</c:v>
                </c:pt>
                <c:pt idx="63">
                  <c:v>0.60931496105169991</c:v>
                </c:pt>
                <c:pt idx="64">
                  <c:v>0.60889334846305954</c:v>
                </c:pt>
                <c:pt idx="65">
                  <c:v>0.60606060606060597</c:v>
                </c:pt>
                <c:pt idx="66">
                  <c:v>0.59752911316810986</c:v>
                </c:pt>
                <c:pt idx="67">
                  <c:v>0.59177116652393436</c:v>
                </c:pt>
                <c:pt idx="68">
                  <c:v>0.59041974954237031</c:v>
                </c:pt>
                <c:pt idx="69">
                  <c:v>0.5899772868996308</c:v>
                </c:pt>
                <c:pt idx="70">
                  <c:v>0.58578744692424711</c:v>
                </c:pt>
                <c:pt idx="71">
                  <c:v>0.58290133209495776</c:v>
                </c:pt>
                <c:pt idx="72">
                  <c:v>0.58000000000000007</c:v>
                </c:pt>
                <c:pt idx="73">
                  <c:v>0.57999999999999996</c:v>
                </c:pt>
                <c:pt idx="74">
                  <c:v>0.57999999999999996</c:v>
                </c:pt>
                <c:pt idx="75">
                  <c:v>0.57566151601565074</c:v>
                </c:pt>
                <c:pt idx="76">
                  <c:v>0.57000000000000006</c:v>
                </c:pt>
                <c:pt idx="77">
                  <c:v>0.56000000000000005</c:v>
                </c:pt>
                <c:pt idx="78">
                  <c:v>0.56000000000000005</c:v>
                </c:pt>
                <c:pt idx="79">
                  <c:v>0.55396803847142073</c:v>
                </c:pt>
                <c:pt idx="80">
                  <c:v>0.55342963151798474</c:v>
                </c:pt>
                <c:pt idx="81">
                  <c:v>0.54</c:v>
                </c:pt>
                <c:pt idx="82">
                  <c:v>0.54</c:v>
                </c:pt>
                <c:pt idx="83">
                  <c:v>0.53663826374617807</c:v>
                </c:pt>
                <c:pt idx="84">
                  <c:v>0.53</c:v>
                </c:pt>
                <c:pt idx="85">
                  <c:v>0.53</c:v>
                </c:pt>
                <c:pt idx="86">
                  <c:v>0.52268142300229137</c:v>
                </c:pt>
                <c:pt idx="87">
                  <c:v>0.45000000000000007</c:v>
                </c:pt>
              </c:numCache>
            </c:numRef>
          </c:val>
          <c:extLst>
            <c:ext xmlns:c16="http://schemas.microsoft.com/office/drawing/2014/chart" uri="{C3380CC4-5D6E-409C-BE32-E72D297353CC}">
              <c16:uniqueId val="{00000000-77F5-4055-A3B7-8B9618FFA4B3}"/>
            </c:ext>
          </c:extLst>
        </c:ser>
        <c:ser>
          <c:idx val="1"/>
          <c:order val="1"/>
          <c:tx>
            <c:strRef>
              <c:f>Sheet1!$E$1</c:f>
              <c:strCache>
                <c:ptCount val="1"/>
                <c:pt idx="0">
                  <c:v>Active stage: Salience</c:v>
                </c:pt>
              </c:strCache>
            </c:strRef>
          </c:tx>
          <c:spPr>
            <a:solidFill>
              <a:schemeClr val="accent1"/>
            </a:solidFill>
            <a:ln>
              <a:noFill/>
            </a:ln>
            <a:effectLst/>
          </c:spPr>
          <c:invertIfNegative val="0"/>
          <c:cat>
            <c:strRef>
              <c:f>Sheet1!$A$2:$A$90</c:f>
              <c:strCache>
                <c:ptCount val="88"/>
                <c:pt idx="0">
                  <c:v>Games Consoles</c:v>
                </c:pt>
                <c:pt idx="1">
                  <c:v>IT Solutions (business)</c:v>
                </c:pt>
                <c:pt idx="2">
                  <c:v>Speciality Retail</c:v>
                </c:pt>
                <c:pt idx="3">
                  <c:v>Soft Drinks (Non-Carbonated)</c:v>
                </c:pt>
                <c:pt idx="4">
                  <c:v>IT Hardware and Peripherals</c:v>
                </c:pt>
                <c:pt idx="5">
                  <c:v>Soft Drinks (Carbonated)</c:v>
                </c:pt>
                <c:pt idx="6">
                  <c:v>Credit Card Networks</c:v>
                </c:pt>
                <c:pt idx="7">
                  <c:v>Insurance</c:v>
                </c:pt>
                <c:pt idx="8">
                  <c:v>Apparel (Men)</c:v>
                </c:pt>
                <c:pt idx="9">
                  <c:v>IT Software and Gaming</c:v>
                </c:pt>
                <c:pt idx="10">
                  <c:v>Cold Remedies</c:v>
                </c:pt>
                <c:pt idx="11">
                  <c:v>Telecoms Mobile Operators</c:v>
                </c:pt>
                <c:pt idx="12">
                  <c:v>Men's Luxury Shirts</c:v>
                </c:pt>
                <c:pt idx="13">
                  <c:v>Coffee</c:v>
                </c:pt>
                <c:pt idx="14">
                  <c:v>Body Care</c:v>
                </c:pt>
                <c:pt idx="15">
                  <c:v>Luxury Goods</c:v>
                </c:pt>
                <c:pt idx="16">
                  <c:v>Filling Stations</c:v>
                </c:pt>
                <c:pt idx="17">
                  <c:v>Fabric Conditioners</c:v>
                </c:pt>
                <c:pt idx="18">
                  <c:v>Cheese</c:v>
                </c:pt>
                <c:pt idx="19">
                  <c:v>Home Entertainment Retail</c:v>
                </c:pt>
                <c:pt idx="20">
                  <c:v>Couriers (Business)</c:v>
                </c:pt>
                <c:pt idx="21">
                  <c:v>Detergents</c:v>
                </c:pt>
                <c:pt idx="22">
                  <c:v>Cruising</c:v>
                </c:pt>
                <c:pt idx="23">
                  <c:v>Face Care</c:v>
                </c:pt>
                <c:pt idx="24">
                  <c:v>Communications Providers</c:v>
                </c:pt>
                <c:pt idx="25">
                  <c:v>Apparel (Women)</c:v>
                </c:pt>
                <c:pt idx="26">
                  <c:v>Televisions</c:v>
                </c:pt>
                <c:pt idx="27">
                  <c:v>Fragrances</c:v>
                </c:pt>
                <c:pt idx="28">
                  <c:v>Water</c:v>
                </c:pt>
                <c:pt idx="29">
                  <c:v>Credit Card Providers</c:v>
                </c:pt>
                <c:pt idx="30">
                  <c:v>Health Insurance</c:v>
                </c:pt>
                <c:pt idx="31">
                  <c:v>Diapers</c:v>
                </c:pt>
                <c:pt idx="32">
                  <c:v>Online Commerce</c:v>
                </c:pt>
                <c:pt idx="33">
                  <c:v>Energy Utilities</c:v>
                </c:pt>
                <c:pt idx="34">
                  <c:v>Electrical Retailers</c:v>
                </c:pt>
                <c:pt idx="35">
                  <c:v>Digital TV Providers</c:v>
                </c:pt>
                <c:pt idx="36">
                  <c:v>Mobile Phone Handsets</c:v>
                </c:pt>
                <c:pt idx="37">
                  <c:v>Deodorant (Female)</c:v>
                </c:pt>
                <c:pt idx="38">
                  <c:v>Male Grooming</c:v>
                </c:pt>
                <c:pt idx="39">
                  <c:v>Baby/Infant food</c:v>
                </c:pt>
                <c:pt idx="40">
                  <c:v>Hair Care (Shampoo and Conditioner)</c:v>
                </c:pt>
                <c:pt idx="41">
                  <c:v>Deodorant (Male)</c:v>
                </c:pt>
                <c:pt idx="42">
                  <c:v>Comparison Websites</c:v>
                </c:pt>
                <c:pt idx="43">
                  <c:v>Sports Goods</c:v>
                </c:pt>
                <c:pt idx="44">
                  <c:v>Banking and Financial Transactions</c:v>
                </c:pt>
                <c:pt idx="45">
                  <c:v>Leisure Attractions</c:v>
                </c:pt>
                <c:pt idx="46">
                  <c:v>Durables and White Goods</c:v>
                </c:pt>
                <c:pt idx="47">
                  <c:v>Consumer Electronics</c:v>
                </c:pt>
                <c:pt idx="48">
                  <c:v>Small Household Appliances</c:v>
                </c:pt>
                <c:pt idx="49">
                  <c:v>Department Stores</c:v>
                </c:pt>
                <c:pt idx="50">
                  <c:v>Beers</c:v>
                </c:pt>
                <c:pt idx="51">
                  <c:v>Confectionery</c:v>
                </c:pt>
                <c:pt idx="52">
                  <c:v>Home Furnishings Retailers</c:v>
                </c:pt>
                <c:pt idx="53">
                  <c:v>Oral Care</c:v>
                </c:pt>
                <c:pt idx="54">
                  <c:v>Cars</c:v>
                </c:pt>
                <c:pt idx="55">
                  <c:v>Spirits</c:v>
                </c:pt>
                <c:pt idx="56">
                  <c:v>Motor Oil</c:v>
                </c:pt>
                <c:pt idx="57">
                  <c:v>Female Beauty and Skincare</c:v>
                </c:pt>
                <c:pt idx="58">
                  <c:v>Cereals</c:v>
                </c:pt>
                <c:pt idx="59">
                  <c:v>Video Game Developers</c:v>
                </c:pt>
                <c:pt idx="60">
                  <c:v>Soft Drinks (carb and non-carb)</c:v>
                </c:pt>
                <c:pt idx="61">
                  <c:v>Apparel (Women) (Luxury)</c:v>
                </c:pt>
                <c:pt idx="62">
                  <c:v>Butter and Spreads</c:v>
                </c:pt>
                <c:pt idx="63">
                  <c:v>Payment Networks</c:v>
                </c:pt>
                <c:pt idx="64">
                  <c:v>Fast Food</c:v>
                </c:pt>
                <c:pt idx="65">
                  <c:v>Juices</c:v>
                </c:pt>
                <c:pt idx="66">
                  <c:v>Technology Providers (Business)</c:v>
                </c:pt>
                <c:pt idx="67">
                  <c:v>Airlines</c:v>
                </c:pt>
                <c:pt idx="68">
                  <c:v>Luxury Cars</c:v>
                </c:pt>
                <c:pt idx="69">
                  <c:v>Information, News and Search</c:v>
                </c:pt>
                <c:pt idx="70">
                  <c:v>Yoghurt</c:v>
                </c:pt>
                <c:pt idx="71">
                  <c:v>Chocolate</c:v>
                </c:pt>
                <c:pt idx="72">
                  <c:v>Paints</c:v>
                </c:pt>
                <c:pt idx="73">
                  <c:v>Painkillers (OTC)</c:v>
                </c:pt>
                <c:pt idx="74">
                  <c:v>Tobacco</c:v>
                </c:pt>
                <c:pt idx="75">
                  <c:v>DIY and Home Improvement Retail</c:v>
                </c:pt>
                <c:pt idx="76">
                  <c:v>Personal Wash</c:v>
                </c:pt>
                <c:pt idx="77">
                  <c:v>Savoury Snacks</c:v>
                </c:pt>
                <c:pt idx="78">
                  <c:v>Travel and Holiday Agents</c:v>
                </c:pt>
                <c:pt idx="79">
                  <c:v>Portals (Internet)</c:v>
                </c:pt>
                <c:pt idx="80">
                  <c:v>Online Sharing and Networking</c:v>
                </c:pt>
                <c:pt idx="81">
                  <c:v>Charities</c:v>
                </c:pt>
                <c:pt idx="82">
                  <c:v>Pharma Diabetes Non-Insulin (Medical Consultant)</c:v>
                </c:pt>
                <c:pt idx="83">
                  <c:v>Hotels</c:v>
                </c:pt>
                <c:pt idx="84">
                  <c:v>Biscuits or Cookies</c:v>
                </c:pt>
                <c:pt idx="85">
                  <c:v>Tourist Destinations</c:v>
                </c:pt>
                <c:pt idx="86">
                  <c:v>Grocery Stores</c:v>
                </c:pt>
                <c:pt idx="87">
                  <c:v>Pharma Diabetes Insulin (Medical Consultant)</c:v>
                </c:pt>
              </c:strCache>
            </c:strRef>
          </c:cat>
          <c:val>
            <c:numRef>
              <c:f>Sheet1!$E$2:$E$90</c:f>
              <c:numCache>
                <c:formatCode>0%</c:formatCode>
                <c:ptCount val="89"/>
                <c:pt idx="0">
                  <c:v>0.14506079664570229</c:v>
                </c:pt>
                <c:pt idx="1">
                  <c:v>0.15217812287140581</c:v>
                </c:pt>
                <c:pt idx="2">
                  <c:v>0.17302840807575487</c:v>
                </c:pt>
                <c:pt idx="3">
                  <c:v>0.22939075340469489</c:v>
                </c:pt>
                <c:pt idx="4">
                  <c:v>0.2462124434137874</c:v>
                </c:pt>
                <c:pt idx="5">
                  <c:v>0.25268527575358818</c:v>
                </c:pt>
                <c:pt idx="6">
                  <c:v>0.26071147691635205</c:v>
                </c:pt>
                <c:pt idx="7">
                  <c:v>0.27111943769167568</c:v>
                </c:pt>
                <c:pt idx="8">
                  <c:v>0.27491167544659678</c:v>
                </c:pt>
                <c:pt idx="9">
                  <c:v>0.27496701967498599</c:v>
                </c:pt>
                <c:pt idx="10">
                  <c:v>0.27999999999999997</c:v>
                </c:pt>
                <c:pt idx="11">
                  <c:v>0.28996171809849353</c:v>
                </c:pt>
                <c:pt idx="12">
                  <c:v>0.29504339686861808</c:v>
                </c:pt>
                <c:pt idx="13">
                  <c:v>0.29656340403980275</c:v>
                </c:pt>
                <c:pt idx="14">
                  <c:v>0.30083962142051546</c:v>
                </c:pt>
                <c:pt idx="15">
                  <c:v>0.30121085697057609</c:v>
                </c:pt>
                <c:pt idx="16">
                  <c:v>0.30135951138160311</c:v>
                </c:pt>
                <c:pt idx="17">
                  <c:v>0.30175757042542106</c:v>
                </c:pt>
                <c:pt idx="18">
                  <c:v>0.30693069306930693</c:v>
                </c:pt>
                <c:pt idx="19">
                  <c:v>0.30693069306930698</c:v>
                </c:pt>
                <c:pt idx="20">
                  <c:v>0.30772733492295995</c:v>
                </c:pt>
                <c:pt idx="21">
                  <c:v>0.30866834583154024</c:v>
                </c:pt>
                <c:pt idx="22">
                  <c:v>0.30999999999999989</c:v>
                </c:pt>
                <c:pt idx="23">
                  <c:v>0.31609942458725765</c:v>
                </c:pt>
                <c:pt idx="24">
                  <c:v>0.31611276801904464</c:v>
                </c:pt>
                <c:pt idx="25">
                  <c:v>0.31903620957029483</c:v>
                </c:pt>
                <c:pt idx="26">
                  <c:v>0.31989347336834201</c:v>
                </c:pt>
                <c:pt idx="27">
                  <c:v>0.32182579185002613</c:v>
                </c:pt>
                <c:pt idx="28">
                  <c:v>0.32212195121951226</c:v>
                </c:pt>
                <c:pt idx="29">
                  <c:v>0.32276031993082399</c:v>
                </c:pt>
                <c:pt idx="30">
                  <c:v>0.33663366336633671</c:v>
                </c:pt>
                <c:pt idx="31">
                  <c:v>0.33746206509754045</c:v>
                </c:pt>
                <c:pt idx="32">
                  <c:v>0.33750009543077458</c:v>
                </c:pt>
                <c:pt idx="33">
                  <c:v>0.33999999999999997</c:v>
                </c:pt>
                <c:pt idx="34">
                  <c:v>0.34128082876488408</c:v>
                </c:pt>
                <c:pt idx="35">
                  <c:v>0.34356653904165207</c:v>
                </c:pt>
                <c:pt idx="36">
                  <c:v>0.34368223249384411</c:v>
                </c:pt>
                <c:pt idx="37">
                  <c:v>0.34546373093547222</c:v>
                </c:pt>
                <c:pt idx="38">
                  <c:v>0.34667475918239488</c:v>
                </c:pt>
                <c:pt idx="39">
                  <c:v>0.34680653069805256</c:v>
                </c:pt>
                <c:pt idx="40">
                  <c:v>0.34775564900867817</c:v>
                </c:pt>
                <c:pt idx="41">
                  <c:v>0.34781774580335734</c:v>
                </c:pt>
                <c:pt idx="42">
                  <c:v>0.3485167168300371</c:v>
                </c:pt>
                <c:pt idx="43">
                  <c:v>0.3487086193745233</c:v>
                </c:pt>
                <c:pt idx="44">
                  <c:v>0.34927869281473345</c:v>
                </c:pt>
                <c:pt idx="45">
                  <c:v>0.35353535353535354</c:v>
                </c:pt>
                <c:pt idx="46">
                  <c:v>0.35480828764848421</c:v>
                </c:pt>
                <c:pt idx="47">
                  <c:v>0.356548854513413</c:v>
                </c:pt>
                <c:pt idx="48">
                  <c:v>0.36</c:v>
                </c:pt>
                <c:pt idx="49">
                  <c:v>0.36</c:v>
                </c:pt>
                <c:pt idx="50">
                  <c:v>0.36313394430730561</c:v>
                </c:pt>
                <c:pt idx="51">
                  <c:v>0.36377101735132328</c:v>
                </c:pt>
                <c:pt idx="52">
                  <c:v>0.36426645053099388</c:v>
                </c:pt>
                <c:pt idx="53">
                  <c:v>0.36558809720791735</c:v>
                </c:pt>
                <c:pt idx="54">
                  <c:v>0.36794997301553983</c:v>
                </c:pt>
                <c:pt idx="55">
                  <c:v>0.36929512683117555</c:v>
                </c:pt>
                <c:pt idx="56">
                  <c:v>0.37</c:v>
                </c:pt>
                <c:pt idx="57">
                  <c:v>0.37856260459455338</c:v>
                </c:pt>
                <c:pt idx="58">
                  <c:v>0.38000000000000006</c:v>
                </c:pt>
                <c:pt idx="59">
                  <c:v>0.38</c:v>
                </c:pt>
                <c:pt idx="60">
                  <c:v>0.38801089554714396</c:v>
                </c:pt>
                <c:pt idx="61">
                  <c:v>0.39</c:v>
                </c:pt>
                <c:pt idx="62">
                  <c:v>0.39</c:v>
                </c:pt>
                <c:pt idx="63">
                  <c:v>0.39068503894830009</c:v>
                </c:pt>
                <c:pt idx="64">
                  <c:v>0.39110665153694041</c:v>
                </c:pt>
                <c:pt idx="65">
                  <c:v>0.39393939393939398</c:v>
                </c:pt>
                <c:pt idx="66">
                  <c:v>0.40247088683189014</c:v>
                </c:pt>
                <c:pt idx="67">
                  <c:v>0.4082288334760657</c:v>
                </c:pt>
                <c:pt idx="68">
                  <c:v>0.40958025045762958</c:v>
                </c:pt>
                <c:pt idx="69">
                  <c:v>0.4100227131003692</c:v>
                </c:pt>
                <c:pt idx="70">
                  <c:v>0.41421255307575283</c:v>
                </c:pt>
                <c:pt idx="71">
                  <c:v>0.41709866790504219</c:v>
                </c:pt>
                <c:pt idx="72">
                  <c:v>0.42</c:v>
                </c:pt>
                <c:pt idx="73">
                  <c:v>0.42</c:v>
                </c:pt>
                <c:pt idx="74">
                  <c:v>0.41999999999999993</c:v>
                </c:pt>
                <c:pt idx="75">
                  <c:v>0.42433848398434915</c:v>
                </c:pt>
                <c:pt idx="76">
                  <c:v>0.4300000000000001</c:v>
                </c:pt>
                <c:pt idx="77">
                  <c:v>0.44000000000000006</c:v>
                </c:pt>
                <c:pt idx="78">
                  <c:v>0.44</c:v>
                </c:pt>
                <c:pt idx="79">
                  <c:v>0.44603196152857932</c:v>
                </c:pt>
                <c:pt idx="80">
                  <c:v>0.4465703684820152</c:v>
                </c:pt>
                <c:pt idx="81">
                  <c:v>0.45999999999999991</c:v>
                </c:pt>
                <c:pt idx="82">
                  <c:v>0.45999999999999991</c:v>
                </c:pt>
                <c:pt idx="83">
                  <c:v>0.46336173625382193</c:v>
                </c:pt>
                <c:pt idx="84">
                  <c:v>0.47</c:v>
                </c:pt>
                <c:pt idx="85">
                  <c:v>0.46999999999999992</c:v>
                </c:pt>
                <c:pt idx="86">
                  <c:v>0.47731857699770847</c:v>
                </c:pt>
                <c:pt idx="87">
                  <c:v>0.55000000000000004</c:v>
                </c:pt>
              </c:numCache>
            </c:numRef>
          </c:val>
          <c:extLst>
            <c:ext xmlns:c16="http://schemas.microsoft.com/office/drawing/2014/chart" uri="{C3380CC4-5D6E-409C-BE32-E72D297353CC}">
              <c16:uniqueId val="{00000001-77F5-4055-A3B7-8B9618FFA4B3}"/>
            </c:ext>
          </c:extLst>
        </c:ser>
        <c:dLbls>
          <c:showLegendKey val="0"/>
          <c:showVal val="0"/>
          <c:showCatName val="0"/>
          <c:showSerName val="0"/>
          <c:showPercent val="0"/>
          <c:showBubbleSize val="0"/>
        </c:dLbls>
        <c:gapWidth val="0"/>
        <c:overlap val="100"/>
        <c:axId val="391979800"/>
        <c:axId val="391974552"/>
      </c:barChart>
      <c:catAx>
        <c:axId val="391979800"/>
        <c:scaling>
          <c:orientation val="minMax"/>
        </c:scaling>
        <c:delete val="1"/>
        <c:axPos val="l"/>
        <c:title>
          <c:tx>
            <c:rich>
              <a:bodyPr rot="-540000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r>
                  <a:rPr lang="en-GB" dirty="0"/>
                  <a:t>Categories (ranked by importance</a:t>
                </a:r>
                <a:br>
                  <a:rPr lang="en-GB" dirty="0"/>
                </a:br>
                <a:r>
                  <a:rPr lang="en-GB" dirty="0"/>
                  <a:t>of equity vs activation effects)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title>
        <c:numFmt formatCode="General" sourceLinked="1"/>
        <c:majorTickMark val="none"/>
        <c:minorTickMark val="none"/>
        <c:tickLblPos val="nextTo"/>
        <c:crossAx val="391974552"/>
        <c:crosses val="autoZero"/>
        <c:auto val="1"/>
        <c:lblAlgn val="ctr"/>
        <c:lblOffset val="100"/>
        <c:noMultiLvlLbl val="0"/>
      </c:catAx>
      <c:valAx>
        <c:axId val="391974552"/>
        <c:scaling>
          <c:orientation val="minMax"/>
          <c:max val="1"/>
        </c:scaling>
        <c:delete val="0"/>
        <c:axPos val="b"/>
        <c:title>
          <c:tx>
            <c:rich>
              <a:bodyPr rot="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r>
                  <a:rPr lang="en-GB"/>
                  <a:t>Relative importance to market share growth</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crossAx val="391979800"/>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Franklin Gothic Book" panose="020B05030201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93226733699807E-2"/>
          <c:y val="8.7257063386759648E-2"/>
          <c:w val="0.85715181720465583"/>
          <c:h val="0.81529228909057583"/>
        </c:manualLayout>
      </c:layout>
      <c:barChart>
        <c:barDir val="col"/>
        <c:grouping val="stacked"/>
        <c:varyColors val="0"/>
        <c:ser>
          <c:idx val="0"/>
          <c:order val="0"/>
          <c:tx>
            <c:strRef>
              <c:f>Sheet1!$B$1</c:f>
              <c:strCache>
                <c:ptCount val="1"/>
                <c:pt idx="0">
                  <c:v>Series 1</c:v>
                </c:pt>
              </c:strCache>
            </c:strRef>
          </c:tx>
          <c:spPr>
            <a:solidFill>
              <a:schemeClr val="accent2"/>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Sheet1!$B$2:$B$10</c:f>
              <c:numCache>
                <c:formatCode>General</c:formatCode>
                <c:ptCount val="9"/>
                <c:pt idx="0">
                  <c:v>9000</c:v>
                </c:pt>
                <c:pt idx="1">
                  <c:v>2800</c:v>
                </c:pt>
                <c:pt idx="2">
                  <c:v>1000</c:v>
                </c:pt>
                <c:pt idx="3">
                  <c:v>300</c:v>
                </c:pt>
                <c:pt idx="4">
                  <c:v>130</c:v>
                </c:pt>
                <c:pt idx="5">
                  <c:v>70</c:v>
                </c:pt>
                <c:pt idx="6">
                  <c:v>100</c:v>
                </c:pt>
                <c:pt idx="7">
                  <c:v>50</c:v>
                </c:pt>
                <c:pt idx="8">
                  <c:v>10</c:v>
                </c:pt>
              </c:numCache>
            </c:numRef>
          </c:val>
          <c:extLst>
            <c:ext xmlns:c16="http://schemas.microsoft.com/office/drawing/2014/chart" uri="{C3380CC4-5D6E-409C-BE32-E72D297353CC}">
              <c16:uniqueId val="{00000000-132B-487D-B924-E9FBD1747B61}"/>
            </c:ext>
          </c:extLst>
        </c:ser>
        <c:ser>
          <c:idx val="1"/>
          <c:order val="1"/>
          <c:tx>
            <c:strRef>
              <c:f>Sheet1!$C$1</c:f>
              <c:strCache>
                <c:ptCount val="1"/>
                <c:pt idx="0">
                  <c:v>Column1</c:v>
                </c:pt>
              </c:strCache>
            </c:strRef>
          </c:tx>
          <c:spPr>
            <a:solidFill>
              <a:schemeClr val="accent2"/>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Sheet1!$C$2:$C$10</c:f>
              <c:numCache>
                <c:formatCode>General</c:formatCode>
                <c:ptCount val="9"/>
              </c:numCache>
            </c:numRef>
          </c:val>
          <c:extLst>
            <c:ext xmlns:c16="http://schemas.microsoft.com/office/drawing/2014/chart" uri="{C3380CC4-5D6E-409C-BE32-E72D297353CC}">
              <c16:uniqueId val="{00000001-132B-487D-B924-E9FBD1747B61}"/>
            </c:ext>
          </c:extLst>
        </c:ser>
        <c:ser>
          <c:idx val="2"/>
          <c:order val="2"/>
          <c:tx>
            <c:strRef>
              <c:f>Sheet1!$D$1</c:f>
              <c:strCache>
                <c:ptCount val="1"/>
                <c:pt idx="0">
                  <c:v>Column2</c:v>
                </c:pt>
              </c:strCache>
            </c:strRef>
          </c:tx>
          <c:spPr>
            <a:solidFill>
              <a:schemeClr val="accent3"/>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Sheet1!$D$2:$D$10</c:f>
              <c:numCache>
                <c:formatCode>General</c:formatCode>
                <c:ptCount val="9"/>
              </c:numCache>
            </c:numRef>
          </c:val>
          <c:extLst>
            <c:ext xmlns:c16="http://schemas.microsoft.com/office/drawing/2014/chart" uri="{C3380CC4-5D6E-409C-BE32-E72D297353CC}">
              <c16:uniqueId val="{00000002-132B-487D-B924-E9FBD1747B61}"/>
            </c:ext>
          </c:extLst>
        </c:ser>
        <c:dLbls>
          <c:showLegendKey val="0"/>
          <c:showVal val="0"/>
          <c:showCatName val="0"/>
          <c:showSerName val="0"/>
          <c:showPercent val="0"/>
          <c:showBubbleSize val="0"/>
        </c:dLbls>
        <c:gapWidth val="20"/>
        <c:overlap val="100"/>
        <c:axId val="204791056"/>
        <c:axId val="539454624"/>
      </c:barChart>
      <c:catAx>
        <c:axId val="20479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539454624"/>
        <c:crosses val="autoZero"/>
        <c:auto val="1"/>
        <c:lblAlgn val="ctr"/>
        <c:lblOffset val="100"/>
        <c:noMultiLvlLbl val="0"/>
      </c:catAx>
      <c:valAx>
        <c:axId val="539454624"/>
        <c:scaling>
          <c:orientation val="minMax"/>
          <c:max val="125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204791056"/>
        <c:crosses val="autoZero"/>
        <c:crossBetween val="between"/>
        <c:majorUnit val="2500"/>
        <c:minorUnit val="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31034482758624E-2"/>
          <c:y val="0.10460032091768803"/>
          <c:w val="0.85715181720465583"/>
          <c:h val="0.81529228909057583"/>
        </c:manualLayout>
      </c:layout>
      <c:barChart>
        <c:barDir val="col"/>
        <c:grouping val="stacked"/>
        <c:varyColors val="0"/>
        <c:ser>
          <c:idx val="0"/>
          <c:order val="0"/>
          <c:tx>
            <c:strRef>
              <c:f>Sheet1!$B$1</c:f>
              <c:strCache>
                <c:ptCount val="1"/>
                <c:pt idx="0">
                  <c:v>Fructis</c:v>
                </c:pt>
              </c:strCache>
            </c:strRef>
          </c:tx>
          <c:spPr>
            <a:solidFill>
              <a:schemeClr val="accent2"/>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Sheet1!$B$2:$B$10</c:f>
              <c:numCache>
                <c:formatCode>General</c:formatCode>
                <c:ptCount val="9"/>
                <c:pt idx="0">
                  <c:v>9000</c:v>
                </c:pt>
                <c:pt idx="1">
                  <c:v>2800</c:v>
                </c:pt>
                <c:pt idx="2">
                  <c:v>1000</c:v>
                </c:pt>
                <c:pt idx="3">
                  <c:v>300</c:v>
                </c:pt>
                <c:pt idx="4">
                  <c:v>130</c:v>
                </c:pt>
                <c:pt idx="5">
                  <c:v>60</c:v>
                </c:pt>
                <c:pt idx="6">
                  <c:v>100</c:v>
                </c:pt>
                <c:pt idx="7">
                  <c:v>50</c:v>
                </c:pt>
                <c:pt idx="8">
                  <c:v>10</c:v>
                </c:pt>
              </c:numCache>
            </c:numRef>
          </c:val>
          <c:extLst>
            <c:ext xmlns:c16="http://schemas.microsoft.com/office/drawing/2014/chart" uri="{C3380CC4-5D6E-409C-BE32-E72D297353CC}">
              <c16:uniqueId val="{00000000-EB07-4545-ADFE-B6918F11F3E1}"/>
            </c:ext>
          </c:extLst>
        </c:ser>
        <c:ser>
          <c:idx val="1"/>
          <c:order val="1"/>
          <c:tx>
            <c:strRef>
              <c:f>Sheet1!$C$1</c:f>
              <c:strCache>
                <c:ptCount val="1"/>
                <c:pt idx="0">
                  <c:v>Pantene</c:v>
                </c:pt>
              </c:strCache>
            </c:strRef>
          </c:tx>
          <c:spPr>
            <a:solidFill>
              <a:schemeClr val="accent3"/>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Sheet1!$C$2:$C$10</c:f>
              <c:numCache>
                <c:formatCode>General</c:formatCode>
                <c:ptCount val="9"/>
                <c:pt idx="0">
                  <c:v>3300</c:v>
                </c:pt>
                <c:pt idx="1">
                  <c:v>1100</c:v>
                </c:pt>
                <c:pt idx="2">
                  <c:v>600</c:v>
                </c:pt>
                <c:pt idx="3">
                  <c:v>300</c:v>
                </c:pt>
                <c:pt idx="4">
                  <c:v>130</c:v>
                </c:pt>
                <c:pt idx="5">
                  <c:v>80</c:v>
                </c:pt>
                <c:pt idx="6">
                  <c:v>30</c:v>
                </c:pt>
                <c:pt idx="7">
                  <c:v>50</c:v>
                </c:pt>
                <c:pt idx="8">
                  <c:v>20</c:v>
                </c:pt>
              </c:numCache>
            </c:numRef>
          </c:val>
          <c:extLst>
            <c:ext xmlns:c16="http://schemas.microsoft.com/office/drawing/2014/chart" uri="{C3380CC4-5D6E-409C-BE32-E72D297353CC}">
              <c16:uniqueId val="{00000001-EB07-4545-ADFE-B6918F11F3E1}"/>
            </c:ext>
          </c:extLst>
        </c:ser>
        <c:ser>
          <c:idx val="2"/>
          <c:order val="2"/>
          <c:tx>
            <c:strRef>
              <c:f>Sheet1!$D$1</c:f>
              <c:strCache>
                <c:ptCount val="1"/>
                <c:pt idx="0">
                  <c:v>Column2</c:v>
                </c:pt>
              </c:strCache>
            </c:strRef>
          </c:tx>
          <c:spPr>
            <a:solidFill>
              <a:schemeClr val="accent3"/>
            </a:solidFill>
            <a:ln>
              <a:noFill/>
            </a:ln>
            <a:effectLst/>
          </c:spPr>
          <c:invertIfNegative val="0"/>
          <c:cat>
            <c:strRef>
              <c:f>Sheet1!$A$2:$A$10</c:f>
              <c:strCache>
                <c:ptCount val="9"/>
                <c:pt idx="0">
                  <c:v>1x</c:v>
                </c:pt>
                <c:pt idx="1">
                  <c:v>2x</c:v>
                </c:pt>
                <c:pt idx="2">
                  <c:v>3x</c:v>
                </c:pt>
                <c:pt idx="3">
                  <c:v>4x</c:v>
                </c:pt>
                <c:pt idx="4">
                  <c:v>5x</c:v>
                </c:pt>
                <c:pt idx="5">
                  <c:v>6x</c:v>
                </c:pt>
                <c:pt idx="6">
                  <c:v>7x</c:v>
                </c:pt>
                <c:pt idx="7">
                  <c:v>8x</c:v>
                </c:pt>
                <c:pt idx="8">
                  <c:v>9x</c:v>
                </c:pt>
              </c:strCache>
            </c:strRef>
          </c:cat>
          <c:val>
            <c:numRef>
              <c:f>Sheet1!$D$2:$D$10</c:f>
              <c:numCache>
                <c:formatCode>General</c:formatCode>
                <c:ptCount val="9"/>
              </c:numCache>
            </c:numRef>
          </c:val>
          <c:extLst>
            <c:ext xmlns:c16="http://schemas.microsoft.com/office/drawing/2014/chart" uri="{C3380CC4-5D6E-409C-BE32-E72D297353CC}">
              <c16:uniqueId val="{00000002-EB07-4545-ADFE-B6918F11F3E1}"/>
            </c:ext>
          </c:extLst>
        </c:ser>
        <c:dLbls>
          <c:showLegendKey val="0"/>
          <c:showVal val="0"/>
          <c:showCatName val="0"/>
          <c:showSerName val="0"/>
          <c:showPercent val="0"/>
          <c:showBubbleSize val="0"/>
        </c:dLbls>
        <c:gapWidth val="20"/>
        <c:overlap val="100"/>
        <c:axId val="204791056"/>
        <c:axId val="539454624"/>
      </c:barChart>
      <c:catAx>
        <c:axId val="20479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539454624"/>
        <c:crosses val="autoZero"/>
        <c:auto val="1"/>
        <c:lblAlgn val="ctr"/>
        <c:lblOffset val="100"/>
        <c:noMultiLvlLbl val="0"/>
      </c:catAx>
      <c:valAx>
        <c:axId val="539454624"/>
        <c:scaling>
          <c:orientation val="minMax"/>
          <c:max val="12500"/>
          <c:min val="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204791056"/>
        <c:crosses val="autoZero"/>
        <c:crossBetween val="between"/>
        <c:majorUnit val="2500"/>
        <c:minorUnit val="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749585330717145E-2"/>
          <c:y val="4.4632504238395806E-2"/>
          <c:w val="0.8795498481804529"/>
          <c:h val="0.84850433167846984"/>
        </c:manualLayout>
      </c:layout>
      <c:bubbleChart>
        <c:varyColors val="0"/>
        <c:ser>
          <c:idx val="0"/>
          <c:order val="0"/>
          <c:tx>
            <c:strRef>
              <c:f>Sheet1!$B$1</c:f>
              <c:strCache>
                <c:ptCount val="1"/>
                <c:pt idx="0">
                  <c:v>ROI</c:v>
                </c:pt>
              </c:strCache>
            </c:strRef>
          </c:tx>
          <c:spPr>
            <a:solidFill>
              <a:schemeClr val="accent1">
                <a:alpha val="75000"/>
              </a:schemeClr>
            </a:solidFill>
            <a:ln>
              <a:noFill/>
            </a:ln>
            <a:effectLst/>
          </c:spPr>
          <c:invertIfNegative val="0"/>
          <c:dPt>
            <c:idx val="0"/>
            <c:invertIfNegative val="0"/>
            <c:bubble3D val="1"/>
            <c:spPr>
              <a:solidFill>
                <a:schemeClr val="accent3"/>
              </a:solidFill>
              <a:ln>
                <a:noFill/>
              </a:ln>
              <a:effectLst/>
            </c:spPr>
            <c:extLst>
              <c:ext xmlns:c16="http://schemas.microsoft.com/office/drawing/2014/chart" uri="{C3380CC4-5D6E-409C-BE32-E72D297353CC}">
                <c16:uniqueId val="{00000001-1442-415C-85DB-534653BDF764}"/>
              </c:ext>
            </c:extLst>
          </c:dPt>
          <c:dPt>
            <c:idx val="1"/>
            <c:invertIfNegative val="0"/>
            <c:bubble3D val="1"/>
            <c:spPr>
              <a:solidFill>
                <a:schemeClr val="accent6"/>
              </a:solidFill>
              <a:ln>
                <a:noFill/>
              </a:ln>
              <a:effectLst/>
            </c:spPr>
            <c:extLst>
              <c:ext xmlns:c16="http://schemas.microsoft.com/office/drawing/2014/chart" uri="{C3380CC4-5D6E-409C-BE32-E72D297353CC}">
                <c16:uniqueId val="{00000003-1442-415C-85DB-534653BDF764}"/>
              </c:ext>
            </c:extLst>
          </c:dPt>
          <c:dPt>
            <c:idx val="2"/>
            <c:invertIfNegative val="0"/>
            <c:bubble3D val="1"/>
            <c:spPr>
              <a:solidFill>
                <a:schemeClr val="accent2"/>
              </a:solidFill>
              <a:ln>
                <a:noFill/>
              </a:ln>
              <a:effectLst/>
            </c:spPr>
            <c:extLst>
              <c:ext xmlns:c16="http://schemas.microsoft.com/office/drawing/2014/chart" uri="{C3380CC4-5D6E-409C-BE32-E72D297353CC}">
                <c16:uniqueId val="{00000005-1442-415C-85DB-534653BDF764}"/>
              </c:ext>
            </c:extLst>
          </c:dPt>
          <c:dPt>
            <c:idx val="3"/>
            <c:invertIfNegative val="0"/>
            <c:bubble3D val="1"/>
            <c:spPr>
              <a:solidFill>
                <a:srgbClr val="FFCD00"/>
              </a:solidFill>
              <a:ln>
                <a:noFill/>
              </a:ln>
              <a:effectLst/>
            </c:spPr>
            <c:extLst>
              <c:ext xmlns:c16="http://schemas.microsoft.com/office/drawing/2014/chart" uri="{C3380CC4-5D6E-409C-BE32-E72D297353CC}">
                <c16:uniqueId val="{00000007-1442-415C-85DB-534653BDF764}"/>
              </c:ext>
            </c:extLst>
          </c:dPt>
          <c:dPt>
            <c:idx val="4"/>
            <c:invertIfNegative val="0"/>
            <c:bubble3D val="1"/>
            <c:spPr>
              <a:solidFill>
                <a:schemeClr val="accent1"/>
              </a:solidFill>
              <a:ln>
                <a:noFill/>
              </a:ln>
              <a:effectLst/>
            </c:spPr>
            <c:extLst>
              <c:ext xmlns:c16="http://schemas.microsoft.com/office/drawing/2014/chart" uri="{C3380CC4-5D6E-409C-BE32-E72D297353CC}">
                <c16:uniqueId val="{00000009-1442-415C-85DB-534653BDF764}"/>
              </c:ext>
            </c:extLst>
          </c:dPt>
          <c:dPt>
            <c:idx val="5"/>
            <c:invertIfNegative val="0"/>
            <c:bubble3D val="1"/>
            <c:spPr>
              <a:solidFill>
                <a:srgbClr val="00A5D7"/>
              </a:solidFill>
              <a:ln>
                <a:noFill/>
              </a:ln>
              <a:effectLst/>
            </c:spPr>
            <c:extLst>
              <c:ext xmlns:c16="http://schemas.microsoft.com/office/drawing/2014/chart" uri="{C3380CC4-5D6E-409C-BE32-E72D297353CC}">
                <c16:uniqueId val="{0000000B-1442-415C-85DB-534653BDF764}"/>
              </c:ext>
            </c:extLst>
          </c:dPt>
          <c:dPt>
            <c:idx val="6"/>
            <c:invertIfNegative val="0"/>
            <c:bubble3D val="1"/>
            <c:spPr>
              <a:noFill/>
              <a:ln>
                <a:noFill/>
              </a:ln>
              <a:effectLst/>
            </c:spPr>
            <c:extLst>
              <c:ext xmlns:c16="http://schemas.microsoft.com/office/drawing/2014/chart" uri="{C3380CC4-5D6E-409C-BE32-E72D297353CC}">
                <c16:uniqueId val="{0000000D-1442-415C-85DB-534653BDF764}"/>
              </c:ext>
            </c:extLst>
          </c:dPt>
          <c:xVal>
            <c:numRef>
              <c:f>Sheet1!$A$2:$A$7</c:f>
              <c:numCache>
                <c:formatCode>0%</c:formatCode>
                <c:ptCount val="6"/>
                <c:pt idx="0">
                  <c:v>0.54</c:v>
                </c:pt>
                <c:pt idx="1">
                  <c:v>0.05</c:v>
                </c:pt>
                <c:pt idx="2">
                  <c:v>0.23</c:v>
                </c:pt>
                <c:pt idx="3">
                  <c:v>0.06</c:v>
                </c:pt>
                <c:pt idx="4">
                  <c:v>0.04</c:v>
                </c:pt>
                <c:pt idx="5">
                  <c:v>0.08</c:v>
                </c:pt>
              </c:numCache>
            </c:numRef>
          </c:xVal>
          <c:yVal>
            <c:numRef>
              <c:f>Sheet1!$B$2:$B$7</c:f>
              <c:numCache>
                <c:formatCode>"£"#,##0.00_);[Red]\("£"#,##0.00\)</c:formatCode>
                <c:ptCount val="6"/>
                <c:pt idx="0">
                  <c:v>4.2</c:v>
                </c:pt>
                <c:pt idx="1">
                  <c:v>2.09</c:v>
                </c:pt>
                <c:pt idx="2">
                  <c:v>2.4300000000000002</c:v>
                </c:pt>
                <c:pt idx="3">
                  <c:v>2.35</c:v>
                </c:pt>
                <c:pt idx="4">
                  <c:v>0.84</c:v>
                </c:pt>
                <c:pt idx="5">
                  <c:v>1.1499999999999999</c:v>
                </c:pt>
              </c:numCache>
            </c:numRef>
          </c:yVal>
          <c:bubbleSize>
            <c:numRef>
              <c:f>Sheet1!$C$2:$C$7</c:f>
              <c:numCache>
                <c:formatCode>0%</c:formatCode>
                <c:ptCount val="6"/>
                <c:pt idx="0">
                  <c:v>0.71</c:v>
                </c:pt>
                <c:pt idx="1">
                  <c:v>0.03</c:v>
                </c:pt>
                <c:pt idx="2">
                  <c:v>0.18</c:v>
                </c:pt>
                <c:pt idx="3">
                  <c:v>0.04</c:v>
                </c:pt>
                <c:pt idx="4">
                  <c:v>0.01</c:v>
                </c:pt>
                <c:pt idx="5">
                  <c:v>0.03</c:v>
                </c:pt>
              </c:numCache>
            </c:numRef>
          </c:bubbleSize>
          <c:bubble3D val="1"/>
          <c:extLst>
            <c:ext xmlns:c16="http://schemas.microsoft.com/office/drawing/2014/chart" uri="{C3380CC4-5D6E-409C-BE32-E72D297353CC}">
              <c16:uniqueId val="{0000000E-1442-415C-85DB-534653BDF764}"/>
            </c:ext>
          </c:extLst>
        </c:ser>
        <c:dLbls>
          <c:showLegendKey val="0"/>
          <c:showVal val="0"/>
          <c:showCatName val="0"/>
          <c:showSerName val="0"/>
          <c:showPercent val="0"/>
          <c:showBubbleSize val="0"/>
        </c:dLbls>
        <c:bubbleScale val="100"/>
        <c:showNegBubbles val="0"/>
        <c:axId val="186751232"/>
        <c:axId val="186765312"/>
      </c:bubbleChart>
      <c:valAx>
        <c:axId val="186751232"/>
        <c:scaling>
          <c:orientation val="minMax"/>
          <c:min val="0"/>
        </c:scaling>
        <c:delete val="0"/>
        <c:axPos val="b"/>
        <c:numFmt formatCode="0%"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6765312"/>
        <c:crosses val="autoZero"/>
        <c:crossBetween val="midCat"/>
      </c:valAx>
      <c:valAx>
        <c:axId val="1867653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67512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0.02637</cdr:x>
      <cdr:y>0.93454</cdr:y>
    </cdr:from>
    <cdr:to>
      <cdr:x>0.53755</cdr:x>
      <cdr:y>0.9835</cdr:y>
    </cdr:to>
    <cdr:sp macro="" textlink="">
      <cdr:nvSpPr>
        <cdr:cNvPr id="2" name="Text Placeholder 3">
          <a:extLst xmlns:a="http://schemas.openxmlformats.org/drawingml/2006/main">
            <a:ext uri="{FF2B5EF4-FFF2-40B4-BE49-F238E27FC236}">
              <a16:creationId xmlns:a16="http://schemas.microsoft.com/office/drawing/2014/main" id="{259F6A51-A0EF-4D65-97B1-5F1AC8113646}"/>
            </a:ext>
          </a:extLst>
        </cdr:cNvPr>
        <cdr:cNvSpPr>
          <a:spLocks xmlns:a="http://schemas.openxmlformats.org/drawingml/2006/main" noGrp="1"/>
        </cdr:cNvSpPr>
      </cdr:nvSpPr>
      <cdr:spPr>
        <a:xfrm xmlns:a="http://schemas.openxmlformats.org/drawingml/2006/main">
          <a:off x="294994" y="5817938"/>
          <a:ext cx="5718242" cy="304800"/>
        </a:xfrm>
        <a:prstGeom xmlns:a="http://schemas.openxmlformats.org/drawingml/2006/main" prst="rect">
          <a:avLst/>
        </a:prstGeom>
      </cdr:spPr>
      <cdr:txBody>
        <a:bodyPr xmlns:a="http://schemas.openxmlformats.org/drawingml/2006/main" vert="horz" lIns="91440" tIns="45720" rIns="91440" bIns="45720" rtlCol="0">
          <a:noAutofit/>
        </a:bodyPr>
        <a:lstStyle xmlns:a="http://schemas.openxmlformats.org/drawingml/2006/main">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xmlns:a="http://schemas.openxmlformats.org/drawingml/2006/main">
          <a:r>
            <a:rPr lang="en-GB" dirty="0">
              <a:solidFill>
                <a:schemeClr val="tx1"/>
              </a:solidFill>
            </a:rPr>
            <a:t>Source: Binet &amp; Field 2013</a:t>
          </a: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tags" Target="../tags/tag32.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6BA460-DC86-49AC-90AA-86C1E02239B2}" type="datetimeFigureOut">
              <a:rPr lang="en-GB" smtClean="0"/>
              <a:t>25/04/2019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DBEB2-BA40-44C0-A1B9-C3272EDE07E4}" type="slidenum">
              <a:rPr lang="en-GB" smtClean="0"/>
              <a:t>‹#›</a:t>
            </a:fld>
            <a:endParaRPr lang="en-GB"/>
          </a:p>
        </p:txBody>
      </p:sp>
    </p:spTree>
    <p:custDataLst>
      <p:tags r:id="rId2"/>
    </p:custDataLst>
    <p:extLst>
      <p:ext uri="{BB962C8B-B14F-4D97-AF65-F5344CB8AC3E}">
        <p14:creationId xmlns:p14="http://schemas.microsoft.com/office/powerpoint/2010/main" val="902387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C2853-E575-4BC1-90FA-3518084ECF7E}" type="datetimeFigureOut">
              <a:rPr lang="en-GB" smtClean="0"/>
              <a:t>25/04/2019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DFD36-33EA-4DB4-B32D-6EBE0B1D4496}" type="slidenum">
              <a:rPr lang="en-GB" smtClean="0"/>
              <a:t>‹#›</a:t>
            </a:fld>
            <a:endParaRPr lang="en-GB"/>
          </a:p>
        </p:txBody>
      </p:sp>
    </p:spTree>
    <p:extLst>
      <p:ext uri="{BB962C8B-B14F-4D97-AF65-F5344CB8AC3E}">
        <p14:creationId xmlns:p14="http://schemas.microsoft.com/office/powerpoint/2010/main" val="132683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A0DFD36-33EA-4DB4-B32D-6EBE0B1D4496}" type="slidenum">
              <a:rPr lang="en-GB" smtClean="0"/>
              <a:t>1</a:t>
            </a:fld>
            <a:endParaRPr lang="en-GB"/>
          </a:p>
        </p:txBody>
      </p:sp>
    </p:spTree>
    <p:extLst>
      <p:ext uri="{BB962C8B-B14F-4D97-AF65-F5344CB8AC3E}">
        <p14:creationId xmlns:p14="http://schemas.microsoft.com/office/powerpoint/2010/main" val="20180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2</a:t>
            </a:fld>
            <a:endParaRPr lang="en-GB"/>
          </a:p>
        </p:txBody>
      </p:sp>
    </p:spTree>
    <p:extLst>
      <p:ext uri="{BB962C8B-B14F-4D97-AF65-F5344CB8AC3E}">
        <p14:creationId xmlns:p14="http://schemas.microsoft.com/office/powerpoint/2010/main" val="2508945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marketers assume that, if you look after the short term, the long term will look after itself. This chart explains why this is dangerously wrong. The key is to understand that marketing works in two very different ways.</a:t>
            </a:r>
          </a:p>
          <a:p>
            <a:endParaRPr lang="en-GB" dirty="0"/>
          </a:p>
          <a:p>
            <a:r>
              <a:rPr lang="en-GB" dirty="0"/>
              <a:t>Sales activation aims to get an immediate behavioural response. Activation is good for short-term selling, and ROIs can be high. But the effects don’t last long, and do little to foster long-term growth.</a:t>
            </a:r>
          </a:p>
          <a:p>
            <a:endParaRPr lang="en-GB" dirty="0"/>
          </a:p>
          <a:p>
            <a:r>
              <a:rPr lang="en-GB" dirty="0"/>
              <a:t>Brand activity creates long-term memories, associations and habits which influence consumers for years to come. This is a harder job, requiring repeated exposure, but the effects last longer and accumulate over time to drive growth and long-term profit.</a:t>
            </a:r>
          </a:p>
          <a:p>
            <a:endParaRPr lang="en-GB" dirty="0"/>
          </a:p>
          <a:p>
            <a:r>
              <a:rPr lang="en-GB" dirty="0"/>
              <a:t>Businesses need both. They need brand activity to create demand, and they need activation to convert demand efficiently into cash. When the balance is right, each enhances the other. But brand building is always the primary driver. Short-term selling is never enough.</a:t>
            </a:r>
          </a:p>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3</a:t>
            </a:fld>
            <a:endParaRPr lang="en-GB"/>
          </a:p>
        </p:txBody>
      </p:sp>
    </p:spTree>
    <p:extLst>
      <p:ext uri="{BB962C8B-B14F-4D97-AF65-F5344CB8AC3E}">
        <p14:creationId xmlns:p14="http://schemas.microsoft.com/office/powerpoint/2010/main" val="2359478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4</a:t>
            </a:fld>
            <a:endParaRPr lang="en-GB"/>
          </a:p>
        </p:txBody>
      </p:sp>
    </p:spTree>
    <p:extLst>
      <p:ext uri="{BB962C8B-B14F-4D97-AF65-F5344CB8AC3E}">
        <p14:creationId xmlns:p14="http://schemas.microsoft.com/office/powerpoint/2010/main" val="2126011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At risk of nepotism, my favourite chart comes from Wavemaker’s own benchmarks database.</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chart shows what we found. Each category differs in the relative importance of brand equity (built over the long term, before consumers enter the market) and activation effects (generated in the short term, when they are in-market). But there is a clear and consistent shape. Across more than 100 categories, long-term effects always contribute between 50% and 85% of communications impact on market share. And across all those studies, the average ratio of long-term to short-term converges at – guess what? – about 60:40. In categories where consumers switch more easily, are swayed by pricing, or research heavily, activation effects tend to be larger – but even here, brand effects always have the edge.</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Does this mean you should always spend 60% of your budget on ‘brand’? No – your category, your brand’s immediate circumstances, and the day-to-day demands of the market all need to be considered. But in the long run, successful brands invest in building the sustained equity that becomes the engine of consumer and shareholder demand. It is one of marketing’s laws of physics, and no marketer who cares about growth can afford to ignore it.</a:t>
            </a:r>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5</a:t>
            </a:fld>
            <a:endParaRPr lang="en-GB"/>
          </a:p>
        </p:txBody>
      </p:sp>
    </p:spTree>
    <p:extLst>
      <p:ext uri="{BB962C8B-B14F-4D97-AF65-F5344CB8AC3E}">
        <p14:creationId xmlns:p14="http://schemas.microsoft.com/office/powerpoint/2010/main" val="7694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6</a:t>
            </a:fld>
            <a:endParaRPr lang="en-GB"/>
          </a:p>
        </p:txBody>
      </p:sp>
    </p:spTree>
    <p:extLst>
      <p:ext uri="{BB962C8B-B14F-4D97-AF65-F5344CB8AC3E}">
        <p14:creationId xmlns:p14="http://schemas.microsoft.com/office/powerpoint/2010/main" val="4107913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If I had to choose one marketing chart above all others it would be this rather ordinary-looking bar chart, or some version of it, which is arguably one of the most significant in all of marketing.</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At its simplest it just shows the importance to all brands of very light buyers and the relative unimportance of very heavy buyers: “The unbearable lightness of buying”, in the words of </a:t>
            </a:r>
            <a:r>
              <a:rPr lang="en-GB" sz="1200" b="0" i="0" u="none" strike="noStrike" kern="1200" baseline="0" dirty="0" err="1">
                <a:solidFill>
                  <a:schemeClr val="tx1"/>
                </a:solidFill>
                <a:latin typeface="+mn-lt"/>
                <a:ea typeface="+mn-ea"/>
                <a:cs typeface="+mn-cs"/>
              </a:rPr>
              <a:t>Wiemer</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Snijders</a:t>
            </a:r>
            <a:r>
              <a:rPr lang="en-GB" sz="1200" b="0" i="0" u="none" strike="noStrike" kern="1200" baseline="0" dirty="0">
                <a:solidFill>
                  <a:schemeClr val="tx1"/>
                </a:solidFill>
                <a:latin typeface="+mn-lt"/>
                <a:ea typeface="+mn-ea"/>
                <a:cs typeface="+mn-cs"/>
              </a:rPr>
              <a:t>. But from that simple observation many other important ideas flow and other marketing myths, such as the importance of brand fans, begin to have their flawed logic exposed.</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If you haven’t yet made your own brand’s NBD (negative binomial distribution) chart, I seriously suggest you make one. It will help neutralise the distorting effect of working up close with a brand, reminding you that your brand’s growth depends on regular people who will need a little mental nudge and some attention-grabbing, well-branded communication to help them remember it next time they’re in the market.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601AC1-B53C-485C-AE53-1DBC871FE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285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8</a:t>
            </a:fld>
            <a:endParaRPr lang="en-GB"/>
          </a:p>
        </p:txBody>
      </p:sp>
    </p:spTree>
    <p:extLst>
      <p:ext uri="{BB962C8B-B14F-4D97-AF65-F5344CB8AC3E}">
        <p14:creationId xmlns:p14="http://schemas.microsoft.com/office/powerpoint/2010/main" val="1953138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My favourite effectiveness chart is from ‘Profit Ability’, the brilliant study by Gain Theory and Ebiquity. Three reasons:</a:t>
            </a:r>
          </a:p>
          <a:p>
            <a:endParaRPr lang="en-GB" sz="1200" b="1" i="0" u="none" strike="noStrike" kern="1200" baseline="0" dirty="0">
              <a:solidFill>
                <a:schemeClr val="tx1"/>
              </a:solidFill>
              <a:latin typeface="+mn-lt"/>
              <a:ea typeface="+mn-ea"/>
              <a:cs typeface="+mn-cs"/>
            </a:endParaRPr>
          </a:p>
          <a:p>
            <a:pPr marL="228600" indent="-228600">
              <a:buAutoNum type="arabicPeriod"/>
            </a:pPr>
            <a:r>
              <a:rPr lang="en-GB" sz="1200" b="0" i="0" u="none" strike="noStrike" kern="1200" baseline="0" dirty="0">
                <a:solidFill>
                  <a:schemeClr val="tx1"/>
                </a:solidFill>
                <a:latin typeface="+mn-lt"/>
                <a:ea typeface="+mn-ea"/>
                <a:cs typeface="+mn-cs"/>
              </a:rPr>
              <a:t>The majority of a company’s value will come from profitable sales made in the future. This chart reveals the potentially catastrophic effect on profit for brands obsessed with short-term performance. Indeed, it perfectly highlights the misnomer of the phrase ‘performance marketing’.</a:t>
            </a:r>
          </a:p>
          <a:p>
            <a:pPr marL="228600" indent="-228600">
              <a:buAutoNum type="arabicPeriod"/>
            </a:pPr>
            <a:r>
              <a:rPr lang="en-GB" sz="1200" b="0" i="0" u="none" strike="noStrike" kern="1200" baseline="0" dirty="0">
                <a:solidFill>
                  <a:schemeClr val="tx1"/>
                </a:solidFill>
                <a:latin typeface="+mn-lt"/>
                <a:ea typeface="+mn-ea"/>
                <a:cs typeface="+mn-cs"/>
              </a:rPr>
              <a:t>It quantifies the necessity for better balance between short-, medium- and long-term objectives for brands searching for sustainable profit and long-term cash flow. It’s therefore essential ammunition for discussions with finance.</a:t>
            </a:r>
          </a:p>
          <a:p>
            <a:pPr marL="228600" indent="-228600">
              <a:buAutoNum type="arabicPeriod"/>
            </a:pPr>
            <a:r>
              <a:rPr lang="en-GB" sz="1200" b="0" i="0" u="none" strike="noStrike" kern="1200" baseline="0" dirty="0">
                <a:solidFill>
                  <a:schemeClr val="tx1"/>
                </a:solidFill>
                <a:latin typeface="+mn-lt"/>
                <a:ea typeface="+mn-ea"/>
                <a:cs typeface="+mn-cs"/>
              </a:rPr>
              <a:t>It validates that better balance is not only the most effective but the most responsible strategy.</a:t>
            </a:r>
            <a:endParaRPr lang="en-GB" sz="1200" b="1" i="1" kern="1200" dirty="0">
              <a:solidFill>
                <a:schemeClr val="tx1"/>
              </a:solidFill>
              <a:effectLst/>
              <a:latin typeface="+mn-lt"/>
              <a:ea typeface="+mn-ea"/>
              <a:cs typeface="+mn-cs"/>
            </a:endParaRP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Whilst the work was commissioned by Thinkbox, the fact that it was written by two of the most highly regarded analytics and foresight consultancies and covers 2,000 campaigns pretty much eradicates any of the usual complaints of partisanship.</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12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10</a:t>
            </a:fld>
            <a:endParaRPr lang="en-GB"/>
          </a:p>
        </p:txBody>
      </p:sp>
    </p:spTree>
    <p:extLst>
      <p:ext uri="{BB962C8B-B14F-4D97-AF65-F5344CB8AC3E}">
        <p14:creationId xmlns:p14="http://schemas.microsoft.com/office/powerpoint/2010/main" val="3988153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 was drawn towards this chart from System 1’s latest research. Using their emotional resonance star ratings, it shows just how much of the UK’s TV advertising budgets are currently being invested in what appears to be suboptimal copy.</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So sobering to see all those precious pound coins being ploughed into at best average ideas. What I like though, is that it’s a great chart to help create a shared benchmark for success at the beginning of a project or even relationship. Together do we want to do good; or do we want to do great?</a:t>
            </a:r>
          </a:p>
        </p:txBody>
      </p:sp>
      <p:sp>
        <p:nvSpPr>
          <p:cNvPr id="4" name="Slide Number Placeholder 3"/>
          <p:cNvSpPr>
            <a:spLocks noGrp="1"/>
          </p:cNvSpPr>
          <p:nvPr>
            <p:ph type="sldNum" sz="quarter" idx="10"/>
          </p:nvPr>
        </p:nvSpPr>
        <p:spPr/>
        <p:txBody>
          <a:bodyPr/>
          <a:lstStyle/>
          <a:p>
            <a:fld id="{76CFE865-86CC-4D32-BE37-D9D0CA1440FD}" type="slidenum">
              <a:rPr lang="en-GB" smtClean="0"/>
              <a:t>11</a:t>
            </a:fld>
            <a:endParaRPr lang="en-GB"/>
          </a:p>
        </p:txBody>
      </p:sp>
    </p:spTree>
    <p:extLst>
      <p:ext uri="{BB962C8B-B14F-4D97-AF65-F5344CB8AC3E}">
        <p14:creationId xmlns:p14="http://schemas.microsoft.com/office/powerpoint/2010/main" val="161892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12</a:t>
            </a:fld>
            <a:endParaRPr lang="en-GB"/>
          </a:p>
        </p:txBody>
      </p:sp>
    </p:spTree>
    <p:extLst>
      <p:ext uri="{BB962C8B-B14F-4D97-AF65-F5344CB8AC3E}">
        <p14:creationId xmlns:p14="http://schemas.microsoft.com/office/powerpoint/2010/main" val="3228588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army of digital consultants and planners relentlessly tell us that we should be putting more (if not all) of our money into newer online channels and that the established advertising media, like TV, radio, OOH and print are no longer effective.</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Quite why they do this when the overwhelming body of effectiveness evidence points to the opposite conclusion, is increasingly an enigma. Clearly Big Tech are looking more objectively at what works: despite having access to advanced digital tools and data, these companies choose to put ever more money into traditional advertising media. Perhaps 2019 will be the year that we all wake up and smell the coffee?</a:t>
            </a:r>
            <a:endParaRPr lang="en-GB" dirty="0"/>
          </a:p>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13</a:t>
            </a:fld>
            <a:endParaRPr lang="en-GB"/>
          </a:p>
        </p:txBody>
      </p:sp>
    </p:spTree>
    <p:extLst>
      <p:ext uri="{BB962C8B-B14F-4D97-AF65-F5344CB8AC3E}">
        <p14:creationId xmlns:p14="http://schemas.microsoft.com/office/powerpoint/2010/main" val="3836639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CFE865-86CC-4D32-BE37-D9D0CA1440FD}" type="slidenum">
              <a:rPr lang="en-GB" smtClean="0"/>
              <a:t>14</a:t>
            </a:fld>
            <a:endParaRPr lang="en-GB"/>
          </a:p>
        </p:txBody>
      </p:sp>
    </p:spTree>
    <p:extLst>
      <p:ext uri="{BB962C8B-B14F-4D97-AF65-F5344CB8AC3E}">
        <p14:creationId xmlns:p14="http://schemas.microsoft.com/office/powerpoint/2010/main" val="3758287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What most companies want when allocating resources to advertising is to maximise its contribution to the long-term value of the business.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challenges are to sustain investment in long-term brand-building, looking beyond short-term sales, and to optimise the media mix. This chart shows that, for the mid-sized and large B2C advertisers covered by Ebiquity and Gain Theory’s client-funded econometric studies, TV generates the highest average three-year return and online display the lowest. These are average figures and the results will vary greatly between different brands and campaigns because of variations in the context, the objectives, and the quality of creative strategy and execution. There may also be synergies between media. But, overall, because of TV’s high average three-year return, it still captures over 50% of these brands’ media budgets. It’s that combination of high profitability and high investment that explains its remarkable 71% share of the total profit contribution in the chart.</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1999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286121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45910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74825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8315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3567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47193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2819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123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64639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97501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2006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27912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07339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39687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15519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6277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78112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5957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userDrawn="1">
          <p15:clr>
            <a:srgbClr val="FBAE40"/>
          </p15:clr>
        </p15:guide>
        <p15:guide id="2" userDrawn="1">
          <p15:clr>
            <a:srgbClr val="FBAE40"/>
          </p15:clr>
        </p15:guide>
        <p15:guide id="3" orient="horz" pos="2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91032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25/04/2019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32516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81060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71289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22102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6206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83162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04459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25/04/2019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68680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21857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122307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Long Bullet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24805"/>
            <a:ext cx="9888389" cy="1621633"/>
          </a:xfrm>
        </p:spPr>
        <p:txBody>
          <a:bodyPr/>
          <a:lstStyle>
            <a:lvl1pPr>
              <a:defRPr baseline="0"/>
            </a:lvl1pPr>
          </a:lstStyle>
          <a:p>
            <a:r>
              <a:rPr lang="en-GB" noProof="0" dirty="0"/>
              <a:t>Click to add title. Use up to two lines, as needed</a:t>
            </a:r>
          </a:p>
        </p:txBody>
      </p:sp>
      <p:sp>
        <p:nvSpPr>
          <p:cNvPr id="5" name="Footer Placeholder 4"/>
          <p:cNvSpPr>
            <a:spLocks noGrp="1"/>
          </p:cNvSpPr>
          <p:nvPr>
            <p:ph type="ftr" sz="quarter" idx="1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3D413D">
                  <a:lumMod val="60000"/>
                  <a:lumOff val="40000"/>
                </a:srgbClr>
              </a:solidFill>
              <a:effectLst/>
              <a:uLnTx/>
              <a:uFillTx/>
              <a:latin typeface="Franklin Gothic Book"/>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12D674B1-7D05-4830-9F7D-921209997DBD}" type="slidenum">
              <a:rPr kumimoji="0" lang="en-GB" sz="800" b="0" i="0" u="none" strike="noStrike" kern="1200" cap="none" spc="0" normalizeH="0" baseline="0" noProof="0" smtClean="0">
                <a:ln>
                  <a:noFill/>
                </a:ln>
                <a:solidFill>
                  <a:srgbClr val="3D413D">
                    <a:lumMod val="60000"/>
                    <a:lumOff val="40000"/>
                  </a:srgbClr>
                </a:solidFill>
                <a:effectLst/>
                <a:uLnTx/>
                <a:uFillTx/>
                <a:latin typeface="Franklin Gothic Book"/>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3D413D">
                  <a:lumMod val="60000"/>
                  <a:lumOff val="40000"/>
                </a:srgbClr>
              </a:solidFill>
              <a:effectLst/>
              <a:uLnTx/>
              <a:uFillTx/>
              <a:latin typeface="Franklin Gothic Book"/>
              <a:ea typeface="+mn-ea"/>
              <a:cs typeface="+mn-cs"/>
            </a:endParaRPr>
          </a:p>
        </p:txBody>
      </p:sp>
      <p:sp>
        <p:nvSpPr>
          <p:cNvPr id="10" name="Content Placeholder 9"/>
          <p:cNvSpPr>
            <a:spLocks noGrp="1"/>
          </p:cNvSpPr>
          <p:nvPr>
            <p:ph sz="quarter" idx="14"/>
          </p:nvPr>
        </p:nvSpPr>
        <p:spPr>
          <a:xfrm>
            <a:off x="838200" y="2411900"/>
            <a:ext cx="8138668" cy="3075251"/>
          </a:xfrm>
        </p:spPr>
        <p:txBody>
          <a:bodyPr/>
          <a:lstStyle>
            <a:lvl1pPr>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8176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25/04/2019</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116753593"/>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97" r:id="rId3"/>
    <p:sldLayoutId id="2147483687" r:id="rId4"/>
    <p:sldLayoutId id="2147483825" r:id="rId5"/>
    <p:sldLayoutId id="2147483686" r:id="rId6"/>
    <p:sldLayoutId id="2147483680" r:id="rId7"/>
    <p:sldLayoutId id="2147483678" r:id="rId8"/>
    <p:sldLayoutId id="2147483958" r:id="rId9"/>
    <p:sldLayoutId id="2147483956" r:id="rId10"/>
    <p:sldLayoutId id="2147483681" r:id="rId11"/>
    <p:sldLayoutId id="2147483682" r:id="rId12"/>
    <p:sldLayoutId id="2147483683" r:id="rId13"/>
    <p:sldLayoutId id="2147483957" r:id="rId14"/>
    <p:sldLayoutId id="2147483676" r:id="rId15"/>
    <p:sldLayoutId id="2147483696" r:id="rId16"/>
    <p:sldLayoutId id="2147483685" r:id="rId17"/>
    <p:sldLayoutId id="2147483688" r:id="rId18"/>
    <p:sldLayoutId id="2147483689" r:id="rId19"/>
    <p:sldLayoutId id="2147483690" r:id="rId20"/>
    <p:sldLayoutId id="2147483959" r:id="rId21"/>
    <p:sldLayoutId id="2147483691" r:id="rId22"/>
    <p:sldLayoutId id="2147483692" r:id="rId23"/>
    <p:sldLayoutId id="2147483693" r:id="rId24"/>
    <p:sldLayoutId id="2147483694" r:id="rId25"/>
    <p:sldLayoutId id="2147483695" r:id="rId26"/>
    <p:sldLayoutId id="2147483698" r:id="rId27"/>
    <p:sldLayoutId id="2147483679" r:id="rId28"/>
    <p:sldLayoutId id="2147483699" r:id="rId29"/>
    <p:sldLayoutId id="2147483961"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2" pos="302" userDrawn="1">
          <p15:clr>
            <a:srgbClr val="F26B43"/>
          </p15:clr>
        </p15:guide>
        <p15:guide id="3" pos="7378" userDrawn="1">
          <p15:clr>
            <a:srgbClr val="F26B43"/>
          </p15:clr>
        </p15:guide>
        <p15:guide id="4" orient="horz" pos="2160" userDrawn="1">
          <p15:clr>
            <a:srgbClr val="F26B43"/>
          </p15:clr>
        </p15:guide>
        <p15:guide id="5" orient="horz" pos="4165" userDrawn="1">
          <p15:clr>
            <a:srgbClr val="F26B43"/>
          </p15:clr>
        </p15:guide>
        <p15:guide id="6" orient="horz" pos="331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image" Target="../media/image7.gif"/><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33.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34.xml"/><Relationship Id="rId4"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BFF6D17-9A8D-4744-A751-FB079EF62DD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833" t="1764" r="931"/>
          <a:stretch/>
        </p:blipFill>
        <p:spPr>
          <a:xfrm>
            <a:off x="0" y="0"/>
            <a:ext cx="12192000" cy="6858000"/>
          </a:xfrm>
        </p:spPr>
      </p:pic>
      <p:sp>
        <p:nvSpPr>
          <p:cNvPr id="8" name="Rectangle 7">
            <a:extLst>
              <a:ext uri="{FF2B5EF4-FFF2-40B4-BE49-F238E27FC236}">
                <a16:creationId xmlns:a16="http://schemas.microsoft.com/office/drawing/2014/main" id="{AE3ED16D-7CFD-47D2-80AA-721578EB5ECD}"/>
              </a:ext>
            </a:extLst>
          </p:cNvPr>
          <p:cNvSpPr/>
          <p:nvPr/>
        </p:nvSpPr>
        <p:spPr>
          <a:xfrm rot="5400000">
            <a:off x="-676275" y="676277"/>
            <a:ext cx="6857999" cy="5505450"/>
          </a:xfrm>
          <a:prstGeom prst="rect">
            <a:avLst/>
          </a:prstGeom>
          <a:gradFill flip="none" rotWithShape="1">
            <a:gsLst>
              <a:gs pos="0">
                <a:schemeClr val="accent1">
                  <a:alpha val="0"/>
                  <a:lumMod val="25000"/>
                  <a:lumOff val="75000"/>
                </a:schemeClr>
              </a:gs>
              <a:gs pos="17000">
                <a:srgbClr val="000000">
                  <a:alpha val="10000"/>
                </a:srgbClr>
              </a:gs>
              <a:gs pos="60000">
                <a:schemeClr val="tx1">
                  <a:alpha val="20000"/>
                </a:schemeClr>
              </a:gs>
            </a:gsLst>
            <a:lin ang="5400000" scaled="1"/>
            <a:tileRect/>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D5953841-DFEA-4D76-A844-3CD01B75B4DB}"/>
              </a:ext>
            </a:extLst>
          </p:cNvPr>
          <p:cNvSpPr>
            <a:spLocks noGrp="1"/>
          </p:cNvSpPr>
          <p:nvPr>
            <p:ph type="ctrTitle"/>
          </p:nvPr>
        </p:nvSpPr>
        <p:spPr>
          <a:xfrm>
            <a:off x="358588" y="1292694"/>
            <a:ext cx="5298141" cy="2411176"/>
          </a:xfrm>
        </p:spPr>
        <p:txBody>
          <a:bodyPr/>
          <a:lstStyle/>
          <a:p>
            <a:r>
              <a:rPr lang="en-US"/>
              <a:t>Charts every advertiser should cherish</a:t>
            </a:r>
            <a:endParaRPr lang="en-GB"/>
          </a:p>
        </p:txBody>
      </p:sp>
    </p:spTree>
    <p:extLst>
      <p:ext uri="{BB962C8B-B14F-4D97-AF65-F5344CB8AC3E}">
        <p14:creationId xmlns:p14="http://schemas.microsoft.com/office/powerpoint/2010/main" val="407595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4179FF9C-16D8-4E56-B95E-02D24CABB80B}"/>
              </a:ext>
            </a:extLst>
          </p:cNvPr>
          <p:cNvSpPr txBox="1">
            <a:spLocks/>
          </p:cNvSpPr>
          <p:nvPr/>
        </p:nvSpPr>
        <p:spPr>
          <a:xfrm>
            <a:off x="321773" y="1502229"/>
            <a:ext cx="6741499" cy="4290251"/>
          </a:xfrm>
          <a:prstGeom prst="rect">
            <a:avLst/>
          </a:prstGeom>
        </p:spPr>
        <p:txBody>
          <a:bodyPr>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b="1" dirty="0">
                <a:solidFill>
                  <a:schemeClr val="accent1"/>
                </a:solidFill>
              </a:rPr>
              <a:t>Key finding: Brand building is always the primary driver. Short-term selling is never enough.</a:t>
            </a:r>
          </a:p>
          <a:p>
            <a:endParaRPr lang="en-GB" sz="2200" dirty="0"/>
          </a:p>
          <a:p>
            <a:r>
              <a:rPr lang="en-GB" sz="2200" dirty="0"/>
              <a:t>“Most marketers assume that, if you look after the short term, the long term will look after itself. This chart explains why this is dangerously wrong.”</a:t>
            </a:r>
          </a:p>
          <a:p>
            <a:endParaRPr lang="en-GB" sz="2000" b="1" dirty="0"/>
          </a:p>
          <a:p>
            <a:r>
              <a:rPr lang="en-GB" sz="1800" b="1" dirty="0">
                <a:solidFill>
                  <a:schemeClr val="accent1"/>
                </a:solidFill>
              </a:rPr>
              <a:t>Les Binet</a:t>
            </a:r>
          </a:p>
          <a:p>
            <a:r>
              <a:rPr lang="en-GB" sz="1800" dirty="0" err="1">
                <a:solidFill>
                  <a:schemeClr val="accent1"/>
                </a:solidFill>
              </a:rPr>
              <a:t>adam&amp;eve</a:t>
            </a:r>
            <a:r>
              <a:rPr lang="en-GB" sz="1800" dirty="0">
                <a:solidFill>
                  <a:schemeClr val="accent1"/>
                </a:solidFill>
              </a:rPr>
              <a:t>\DDB</a:t>
            </a:r>
          </a:p>
          <a:p>
            <a:endParaRPr lang="en-GB" sz="2400" b="1" dirty="0"/>
          </a:p>
        </p:txBody>
      </p:sp>
      <p:sp>
        <p:nvSpPr>
          <p:cNvPr id="12" name="Title 1">
            <a:extLst>
              <a:ext uri="{FF2B5EF4-FFF2-40B4-BE49-F238E27FC236}">
                <a16:creationId xmlns:a16="http://schemas.microsoft.com/office/drawing/2014/main" id="{660CF85B-41A8-4813-93D1-5E6F561B05D1}"/>
              </a:ext>
            </a:extLst>
          </p:cNvPr>
          <p:cNvSpPr>
            <a:spLocks noGrp="1"/>
          </p:cNvSpPr>
          <p:nvPr>
            <p:ph type="title"/>
          </p:nvPr>
        </p:nvSpPr>
        <p:spPr>
          <a:xfrm>
            <a:off x="371475" y="359944"/>
            <a:ext cx="11341099" cy="1021181"/>
          </a:xfrm>
        </p:spPr>
        <p:txBody>
          <a:bodyPr/>
          <a:lstStyle/>
          <a:p>
            <a:r>
              <a:rPr lang="en-GB" dirty="0">
                <a:solidFill>
                  <a:schemeClr val="accent4"/>
                </a:solidFill>
              </a:rPr>
              <a:t>Les Binet: The Zig Zag Chart </a:t>
            </a:r>
          </a:p>
        </p:txBody>
      </p:sp>
      <p:pic>
        <p:nvPicPr>
          <p:cNvPr id="13" name="Content Placeholder 4">
            <a:extLst>
              <a:ext uri="{FF2B5EF4-FFF2-40B4-BE49-F238E27FC236}">
                <a16:creationId xmlns:a16="http://schemas.microsoft.com/office/drawing/2014/main" id="{9A6A1DC0-C3CF-434D-AF2D-B8B905286393}"/>
              </a:ext>
            </a:extLst>
          </p:cNvPr>
          <p:cNvPicPr>
            <a:picLocks noGrp="1" noChangeAspect="1"/>
          </p:cNvPicPr>
          <p:nvPr>
            <p:ph sz="quarter" idx="14"/>
          </p:nvPr>
        </p:nvPicPr>
        <p:blipFill>
          <a:blip r:embed="rId3"/>
          <a:stretch>
            <a:fillRect/>
          </a:stretch>
        </p:blipFill>
        <p:spPr>
          <a:xfrm>
            <a:off x="7384857" y="1493191"/>
            <a:ext cx="4338118" cy="3651250"/>
          </a:xfrm>
          <a:prstGeom prst="rect">
            <a:avLst/>
          </a:prstGeom>
        </p:spPr>
      </p:pic>
    </p:spTree>
    <p:extLst>
      <p:ext uri="{BB962C8B-B14F-4D97-AF65-F5344CB8AC3E}">
        <p14:creationId xmlns:p14="http://schemas.microsoft.com/office/powerpoint/2010/main" val="125286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266D1610-254B-4352-8720-71161119DEBA}"/>
              </a:ext>
            </a:extLst>
          </p:cNvPr>
          <p:cNvGraphicFramePr>
            <a:graphicFrameLocks noGrp="1"/>
          </p:cNvGraphicFramePr>
          <p:nvPr>
            <p:extLst>
              <p:ext uri="{D42A27DB-BD31-4B8C-83A1-F6EECF244321}">
                <p14:modId xmlns:p14="http://schemas.microsoft.com/office/powerpoint/2010/main" val="1577003775"/>
              </p:ext>
            </p:extLst>
          </p:nvPr>
        </p:nvGraphicFramePr>
        <p:xfrm>
          <a:off x="338975" y="274288"/>
          <a:ext cx="11520000" cy="5328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1C830D9F-9A24-413A-9629-F324FDB76988}"/>
              </a:ext>
            </a:extLst>
          </p:cNvPr>
          <p:cNvSpPr txBox="1"/>
          <p:nvPr/>
        </p:nvSpPr>
        <p:spPr>
          <a:xfrm>
            <a:off x="1922783" y="1054397"/>
            <a:ext cx="2688299" cy="86409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1219170" fontAlgn="base">
              <a:spcBef>
                <a:spcPct val="0"/>
              </a:spcBef>
              <a:spcAft>
                <a:spcPct val="0"/>
              </a:spcAft>
            </a:pPr>
            <a:r>
              <a:rPr lang="en-GB" sz="2133" b="1" u="sng" dirty="0">
                <a:solidFill>
                  <a:srgbClr val="C0504D"/>
                </a:solidFill>
                <a:latin typeface="Calibri"/>
              </a:rPr>
              <a:t>Sales activation</a:t>
            </a:r>
          </a:p>
          <a:p>
            <a:pPr algn="ctr" defTabSz="1219170" fontAlgn="base">
              <a:spcBef>
                <a:spcPct val="0"/>
              </a:spcBef>
              <a:spcAft>
                <a:spcPct val="0"/>
              </a:spcAft>
            </a:pPr>
            <a:r>
              <a:rPr lang="en-GB" sz="2133" dirty="0">
                <a:solidFill>
                  <a:srgbClr val="C0504D"/>
                </a:solidFill>
                <a:latin typeface="Calibri"/>
              </a:rPr>
              <a:t>Immediate sales response</a:t>
            </a:r>
          </a:p>
          <a:p>
            <a:pPr algn="ctr" defTabSz="1219170" fontAlgn="base">
              <a:spcBef>
                <a:spcPct val="0"/>
              </a:spcBef>
              <a:spcAft>
                <a:spcPct val="0"/>
              </a:spcAft>
            </a:pPr>
            <a:r>
              <a:rPr lang="en-GB" sz="2133" dirty="0">
                <a:solidFill>
                  <a:srgbClr val="C0504D"/>
                </a:solidFill>
                <a:latin typeface="Calibri"/>
              </a:rPr>
              <a:t>High efficiency &amp; ROI</a:t>
            </a:r>
          </a:p>
        </p:txBody>
      </p:sp>
      <p:sp>
        <p:nvSpPr>
          <p:cNvPr id="13" name="Straight Arrow Connector 12">
            <a:extLst>
              <a:ext uri="{FF2B5EF4-FFF2-40B4-BE49-F238E27FC236}">
                <a16:creationId xmlns:a16="http://schemas.microsoft.com/office/drawing/2014/main" id="{BCD29C7C-7BC4-4C75-94BA-CBC778CD3C34}"/>
              </a:ext>
            </a:extLst>
          </p:cNvPr>
          <p:cNvSpPr/>
          <p:nvPr/>
        </p:nvSpPr>
        <p:spPr>
          <a:xfrm rot="10800000" flipH="1" flipV="1">
            <a:off x="3508074" y="2137271"/>
            <a:ext cx="230171" cy="960107"/>
          </a:xfrm>
          <a:prstGeom prst="straightConnector1">
            <a:avLst/>
          </a:prstGeom>
          <a:ln>
            <a:solidFill>
              <a:srgbClr val="C0504D"/>
            </a:solidFill>
            <a:tailEnd type="arrow"/>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fontAlgn="base">
              <a:spcBef>
                <a:spcPct val="0"/>
              </a:spcBef>
              <a:spcAft>
                <a:spcPct val="0"/>
              </a:spcAft>
            </a:pPr>
            <a:endParaRPr lang="en-US" sz="1467">
              <a:solidFill>
                <a:prstClr val="black"/>
              </a:solidFill>
              <a:latin typeface="Calibri"/>
            </a:endParaRPr>
          </a:p>
        </p:txBody>
      </p:sp>
      <p:sp>
        <p:nvSpPr>
          <p:cNvPr id="14" name="TextBox 13">
            <a:extLst>
              <a:ext uri="{FF2B5EF4-FFF2-40B4-BE49-F238E27FC236}">
                <a16:creationId xmlns:a16="http://schemas.microsoft.com/office/drawing/2014/main" id="{9CA892B9-3F41-443E-8A96-9E89B609768C}"/>
              </a:ext>
            </a:extLst>
          </p:cNvPr>
          <p:cNvSpPr txBox="1"/>
          <p:nvPr/>
        </p:nvSpPr>
        <p:spPr>
          <a:xfrm>
            <a:off x="7222125" y="580676"/>
            <a:ext cx="2880320" cy="118992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1219170" fontAlgn="base">
              <a:spcBef>
                <a:spcPct val="0"/>
              </a:spcBef>
              <a:spcAft>
                <a:spcPct val="0"/>
              </a:spcAft>
            </a:pPr>
            <a:r>
              <a:rPr lang="en-GB" sz="2133" b="1" u="sng" dirty="0">
                <a:solidFill>
                  <a:srgbClr val="4F81BD"/>
                </a:solidFill>
                <a:latin typeface="Calibri"/>
              </a:rPr>
              <a:t>Brand building</a:t>
            </a:r>
          </a:p>
          <a:p>
            <a:pPr algn="ctr" defTabSz="1219170" fontAlgn="base">
              <a:spcBef>
                <a:spcPct val="0"/>
              </a:spcBef>
              <a:spcAft>
                <a:spcPct val="0"/>
              </a:spcAft>
            </a:pPr>
            <a:r>
              <a:rPr lang="en-GB" sz="2133" dirty="0">
                <a:solidFill>
                  <a:srgbClr val="4F81BD"/>
                </a:solidFill>
                <a:latin typeface="Calibri"/>
              </a:rPr>
              <a:t>Long term growth in base sales</a:t>
            </a:r>
          </a:p>
          <a:p>
            <a:pPr algn="ctr" defTabSz="1219170" fontAlgn="base">
              <a:spcBef>
                <a:spcPct val="0"/>
              </a:spcBef>
              <a:spcAft>
                <a:spcPct val="0"/>
              </a:spcAft>
            </a:pPr>
            <a:r>
              <a:rPr lang="en-GB" sz="2133" dirty="0">
                <a:solidFill>
                  <a:srgbClr val="4F81BD"/>
                </a:solidFill>
                <a:latin typeface="Calibri"/>
              </a:rPr>
              <a:t>Reduced price sensitivity</a:t>
            </a:r>
          </a:p>
          <a:p>
            <a:pPr algn="ctr" defTabSz="1219170" fontAlgn="base">
              <a:spcBef>
                <a:spcPct val="0"/>
              </a:spcBef>
              <a:spcAft>
                <a:spcPct val="0"/>
              </a:spcAft>
            </a:pPr>
            <a:endParaRPr lang="en-GB" sz="2133" dirty="0">
              <a:solidFill>
                <a:srgbClr val="4F81BD"/>
              </a:solidFill>
              <a:latin typeface="Calibri"/>
            </a:endParaRPr>
          </a:p>
        </p:txBody>
      </p:sp>
      <p:sp>
        <p:nvSpPr>
          <p:cNvPr id="15" name="Straight Arrow Connector 14">
            <a:extLst>
              <a:ext uri="{FF2B5EF4-FFF2-40B4-BE49-F238E27FC236}">
                <a16:creationId xmlns:a16="http://schemas.microsoft.com/office/drawing/2014/main" id="{58CE376A-4DE6-42F3-9BAF-C8AB2F68DAE8}"/>
              </a:ext>
            </a:extLst>
          </p:cNvPr>
          <p:cNvSpPr/>
          <p:nvPr/>
        </p:nvSpPr>
        <p:spPr>
          <a:xfrm rot="5400000" flipV="1">
            <a:off x="10582341" y="1223097"/>
            <a:ext cx="360623" cy="834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fontAlgn="base">
              <a:spcBef>
                <a:spcPct val="0"/>
              </a:spcBef>
              <a:spcAft>
                <a:spcPct val="0"/>
              </a:spcAft>
            </a:pPr>
            <a:endParaRPr lang="en-US" sz="1467">
              <a:solidFill>
                <a:prstClr val="black"/>
              </a:solidFill>
              <a:latin typeface="Calibri"/>
            </a:endParaRPr>
          </a:p>
        </p:txBody>
      </p:sp>
      <p:sp>
        <p:nvSpPr>
          <p:cNvPr id="16" name="Title 1">
            <a:extLst>
              <a:ext uri="{FF2B5EF4-FFF2-40B4-BE49-F238E27FC236}">
                <a16:creationId xmlns:a16="http://schemas.microsoft.com/office/drawing/2014/main" id="{881FFD8C-7DBF-40FD-B9B5-18B148319501}"/>
              </a:ext>
            </a:extLst>
          </p:cNvPr>
          <p:cNvSpPr>
            <a:spLocks noGrp="1"/>
          </p:cNvSpPr>
          <p:nvPr>
            <p:ph type="title"/>
          </p:nvPr>
        </p:nvSpPr>
        <p:spPr>
          <a:xfrm>
            <a:off x="371475" y="359944"/>
            <a:ext cx="11341099" cy="1021181"/>
          </a:xfrm>
        </p:spPr>
        <p:txBody>
          <a:bodyPr/>
          <a:lstStyle/>
          <a:p>
            <a:r>
              <a:rPr lang="en-GB" dirty="0">
                <a:solidFill>
                  <a:schemeClr val="accent4"/>
                </a:solidFill>
              </a:rPr>
              <a:t>Les Binet: The Zig Zag Chart </a:t>
            </a:r>
          </a:p>
        </p:txBody>
      </p:sp>
      <p:sp>
        <p:nvSpPr>
          <p:cNvPr id="17" name="TextBox 16">
            <a:extLst>
              <a:ext uri="{FF2B5EF4-FFF2-40B4-BE49-F238E27FC236}">
                <a16:creationId xmlns:a16="http://schemas.microsoft.com/office/drawing/2014/main" id="{830724C5-0124-4CA0-A42F-1B6DFAA9EFD6}"/>
              </a:ext>
            </a:extLst>
          </p:cNvPr>
          <p:cNvSpPr txBox="1"/>
          <p:nvPr/>
        </p:nvSpPr>
        <p:spPr>
          <a:xfrm>
            <a:off x="5806440" y="5273040"/>
            <a:ext cx="712054" cy="400110"/>
          </a:xfrm>
          <a:prstGeom prst="rect">
            <a:avLst/>
          </a:prstGeom>
          <a:noFill/>
        </p:spPr>
        <p:txBody>
          <a:bodyPr wrap="none" rtlCol="0">
            <a:spAutoFit/>
          </a:bodyPr>
          <a:lstStyle/>
          <a:p>
            <a:pPr algn="l"/>
            <a:r>
              <a:rPr lang="en-GB" sz="2000" b="1" dirty="0">
                <a:latin typeface="Calibri (body)"/>
              </a:rPr>
              <a:t>Time</a:t>
            </a:r>
          </a:p>
        </p:txBody>
      </p:sp>
    </p:spTree>
    <p:extLst>
      <p:ext uri="{BB962C8B-B14F-4D97-AF65-F5344CB8AC3E}">
        <p14:creationId xmlns:p14="http://schemas.microsoft.com/office/powerpoint/2010/main" val="2990058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F1498D8-FC3A-413A-A166-E79EAEB99718}"/>
              </a:ext>
            </a:extLst>
          </p:cNvPr>
          <p:cNvSpPr txBox="1">
            <a:spLocks/>
          </p:cNvSpPr>
          <p:nvPr/>
        </p:nvSpPr>
        <p:spPr>
          <a:xfrm>
            <a:off x="321774" y="1511559"/>
            <a:ext cx="6741500" cy="4280921"/>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b="1" dirty="0">
                <a:solidFill>
                  <a:schemeClr val="accent1"/>
                </a:solidFill>
              </a:rPr>
              <a:t>Key finding: The ‘60:40’ norm varies by category, but there’s a clear overall relationship between brand and activation effects. </a:t>
            </a:r>
          </a:p>
          <a:p>
            <a:pPr>
              <a:lnSpc>
                <a:spcPct val="120000"/>
              </a:lnSpc>
            </a:pPr>
            <a:endParaRPr lang="en-GB" sz="2400" dirty="0"/>
          </a:p>
          <a:p>
            <a:pPr>
              <a:lnSpc>
                <a:spcPct val="120000"/>
              </a:lnSpc>
            </a:pPr>
            <a:r>
              <a:rPr lang="en-GB" sz="2400" dirty="0"/>
              <a:t>“In categories where consumers switch more easily, are swayed by pricing, or research heavily, activation effects tend to be larger – but even here, brand effects always have the edge.”</a:t>
            </a:r>
          </a:p>
          <a:p>
            <a:endParaRPr lang="en-GB" sz="2000" b="1" dirty="0"/>
          </a:p>
          <a:p>
            <a:r>
              <a:rPr lang="en-GB" sz="1900" b="1" dirty="0">
                <a:solidFill>
                  <a:schemeClr val="accent1"/>
                </a:solidFill>
              </a:rPr>
              <a:t>Alex Steer</a:t>
            </a:r>
          </a:p>
          <a:p>
            <a:r>
              <a:rPr lang="en-GB" sz="1900" dirty="0">
                <a:solidFill>
                  <a:schemeClr val="accent1"/>
                </a:solidFill>
              </a:rPr>
              <a:t>Wavemaker </a:t>
            </a:r>
          </a:p>
          <a:p>
            <a:endParaRPr lang="en-GB" sz="2400" b="1" dirty="0">
              <a:solidFill>
                <a:schemeClr val="accent1"/>
              </a:solidFill>
            </a:endParaRPr>
          </a:p>
        </p:txBody>
      </p:sp>
      <p:sp>
        <p:nvSpPr>
          <p:cNvPr id="3" name="Title 1">
            <a:extLst>
              <a:ext uri="{FF2B5EF4-FFF2-40B4-BE49-F238E27FC236}">
                <a16:creationId xmlns:a16="http://schemas.microsoft.com/office/drawing/2014/main" id="{99062FA3-442A-43D8-8F9D-0BCBCFB6AF90}"/>
              </a:ext>
            </a:extLst>
          </p:cNvPr>
          <p:cNvSpPr>
            <a:spLocks noGrp="1"/>
          </p:cNvSpPr>
          <p:nvPr>
            <p:ph type="title"/>
          </p:nvPr>
        </p:nvSpPr>
        <p:spPr>
          <a:xfrm>
            <a:off x="371475" y="359944"/>
            <a:ext cx="11341099" cy="1021181"/>
          </a:xfrm>
        </p:spPr>
        <p:txBody>
          <a:bodyPr/>
          <a:lstStyle/>
          <a:p>
            <a:r>
              <a:rPr lang="en-GB" dirty="0">
                <a:solidFill>
                  <a:schemeClr val="accent6"/>
                </a:solidFill>
              </a:rPr>
              <a:t>Alex Steer: </a:t>
            </a:r>
            <a:r>
              <a:rPr lang="en-GB" dirty="0" err="1">
                <a:solidFill>
                  <a:schemeClr val="accent6"/>
                </a:solidFill>
              </a:rPr>
              <a:t>Brand:activation</a:t>
            </a:r>
            <a:r>
              <a:rPr lang="en-GB" dirty="0">
                <a:solidFill>
                  <a:schemeClr val="accent6"/>
                </a:solidFill>
              </a:rPr>
              <a:t> ratio, by category</a:t>
            </a:r>
          </a:p>
        </p:txBody>
      </p:sp>
      <p:pic>
        <p:nvPicPr>
          <p:cNvPr id="4" name="Picture 3">
            <a:extLst>
              <a:ext uri="{FF2B5EF4-FFF2-40B4-BE49-F238E27FC236}">
                <a16:creationId xmlns:a16="http://schemas.microsoft.com/office/drawing/2014/main" id="{237BB2AB-7A2D-4B4D-B986-00779A0E0CE4}"/>
              </a:ext>
            </a:extLst>
          </p:cNvPr>
          <p:cNvPicPr>
            <a:picLocks noChangeAspect="1"/>
          </p:cNvPicPr>
          <p:nvPr/>
        </p:nvPicPr>
        <p:blipFill rotWithShape="1">
          <a:blip r:embed="rId3"/>
          <a:srcRect l="-215" t="10792" r="215" b="25186"/>
          <a:stretch/>
        </p:blipFill>
        <p:spPr>
          <a:xfrm>
            <a:off x="7361854" y="1488300"/>
            <a:ext cx="4338734" cy="3652868"/>
          </a:xfrm>
          <a:prstGeom prst="rect">
            <a:avLst/>
          </a:prstGeom>
        </p:spPr>
      </p:pic>
    </p:spTree>
    <p:extLst>
      <p:ext uri="{BB962C8B-B14F-4D97-AF65-F5344CB8AC3E}">
        <p14:creationId xmlns:p14="http://schemas.microsoft.com/office/powerpoint/2010/main" val="3662011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CB04632-4D50-4BF3-8C70-982AF8A4F017}"/>
              </a:ext>
            </a:extLst>
          </p:cNvPr>
          <p:cNvGraphicFramePr>
            <a:graphicFrameLocks/>
          </p:cNvGraphicFramePr>
          <p:nvPr>
            <p:extLst>
              <p:ext uri="{D42A27DB-BD31-4B8C-83A1-F6EECF244321}">
                <p14:modId xmlns:p14="http://schemas.microsoft.com/office/powerpoint/2010/main" val="3425916927"/>
              </p:ext>
            </p:extLst>
          </p:nvPr>
        </p:nvGraphicFramePr>
        <p:xfrm>
          <a:off x="376727" y="1075898"/>
          <a:ext cx="11341099" cy="4587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4">
            <a:extLst>
              <a:ext uri="{FF2B5EF4-FFF2-40B4-BE49-F238E27FC236}">
                <a16:creationId xmlns:a16="http://schemas.microsoft.com/office/drawing/2014/main" id="{522AD02F-5349-46FF-B8B9-4F7D59BC5B9C}"/>
              </a:ext>
            </a:extLst>
          </p:cNvPr>
          <p:cNvSpPr txBox="1">
            <a:spLocks/>
          </p:cNvSpPr>
          <p:nvPr/>
        </p:nvSpPr>
        <p:spPr>
          <a:xfrm>
            <a:off x="73138" y="5641908"/>
            <a:ext cx="7641358" cy="304800"/>
          </a:xfrm>
          <a:prstGeom prst="rect">
            <a:avLst/>
          </a:prstGeom>
        </p:spPr>
        <p:txBody>
          <a:bodyPr/>
          <a:lstStyle>
            <a:lvl1pPr marL="167992" indent="-167992" algn="l" defTabSz="1219140" rtl="0" eaLnBrk="1" latinLnBrk="0" hangingPunct="1">
              <a:spcBef>
                <a:spcPts val="1200"/>
              </a:spcBef>
              <a:buClr>
                <a:schemeClr val="accent1"/>
              </a:buClr>
              <a:buFont typeface="Arial"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1pPr>
            <a:lvl2pPr marL="719965" indent="-167992" algn="l" defTabSz="1219140" rtl="0" eaLnBrk="1" latinLnBrk="0" hangingPunct="1">
              <a:spcBef>
                <a:spcPts val="800"/>
              </a:spcBef>
              <a:buClr>
                <a:schemeClr val="accent1"/>
              </a:buClr>
              <a:buFont typeface="Arial"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2pPr>
            <a:lvl3pPr marL="1199941" indent="-167992" algn="l" defTabSz="1219140" rtl="0" eaLnBrk="1" latinLnBrk="0" hangingPunct="1">
              <a:spcBef>
                <a:spcPts val="800"/>
              </a:spcBef>
              <a:buClr>
                <a:schemeClr val="accent1"/>
              </a:buClr>
              <a:buFont typeface="Arial" pitchFamily="34" charset="0"/>
              <a:buChar char="•"/>
              <a:defRPr sz="1400" kern="1200">
                <a:solidFill>
                  <a:schemeClr val="tx1"/>
                </a:solidFill>
                <a:latin typeface="Calibri Light" panose="020F0302020204030204" pitchFamily="34" charset="0"/>
                <a:ea typeface="+mn-ea"/>
                <a:cs typeface="Calibri Light" panose="020F0302020204030204" pitchFamily="34" charset="0"/>
              </a:defRPr>
            </a:lvl3pPr>
            <a:lvl4pPr marL="0" indent="0" algn="l" defTabSz="1219140" rtl="0" eaLnBrk="1" latinLnBrk="0" hangingPunct="1">
              <a:spcBef>
                <a:spcPts val="1600"/>
              </a:spcBef>
              <a:buFont typeface="Arial" pitchFamily="34" charset="0"/>
              <a:buNone/>
              <a:defRPr sz="2000" kern="1200">
                <a:solidFill>
                  <a:schemeClr val="tx1"/>
                </a:solidFill>
                <a:latin typeface="Calibri Light" panose="020F0302020204030204" pitchFamily="34" charset="0"/>
                <a:ea typeface="+mn-ea"/>
                <a:cs typeface="Calibri Light" panose="020F0302020204030204" pitchFamily="34" charset="0"/>
              </a:defRPr>
            </a:lvl4pPr>
            <a:lvl5pPr marL="0" indent="0" algn="l" defTabSz="1219140" rtl="0" eaLnBrk="1" latinLnBrk="0" hangingPunct="1">
              <a:spcBef>
                <a:spcPts val="1600"/>
              </a:spcBef>
              <a:buFont typeface="Arial" pitchFamily="34" charset="0"/>
              <a:buNone/>
              <a:defRPr lang="en-GB" sz="2000" kern="1200" noProof="0" dirty="0" smtClean="0">
                <a:solidFill>
                  <a:schemeClr val="tx1"/>
                </a:solidFill>
                <a:latin typeface="Calibri Light" panose="020F0302020204030204" pitchFamily="34" charset="0"/>
                <a:ea typeface="+mn-ea"/>
                <a:cs typeface="Calibri Light" panose="020F0302020204030204" pitchFamily="34" charset="0"/>
              </a:defRPr>
            </a:lvl5pPr>
            <a:lvl6pPr marL="0" indent="0" algn="l" defTabSz="1219140" rtl="0" eaLnBrk="1" latinLnBrk="0" hangingPunct="1">
              <a:spcBef>
                <a:spcPts val="1600"/>
              </a:spcBef>
              <a:buFont typeface="Arial" pitchFamily="34" charset="0"/>
              <a:buNone/>
              <a:defRPr lang="en-GB" sz="2667" kern="1200" noProof="0" dirty="0" smtClean="0">
                <a:solidFill>
                  <a:schemeClr val="tx1"/>
                </a:solidFill>
                <a:latin typeface="+mn-lt"/>
                <a:ea typeface="+mn-ea"/>
                <a:cs typeface="+mn-cs"/>
              </a:defRPr>
            </a:lvl6pPr>
            <a:lvl7pPr marL="0" indent="0" algn="l" defTabSz="1219140" rtl="0" eaLnBrk="1" latinLnBrk="0" hangingPunct="1">
              <a:spcBef>
                <a:spcPts val="1600"/>
              </a:spcBef>
              <a:buFont typeface="Arial" pitchFamily="34" charset="0"/>
              <a:buNone/>
              <a:defRPr lang="en-GB" sz="2667" kern="1200" noProof="0" dirty="0" smtClean="0">
                <a:solidFill>
                  <a:schemeClr val="tx1"/>
                </a:solidFill>
                <a:latin typeface="+mn-lt"/>
                <a:ea typeface="+mn-ea"/>
                <a:cs typeface="+mn-cs"/>
              </a:defRPr>
            </a:lvl7pPr>
            <a:lvl8pPr marL="0" indent="0" algn="l" defTabSz="1219140" rtl="0" eaLnBrk="1" latinLnBrk="0" hangingPunct="1">
              <a:spcBef>
                <a:spcPts val="1600"/>
              </a:spcBef>
              <a:buFont typeface="Arial" pitchFamily="34" charset="0"/>
              <a:buNone/>
              <a:defRPr lang="en-GB" sz="2667" kern="1200" baseline="0" noProof="0" dirty="0" smtClean="0">
                <a:solidFill>
                  <a:schemeClr val="tx1"/>
                </a:solidFill>
                <a:latin typeface="+mn-lt"/>
                <a:ea typeface="+mn-ea"/>
                <a:cs typeface="+mn-cs"/>
              </a:defRPr>
            </a:lvl8pPr>
            <a:lvl9pPr marL="0" indent="0" algn="l" defTabSz="1219140" rtl="0" eaLnBrk="1" latinLnBrk="0" hangingPunct="1">
              <a:spcBef>
                <a:spcPts val="1600"/>
              </a:spcBef>
              <a:buFont typeface="Arial" pitchFamily="34" charset="0"/>
              <a:buNone/>
              <a:defRPr lang="en-GB" sz="2667" kern="1200" noProof="0" dirty="0">
                <a:solidFill>
                  <a:schemeClr val="tx1"/>
                </a:solidFill>
                <a:latin typeface="+mn-lt"/>
                <a:ea typeface="+mn-ea"/>
                <a:cs typeface="+mn-cs"/>
              </a:defRPr>
            </a:lvl9pPr>
          </a:lstStyle>
          <a:p>
            <a:pPr marL="0" indent="0">
              <a:buNone/>
            </a:pPr>
            <a:r>
              <a:rPr lang="en-GB" sz="1200">
                <a:latin typeface="Franklin Gothic Book" panose="020B0503020102020204" pitchFamily="34" charset="0"/>
              </a:rPr>
              <a:t>Source: Wavemaker/BrandZ benchmarks database. (60,000 brand case studies over 11 years)</a:t>
            </a:r>
            <a:endParaRPr lang="en-GB" sz="1200" dirty="0">
              <a:latin typeface="Franklin Gothic Book" panose="020B0503020102020204" pitchFamily="34" charset="0"/>
            </a:endParaRPr>
          </a:p>
        </p:txBody>
      </p:sp>
      <p:sp>
        <p:nvSpPr>
          <p:cNvPr id="8" name="TextBox 1">
            <a:extLst>
              <a:ext uri="{FF2B5EF4-FFF2-40B4-BE49-F238E27FC236}">
                <a16:creationId xmlns:a16="http://schemas.microsoft.com/office/drawing/2014/main" id="{7BB45683-7088-4C7A-927C-16A49A23C53B}"/>
              </a:ext>
            </a:extLst>
          </p:cNvPr>
          <p:cNvSpPr txBox="1"/>
          <p:nvPr/>
        </p:nvSpPr>
        <p:spPr>
          <a:xfrm>
            <a:off x="5201001" y="3207453"/>
            <a:ext cx="2390861" cy="66703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800" dirty="0">
                <a:solidFill>
                  <a:schemeClr val="bg1"/>
                </a:solidFill>
                <a:latin typeface="+mj-lt"/>
              </a:rPr>
              <a:t>‘Long-term’</a:t>
            </a:r>
            <a:br>
              <a:rPr lang="en-GB" sz="1800" dirty="0">
                <a:solidFill>
                  <a:schemeClr val="bg1"/>
                </a:solidFill>
                <a:latin typeface="+mj-lt"/>
              </a:rPr>
            </a:br>
            <a:r>
              <a:rPr lang="en-GB" sz="1800" dirty="0">
                <a:solidFill>
                  <a:schemeClr val="bg1"/>
                </a:solidFill>
                <a:latin typeface="+mj-lt"/>
              </a:rPr>
              <a:t>(Brand equity effects)</a:t>
            </a:r>
          </a:p>
        </p:txBody>
      </p:sp>
      <p:sp>
        <p:nvSpPr>
          <p:cNvPr id="9" name="TextBox 1">
            <a:extLst>
              <a:ext uri="{FF2B5EF4-FFF2-40B4-BE49-F238E27FC236}">
                <a16:creationId xmlns:a16="http://schemas.microsoft.com/office/drawing/2014/main" id="{AE9CC0FF-2611-4A6B-B6A1-DCEF963D8139}"/>
              </a:ext>
            </a:extLst>
          </p:cNvPr>
          <p:cNvSpPr txBox="1"/>
          <p:nvPr/>
        </p:nvSpPr>
        <p:spPr>
          <a:xfrm>
            <a:off x="7937095" y="2769626"/>
            <a:ext cx="2390861" cy="66703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800" dirty="0">
                <a:solidFill>
                  <a:schemeClr val="bg1"/>
                </a:solidFill>
                <a:latin typeface="+mj-lt"/>
              </a:rPr>
              <a:t>‘Short-term’</a:t>
            </a:r>
            <a:br>
              <a:rPr lang="en-GB" sz="1800" dirty="0">
                <a:solidFill>
                  <a:schemeClr val="bg1"/>
                </a:solidFill>
                <a:latin typeface="+mj-lt"/>
              </a:rPr>
            </a:br>
            <a:r>
              <a:rPr lang="en-GB" sz="1800" dirty="0">
                <a:solidFill>
                  <a:schemeClr val="bg1"/>
                </a:solidFill>
                <a:latin typeface="+mj-lt"/>
              </a:rPr>
              <a:t>(Activation effects)</a:t>
            </a:r>
          </a:p>
        </p:txBody>
      </p:sp>
      <p:sp>
        <p:nvSpPr>
          <p:cNvPr id="10" name="Title 1">
            <a:extLst>
              <a:ext uri="{FF2B5EF4-FFF2-40B4-BE49-F238E27FC236}">
                <a16:creationId xmlns:a16="http://schemas.microsoft.com/office/drawing/2014/main" id="{E5DB9442-2D4F-4820-A14D-6438FF1681E7}"/>
              </a:ext>
            </a:extLst>
          </p:cNvPr>
          <p:cNvSpPr txBox="1">
            <a:spLocks/>
          </p:cNvSpPr>
          <p:nvPr/>
        </p:nvSpPr>
        <p:spPr>
          <a:xfrm>
            <a:off x="371475" y="359944"/>
            <a:ext cx="11341099" cy="102118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kern="1200" baseline="0">
                <a:solidFill>
                  <a:schemeClr val="tx2"/>
                </a:solidFill>
                <a:latin typeface="+mj-lt"/>
                <a:ea typeface="+mj-ea"/>
                <a:cs typeface="+mj-cs"/>
              </a:defRPr>
            </a:lvl1pPr>
          </a:lstStyle>
          <a:p>
            <a:r>
              <a:rPr lang="en-GB" dirty="0">
                <a:solidFill>
                  <a:schemeClr val="accent6"/>
                </a:solidFill>
              </a:rPr>
              <a:t>Alex Steer: </a:t>
            </a:r>
            <a:r>
              <a:rPr lang="en-GB" dirty="0" err="1">
                <a:solidFill>
                  <a:schemeClr val="accent6"/>
                </a:solidFill>
              </a:rPr>
              <a:t>Brand:activation</a:t>
            </a:r>
            <a:r>
              <a:rPr lang="en-GB" dirty="0">
                <a:solidFill>
                  <a:schemeClr val="accent6"/>
                </a:solidFill>
              </a:rPr>
              <a:t> ratio, by category</a:t>
            </a:r>
          </a:p>
        </p:txBody>
      </p:sp>
    </p:spTree>
    <p:extLst>
      <p:ext uri="{BB962C8B-B14F-4D97-AF65-F5344CB8AC3E}">
        <p14:creationId xmlns:p14="http://schemas.microsoft.com/office/powerpoint/2010/main" val="1392450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B46EACF-DAE5-41F7-8CD4-1521590E263D}"/>
              </a:ext>
            </a:extLst>
          </p:cNvPr>
          <p:cNvSpPr txBox="1">
            <a:spLocks/>
          </p:cNvSpPr>
          <p:nvPr/>
        </p:nvSpPr>
        <p:spPr>
          <a:xfrm>
            <a:off x="321774" y="1492898"/>
            <a:ext cx="6741500" cy="4299582"/>
          </a:xfrm>
          <a:prstGeom prst="rect">
            <a:avLst/>
          </a:prstGeom>
        </p:spPr>
        <p:txBody>
          <a:bodyPr>
            <a:normAutofit fontScale="92500" lnSpcReduction="10000"/>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b="1" dirty="0">
                <a:solidFill>
                  <a:schemeClr val="accent1"/>
                </a:solidFill>
              </a:rPr>
              <a:t>Key finding: Targeting ‘fans’ who frequently buy the product is likely to make little difference to volume of sales. </a:t>
            </a:r>
          </a:p>
          <a:p>
            <a:pPr>
              <a:lnSpc>
                <a:spcPct val="120000"/>
              </a:lnSpc>
            </a:pPr>
            <a:endParaRPr lang="en-GB" sz="2400" dirty="0"/>
          </a:p>
          <a:p>
            <a:pPr>
              <a:lnSpc>
                <a:spcPct val="120000"/>
              </a:lnSpc>
            </a:pPr>
            <a:r>
              <a:rPr lang="en-GB" sz="2400" dirty="0"/>
              <a:t>“At its simplest it just shows the importance to all brands of very light buyers and the relative unimportance of very heavy buyers.”</a:t>
            </a:r>
          </a:p>
          <a:p>
            <a:endParaRPr lang="en-GB" sz="2000" b="1" dirty="0"/>
          </a:p>
          <a:p>
            <a:r>
              <a:rPr lang="en-GB" sz="1900" b="1" dirty="0">
                <a:solidFill>
                  <a:schemeClr val="accent1"/>
                </a:solidFill>
              </a:rPr>
              <a:t>Tom Roach</a:t>
            </a:r>
          </a:p>
          <a:p>
            <a:r>
              <a:rPr lang="en-GB" sz="1900" dirty="0">
                <a:solidFill>
                  <a:schemeClr val="accent1"/>
                </a:solidFill>
              </a:rPr>
              <a:t>BBH </a:t>
            </a:r>
          </a:p>
          <a:p>
            <a:endParaRPr lang="en-GB" sz="2400" b="1" dirty="0">
              <a:solidFill>
                <a:schemeClr val="accent1"/>
              </a:solidFill>
            </a:endParaRPr>
          </a:p>
        </p:txBody>
      </p:sp>
      <p:sp>
        <p:nvSpPr>
          <p:cNvPr id="3" name="Title 1">
            <a:extLst>
              <a:ext uri="{FF2B5EF4-FFF2-40B4-BE49-F238E27FC236}">
                <a16:creationId xmlns:a16="http://schemas.microsoft.com/office/drawing/2014/main" id="{BA1CFB41-313C-4659-A9E6-EC55B442F01B}"/>
              </a:ext>
            </a:extLst>
          </p:cNvPr>
          <p:cNvSpPr>
            <a:spLocks noGrp="1"/>
          </p:cNvSpPr>
          <p:nvPr>
            <p:ph type="title"/>
          </p:nvPr>
        </p:nvSpPr>
        <p:spPr>
          <a:xfrm>
            <a:off x="371475" y="359944"/>
            <a:ext cx="11341099" cy="1021181"/>
          </a:xfrm>
        </p:spPr>
        <p:txBody>
          <a:bodyPr/>
          <a:lstStyle/>
          <a:p>
            <a:r>
              <a:rPr lang="en-GB" dirty="0">
                <a:solidFill>
                  <a:schemeClr val="accent3"/>
                </a:solidFill>
              </a:rPr>
              <a:t>Tom Roach: Your fans are not your most valuable consumers</a:t>
            </a:r>
          </a:p>
        </p:txBody>
      </p:sp>
      <p:pic>
        <p:nvPicPr>
          <p:cNvPr id="4" name="Picture 3">
            <a:extLst>
              <a:ext uri="{FF2B5EF4-FFF2-40B4-BE49-F238E27FC236}">
                <a16:creationId xmlns:a16="http://schemas.microsoft.com/office/drawing/2014/main" id="{337299B1-FE3A-41BB-88F3-E395D632E170}"/>
              </a:ext>
            </a:extLst>
          </p:cNvPr>
          <p:cNvPicPr>
            <a:picLocks noChangeAspect="1"/>
          </p:cNvPicPr>
          <p:nvPr/>
        </p:nvPicPr>
        <p:blipFill rotWithShape="1">
          <a:blip r:embed="rId3">
            <a:extLst>
              <a:ext uri="{28A0092B-C50C-407E-A947-70E740481C1C}">
                <a14:useLocalDpi xmlns:a14="http://schemas.microsoft.com/office/drawing/2010/main" val="0"/>
              </a:ext>
            </a:extLst>
          </a:blip>
          <a:srcRect l="909" t="6076" r="1467" b="12011"/>
          <a:stretch/>
        </p:blipFill>
        <p:spPr>
          <a:xfrm>
            <a:off x="7371185" y="1492899"/>
            <a:ext cx="4348066" cy="3648269"/>
          </a:xfrm>
          <a:prstGeom prst="rect">
            <a:avLst/>
          </a:prstGeom>
        </p:spPr>
      </p:pic>
    </p:spTree>
    <p:extLst>
      <p:ext uri="{BB962C8B-B14F-4D97-AF65-F5344CB8AC3E}">
        <p14:creationId xmlns:p14="http://schemas.microsoft.com/office/powerpoint/2010/main" val="529785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A62CA92-53F3-4C9F-85DF-83A52A5E1D48}"/>
              </a:ext>
            </a:extLst>
          </p:cNvPr>
          <p:cNvSpPr>
            <a:spLocks noGrp="1"/>
          </p:cNvSpPr>
          <p:nvPr>
            <p:ph type="title"/>
          </p:nvPr>
        </p:nvSpPr>
        <p:spPr/>
        <p:txBody>
          <a:bodyPr/>
          <a:lstStyle/>
          <a:p>
            <a:r>
              <a:rPr lang="en-GB" dirty="0">
                <a:solidFill>
                  <a:schemeClr val="accent3"/>
                </a:solidFill>
              </a:rPr>
              <a:t>Tom Roach: Your fans are not your most valuable consumers</a:t>
            </a:r>
          </a:p>
        </p:txBody>
      </p:sp>
      <p:sp>
        <p:nvSpPr>
          <p:cNvPr id="3" name="Text Placeholder 2">
            <a:extLst>
              <a:ext uri="{FF2B5EF4-FFF2-40B4-BE49-F238E27FC236}">
                <a16:creationId xmlns:a16="http://schemas.microsoft.com/office/drawing/2014/main" id="{B7153323-EECE-4E31-8F93-D7E13B33144D}"/>
              </a:ext>
            </a:extLst>
          </p:cNvPr>
          <p:cNvSpPr>
            <a:spLocks noGrp="1"/>
          </p:cNvSpPr>
          <p:nvPr>
            <p:ph type="body" sz="quarter" idx="15"/>
          </p:nvPr>
        </p:nvSpPr>
        <p:spPr>
          <a:xfrm>
            <a:off x="349764" y="5355784"/>
            <a:ext cx="11334817" cy="304800"/>
          </a:xfrm>
        </p:spPr>
        <p:txBody>
          <a:bodyPr/>
          <a:lstStyle/>
          <a:p>
            <a:r>
              <a:rPr lang="en-GB" dirty="0"/>
              <a:t>Source: Martin Weigel, How to Not Fail. Nielsen</a:t>
            </a:r>
          </a:p>
        </p:txBody>
      </p:sp>
      <p:graphicFrame>
        <p:nvGraphicFramePr>
          <p:cNvPr id="6" name="Chart 5">
            <a:extLst>
              <a:ext uri="{FF2B5EF4-FFF2-40B4-BE49-F238E27FC236}">
                <a16:creationId xmlns:a16="http://schemas.microsoft.com/office/drawing/2014/main" id="{EC295AE9-C2FA-4771-ABF0-09C8CD347692}"/>
              </a:ext>
            </a:extLst>
          </p:cNvPr>
          <p:cNvGraphicFramePr/>
          <p:nvPr>
            <p:extLst>
              <p:ext uri="{D42A27DB-BD31-4B8C-83A1-F6EECF244321}">
                <p14:modId xmlns:p14="http://schemas.microsoft.com/office/powerpoint/2010/main" val="3776507381"/>
              </p:ext>
            </p:extLst>
          </p:nvPr>
        </p:nvGraphicFramePr>
        <p:xfrm>
          <a:off x="945384" y="1450481"/>
          <a:ext cx="5220000" cy="36613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4">
            <a:extLst>
              <a:ext uri="{FF2B5EF4-FFF2-40B4-BE49-F238E27FC236}">
                <a16:creationId xmlns:a16="http://schemas.microsoft.com/office/drawing/2014/main" id="{8D9A5871-F8AC-4B97-BC4C-18337F791DB5}"/>
              </a:ext>
            </a:extLst>
          </p:cNvPr>
          <p:cNvSpPr txBox="1"/>
          <p:nvPr/>
        </p:nvSpPr>
        <p:spPr>
          <a:xfrm rot="16200000">
            <a:off x="-759361" y="3028170"/>
            <a:ext cx="2658051"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mn-cs"/>
              </a:rPr>
              <a:t>000’s OF HOUSEHOLDS  BUYING</a:t>
            </a:r>
          </a:p>
        </p:txBody>
      </p:sp>
      <p:sp>
        <p:nvSpPr>
          <p:cNvPr id="8" name="TextBox 4">
            <a:extLst>
              <a:ext uri="{FF2B5EF4-FFF2-40B4-BE49-F238E27FC236}">
                <a16:creationId xmlns:a16="http://schemas.microsoft.com/office/drawing/2014/main" id="{FEC4123F-5EF7-415A-BF7A-D87967A91648}"/>
              </a:ext>
            </a:extLst>
          </p:cNvPr>
          <p:cNvSpPr txBox="1"/>
          <p:nvPr/>
        </p:nvSpPr>
        <p:spPr>
          <a:xfrm>
            <a:off x="4690854" y="5164316"/>
            <a:ext cx="294905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mn-cs"/>
              </a:rPr>
              <a:t>ANNUAL PURCHASE FREQUENCY</a:t>
            </a:r>
          </a:p>
        </p:txBody>
      </p:sp>
      <p:pic>
        <p:nvPicPr>
          <p:cNvPr id="1026" name="Picture 2" descr="Image result for fructis logo">
            <a:extLst>
              <a:ext uri="{FF2B5EF4-FFF2-40B4-BE49-F238E27FC236}">
                <a16:creationId xmlns:a16="http://schemas.microsoft.com/office/drawing/2014/main" id="{40ABC4EE-0D5C-443C-8B2C-0DBD9C737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246" y="1031347"/>
            <a:ext cx="1135647" cy="56197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B010D92A-39D1-44F3-ADA9-DAF1E4D19AB0}"/>
              </a:ext>
            </a:extLst>
          </p:cNvPr>
          <p:cNvGrpSpPr/>
          <p:nvPr/>
        </p:nvGrpSpPr>
        <p:grpSpPr>
          <a:xfrm>
            <a:off x="6285148" y="879225"/>
            <a:ext cx="5220000" cy="4171759"/>
            <a:chOff x="6649677" y="2725502"/>
            <a:chExt cx="5220000" cy="4171759"/>
          </a:xfrm>
        </p:grpSpPr>
        <p:sp>
          <p:nvSpPr>
            <p:cNvPr id="5" name="Rectangle 4">
              <a:extLst>
                <a:ext uri="{FF2B5EF4-FFF2-40B4-BE49-F238E27FC236}">
                  <a16:creationId xmlns:a16="http://schemas.microsoft.com/office/drawing/2014/main" id="{C3F4FC07-46C4-4E61-A1A8-D52A8A6A73CE}"/>
                </a:ext>
              </a:extLst>
            </p:cNvPr>
            <p:cNvSpPr/>
            <p:nvPr/>
          </p:nvSpPr>
          <p:spPr>
            <a:xfrm>
              <a:off x="8706999" y="3826556"/>
              <a:ext cx="119643" cy="123635"/>
            </a:xfrm>
            <a:prstGeom prst="rect">
              <a:avLst/>
            </a:prstGeom>
            <a:solidFill>
              <a:schemeClr val="accent3"/>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highlight>
                  <a:srgbClr val="FFFF00"/>
                </a:highlight>
                <a:uLnTx/>
                <a:uFillTx/>
                <a:latin typeface="Arial"/>
                <a:ea typeface="+mn-ea"/>
                <a:cs typeface="+mn-cs"/>
              </a:endParaRPr>
            </a:p>
          </p:txBody>
        </p:sp>
        <p:grpSp>
          <p:nvGrpSpPr>
            <p:cNvPr id="15" name="Group 14">
              <a:extLst>
                <a:ext uri="{FF2B5EF4-FFF2-40B4-BE49-F238E27FC236}">
                  <a16:creationId xmlns:a16="http://schemas.microsoft.com/office/drawing/2014/main" id="{50F67FBD-C6FF-4578-801C-89114B80A9D0}"/>
                </a:ext>
              </a:extLst>
            </p:cNvPr>
            <p:cNvGrpSpPr/>
            <p:nvPr/>
          </p:nvGrpSpPr>
          <p:grpSpPr>
            <a:xfrm>
              <a:off x="6649677" y="2725502"/>
              <a:ext cx="5220000" cy="4171759"/>
              <a:chOff x="6146103" y="949428"/>
              <a:chExt cx="5220000" cy="4171759"/>
            </a:xfrm>
          </p:grpSpPr>
          <p:pic>
            <p:nvPicPr>
              <p:cNvPr id="1028" name="Picture 4" descr="Image result for pantene logo">
                <a:extLst>
                  <a:ext uri="{FF2B5EF4-FFF2-40B4-BE49-F238E27FC236}">
                    <a16:creationId xmlns:a16="http://schemas.microsoft.com/office/drawing/2014/main" id="{4A7B9153-4BB1-4FEB-9072-5E79DCF9E7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2243" y="949428"/>
                <a:ext cx="1032422" cy="69234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4D5EF408-70A2-474E-8D75-63A50DF24954}"/>
                  </a:ext>
                </a:extLst>
              </p:cNvPr>
              <p:cNvGrpSpPr/>
              <p:nvPr/>
            </p:nvGrpSpPr>
            <p:grpSpPr>
              <a:xfrm>
                <a:off x="6146103" y="1459812"/>
                <a:ext cx="5220000" cy="3661375"/>
                <a:chOff x="6146103" y="1459812"/>
                <a:chExt cx="5220000" cy="3661375"/>
              </a:xfrm>
            </p:grpSpPr>
            <p:graphicFrame>
              <p:nvGraphicFramePr>
                <p:cNvPr id="10" name="Chart 9">
                  <a:extLst>
                    <a:ext uri="{FF2B5EF4-FFF2-40B4-BE49-F238E27FC236}">
                      <a16:creationId xmlns:a16="http://schemas.microsoft.com/office/drawing/2014/main" id="{BA7E5F5C-95AA-4D53-A951-0348367FAA44}"/>
                    </a:ext>
                  </a:extLst>
                </p:cNvPr>
                <p:cNvGraphicFramePr/>
                <p:nvPr>
                  <p:extLst/>
                </p:nvPr>
              </p:nvGraphicFramePr>
              <p:xfrm>
                <a:off x="6146103" y="1459812"/>
                <a:ext cx="5220000" cy="3661375"/>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11936350-6DCB-45FF-9C12-FE35D11A326B}"/>
                    </a:ext>
                  </a:extLst>
                </p:cNvPr>
                <p:cNvSpPr txBox="1"/>
                <p:nvPr/>
              </p:nvSpPr>
              <p:spPr>
                <a:xfrm>
                  <a:off x="8383011" y="1892148"/>
                  <a:ext cx="225610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Incremental numbers of buyers of Pantene Vs. Fructis </a:t>
                  </a:r>
                </a:p>
              </p:txBody>
            </p:sp>
          </p:grpSp>
        </p:grpSp>
      </p:grpSp>
      <p:grpSp>
        <p:nvGrpSpPr>
          <p:cNvPr id="13" name="Group 12">
            <a:extLst>
              <a:ext uri="{FF2B5EF4-FFF2-40B4-BE49-F238E27FC236}">
                <a16:creationId xmlns:a16="http://schemas.microsoft.com/office/drawing/2014/main" id="{9D883804-6052-4A69-A05D-508BD5A185FC}"/>
              </a:ext>
            </a:extLst>
          </p:cNvPr>
          <p:cNvGrpSpPr/>
          <p:nvPr/>
        </p:nvGrpSpPr>
        <p:grpSpPr>
          <a:xfrm>
            <a:off x="8111852" y="3327966"/>
            <a:ext cx="2945690" cy="2027818"/>
            <a:chOff x="8139845" y="3337297"/>
            <a:chExt cx="2945690" cy="2027818"/>
          </a:xfrm>
        </p:grpSpPr>
        <p:sp>
          <p:nvSpPr>
            <p:cNvPr id="4" name="Oval 3">
              <a:extLst>
                <a:ext uri="{FF2B5EF4-FFF2-40B4-BE49-F238E27FC236}">
                  <a16:creationId xmlns:a16="http://schemas.microsoft.com/office/drawing/2014/main" id="{D81B7D52-8CD0-4299-909F-D7A6095A2BBB}"/>
                </a:ext>
              </a:extLst>
            </p:cNvPr>
            <p:cNvSpPr/>
            <p:nvPr/>
          </p:nvSpPr>
          <p:spPr>
            <a:xfrm>
              <a:off x="8499235" y="4409162"/>
              <a:ext cx="2498618" cy="955953"/>
            </a:xfrm>
            <a:prstGeom prst="ellipse">
              <a:avLst/>
            </a:prstGeom>
            <a:no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9" name="Straight Arrow Connector 8">
              <a:extLst>
                <a:ext uri="{FF2B5EF4-FFF2-40B4-BE49-F238E27FC236}">
                  <a16:creationId xmlns:a16="http://schemas.microsoft.com/office/drawing/2014/main" id="{0F055EA1-C56B-4D05-BC58-548E75DE0D41}"/>
                </a:ext>
              </a:extLst>
            </p:cNvPr>
            <p:cNvCxnSpPr>
              <a:cxnSpLocks/>
            </p:cNvCxnSpPr>
            <p:nvPr/>
          </p:nvCxnSpPr>
          <p:spPr>
            <a:xfrm flipH="1">
              <a:off x="10395951" y="3620022"/>
              <a:ext cx="314540" cy="78914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9F9AEDE-3A9D-48DB-A09B-3B67BA695929}"/>
                </a:ext>
              </a:extLst>
            </p:cNvPr>
            <p:cNvSpPr txBox="1"/>
            <p:nvPr/>
          </p:nvSpPr>
          <p:spPr>
            <a:xfrm>
              <a:off x="10395951" y="3337297"/>
              <a:ext cx="6895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FANS</a:t>
              </a:r>
            </a:p>
          </p:txBody>
        </p:sp>
        <p:sp>
          <p:nvSpPr>
            <p:cNvPr id="19" name="TextBox 18">
              <a:extLst>
                <a:ext uri="{FF2B5EF4-FFF2-40B4-BE49-F238E27FC236}">
                  <a16:creationId xmlns:a16="http://schemas.microsoft.com/office/drawing/2014/main" id="{A292FB18-60EF-4BA0-8CE1-B6928D36E5D5}"/>
                </a:ext>
              </a:extLst>
            </p:cNvPr>
            <p:cNvSpPr txBox="1"/>
            <p:nvPr/>
          </p:nvSpPr>
          <p:spPr>
            <a:xfrm>
              <a:off x="8139845" y="3645074"/>
              <a:ext cx="225610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Fructis can’t match Pantene in size by just targeting fans</a:t>
              </a:r>
            </a:p>
          </p:txBody>
        </p:sp>
      </p:grpSp>
    </p:spTree>
    <p:extLst>
      <p:ext uri="{BB962C8B-B14F-4D97-AF65-F5344CB8AC3E}">
        <p14:creationId xmlns:p14="http://schemas.microsoft.com/office/powerpoint/2010/main" val="365863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FF2FC866-9657-41B4-BA3A-B3ECFB3CACCB}"/>
              </a:ext>
            </a:extLst>
          </p:cNvPr>
          <p:cNvSpPr txBox="1">
            <a:spLocks/>
          </p:cNvSpPr>
          <p:nvPr/>
        </p:nvSpPr>
        <p:spPr>
          <a:xfrm>
            <a:off x="349765" y="1483567"/>
            <a:ext cx="6741500" cy="4308913"/>
          </a:xfrm>
          <a:prstGeom prst="rect">
            <a:avLst/>
          </a:prstGeom>
        </p:spPr>
        <p:txBody>
          <a:bodyPr>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200" b="1" dirty="0">
                <a:solidFill>
                  <a:schemeClr val="accent1"/>
                </a:solidFill>
              </a:rPr>
              <a:t>Key finding: 58% of all media impact comes in the long term.</a:t>
            </a:r>
          </a:p>
          <a:p>
            <a:pPr>
              <a:lnSpc>
                <a:spcPct val="120000"/>
              </a:lnSpc>
            </a:pPr>
            <a:endParaRPr lang="en-GB" sz="2200" dirty="0"/>
          </a:p>
          <a:p>
            <a:pPr>
              <a:lnSpc>
                <a:spcPct val="120000"/>
              </a:lnSpc>
            </a:pPr>
            <a:r>
              <a:rPr lang="en-GB" sz="2200" dirty="0"/>
              <a:t>“The majority of a company’s value will come from profitable sales made in the future.”</a:t>
            </a:r>
          </a:p>
          <a:p>
            <a:endParaRPr lang="en-GB" sz="2000" b="1" dirty="0"/>
          </a:p>
          <a:p>
            <a:r>
              <a:rPr lang="en-GB" sz="1900" b="1" dirty="0">
                <a:solidFill>
                  <a:schemeClr val="accent1"/>
                </a:solidFill>
              </a:rPr>
              <a:t>Fran Cassidy</a:t>
            </a:r>
          </a:p>
          <a:p>
            <a:r>
              <a:rPr lang="en-GB" sz="1900" dirty="0">
                <a:solidFill>
                  <a:schemeClr val="accent1"/>
                </a:solidFill>
              </a:rPr>
              <a:t>Consultant  </a:t>
            </a:r>
          </a:p>
          <a:p>
            <a:endParaRPr lang="en-GB" sz="2400" b="1" dirty="0">
              <a:solidFill>
                <a:schemeClr val="accent1"/>
              </a:solidFill>
            </a:endParaRPr>
          </a:p>
        </p:txBody>
      </p:sp>
      <p:sp>
        <p:nvSpPr>
          <p:cNvPr id="3" name="Title 1">
            <a:extLst>
              <a:ext uri="{FF2B5EF4-FFF2-40B4-BE49-F238E27FC236}">
                <a16:creationId xmlns:a16="http://schemas.microsoft.com/office/drawing/2014/main" id="{454751C7-DC24-474E-A04C-DAAD2AF42B72}"/>
              </a:ext>
            </a:extLst>
          </p:cNvPr>
          <p:cNvSpPr>
            <a:spLocks noGrp="1"/>
          </p:cNvSpPr>
          <p:nvPr>
            <p:ph type="title"/>
          </p:nvPr>
        </p:nvSpPr>
        <p:spPr>
          <a:xfrm>
            <a:off x="371475" y="359944"/>
            <a:ext cx="11341099" cy="1021181"/>
          </a:xfrm>
        </p:spPr>
        <p:txBody>
          <a:bodyPr/>
          <a:lstStyle/>
          <a:p>
            <a:r>
              <a:rPr lang="en-GB" dirty="0">
                <a:solidFill>
                  <a:schemeClr val="accent1"/>
                </a:solidFill>
              </a:rPr>
              <a:t>Fran Cassidy: The importance of long-term effects</a:t>
            </a:r>
          </a:p>
        </p:txBody>
      </p:sp>
      <p:pic>
        <p:nvPicPr>
          <p:cNvPr id="4" name="Picture 3">
            <a:extLst>
              <a:ext uri="{FF2B5EF4-FFF2-40B4-BE49-F238E27FC236}">
                <a16:creationId xmlns:a16="http://schemas.microsoft.com/office/drawing/2014/main" id="{6B5CAEF8-0B41-406C-A717-62BBDCBBA466}"/>
              </a:ext>
            </a:extLst>
          </p:cNvPr>
          <p:cNvPicPr>
            <a:picLocks noChangeAspect="1"/>
          </p:cNvPicPr>
          <p:nvPr/>
        </p:nvPicPr>
        <p:blipFill rotWithShape="1">
          <a:blip r:embed="rId3">
            <a:extLst>
              <a:ext uri="{28A0092B-C50C-407E-A947-70E740481C1C}">
                <a14:useLocalDpi xmlns:a14="http://schemas.microsoft.com/office/drawing/2010/main" val="0"/>
              </a:ext>
            </a:extLst>
          </a:blip>
          <a:srcRect l="-16726" t="10863" r="-10252" b="5179"/>
          <a:stretch/>
        </p:blipFill>
        <p:spPr>
          <a:xfrm>
            <a:off x="7318311" y="1492899"/>
            <a:ext cx="4391607" cy="3629609"/>
          </a:xfrm>
          <a:prstGeom prst="rect">
            <a:avLst/>
          </a:prstGeom>
        </p:spPr>
      </p:pic>
    </p:spTree>
    <p:extLst>
      <p:ext uri="{BB962C8B-B14F-4D97-AF65-F5344CB8AC3E}">
        <p14:creationId xmlns:p14="http://schemas.microsoft.com/office/powerpoint/2010/main" val="109112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8E0A61-052E-45FD-8D9F-65856742E3FB}"/>
              </a:ext>
            </a:extLst>
          </p:cNvPr>
          <p:cNvPicPr>
            <a:picLocks noChangeAspect="1"/>
          </p:cNvPicPr>
          <p:nvPr/>
        </p:nvPicPr>
        <p:blipFill rotWithShape="1">
          <a:blip r:embed="rId4">
            <a:extLst>
              <a:ext uri="{28A0092B-C50C-407E-A947-70E740481C1C}">
                <a14:useLocalDpi xmlns:a14="http://schemas.microsoft.com/office/drawing/2010/main" val="0"/>
              </a:ext>
            </a:extLst>
          </a:blip>
          <a:srcRect t="8428" b="2189"/>
          <a:stretch/>
        </p:blipFill>
        <p:spPr>
          <a:xfrm>
            <a:off x="0" y="0"/>
            <a:ext cx="12219140" cy="5940000"/>
          </a:xfrm>
          <a:prstGeom prst="rect">
            <a:avLst/>
          </a:prstGeom>
        </p:spPr>
      </p:pic>
      <p:sp>
        <p:nvSpPr>
          <p:cNvPr id="17" name="Title 1">
            <a:extLst>
              <a:ext uri="{FF2B5EF4-FFF2-40B4-BE49-F238E27FC236}">
                <a16:creationId xmlns:a16="http://schemas.microsoft.com/office/drawing/2014/main" id="{32E7B5AA-F604-4CA3-9DFF-FA4BBDEBC5F2}"/>
              </a:ext>
            </a:extLst>
          </p:cNvPr>
          <p:cNvSpPr>
            <a:spLocks noGrp="1"/>
          </p:cNvSpPr>
          <p:nvPr>
            <p:ph type="title"/>
          </p:nvPr>
        </p:nvSpPr>
        <p:spPr>
          <a:xfrm>
            <a:off x="371475" y="359944"/>
            <a:ext cx="11341099" cy="1304469"/>
          </a:xfrm>
        </p:spPr>
        <p:txBody>
          <a:bodyPr>
            <a:normAutofit fontScale="90000"/>
          </a:bodyPr>
          <a:lstStyle/>
          <a:p>
            <a:r>
              <a:rPr lang="en-GB" dirty="0">
                <a:solidFill>
                  <a:schemeClr val="accent1"/>
                </a:solidFill>
              </a:rPr>
              <a:t>Fran Cassidy:</a:t>
            </a:r>
            <a:br>
              <a:rPr lang="en-GB" dirty="0">
                <a:solidFill>
                  <a:schemeClr val="accent1"/>
                </a:solidFill>
              </a:rPr>
            </a:br>
            <a:r>
              <a:rPr lang="en-GB" dirty="0">
                <a:solidFill>
                  <a:schemeClr val="accent1"/>
                </a:solidFill>
              </a:rPr>
              <a:t>The importance of </a:t>
            </a:r>
            <a:br>
              <a:rPr lang="en-GB" dirty="0">
                <a:solidFill>
                  <a:schemeClr val="accent1"/>
                </a:solidFill>
              </a:rPr>
            </a:br>
            <a:r>
              <a:rPr lang="en-GB" dirty="0">
                <a:solidFill>
                  <a:schemeClr val="accent1"/>
                </a:solidFill>
              </a:rPr>
              <a:t>long-term effects</a:t>
            </a:r>
          </a:p>
        </p:txBody>
      </p:sp>
      <p:sp>
        <p:nvSpPr>
          <p:cNvPr id="3" name="Text Placeholder 2">
            <a:extLst>
              <a:ext uri="{FF2B5EF4-FFF2-40B4-BE49-F238E27FC236}">
                <a16:creationId xmlns:a16="http://schemas.microsoft.com/office/drawing/2014/main" id="{FF79AFC2-3732-4B26-95DE-A7328F36B45E}"/>
              </a:ext>
            </a:extLst>
          </p:cNvPr>
          <p:cNvSpPr>
            <a:spLocks noGrp="1"/>
          </p:cNvSpPr>
          <p:nvPr>
            <p:ph type="body" sz="quarter" idx="15"/>
          </p:nvPr>
        </p:nvSpPr>
        <p:spPr>
          <a:xfrm>
            <a:off x="377757" y="5365115"/>
            <a:ext cx="11334817" cy="479290"/>
          </a:xfrm>
        </p:spPr>
        <p:txBody>
          <a:bodyPr/>
          <a:lstStyle/>
          <a:p>
            <a:pPr lvl="0">
              <a:spcBef>
                <a:spcPts val="0"/>
              </a:spcBef>
            </a:pPr>
            <a:r>
              <a:rPr lang="en-GB" sz="1000" dirty="0">
                <a:solidFill>
                  <a:schemeClr val="bg1"/>
                </a:solidFill>
                <a:ea typeface="Segoe UI" panose="020B0502040204020203" pitchFamily="34" charset="0"/>
                <a:cs typeface="Segoe UI" panose="020B0502040204020203" pitchFamily="34" charset="0"/>
              </a:rPr>
              <a:t>Source: ‘Profit Ability: the business case for advertising’, November 2017</a:t>
            </a:r>
          </a:p>
          <a:p>
            <a:pPr lvl="0">
              <a:spcBef>
                <a:spcPts val="0"/>
              </a:spcBef>
            </a:pPr>
            <a:r>
              <a:rPr lang="en-GB" sz="1000" dirty="0">
                <a:solidFill>
                  <a:schemeClr val="bg1"/>
                </a:solidFill>
                <a:ea typeface="Segoe UI" panose="020B0502040204020203" pitchFamily="34" charset="0"/>
                <a:cs typeface="Segoe UI" panose="020B0502040204020203" pitchFamily="34" charset="0"/>
              </a:rPr>
              <a:t>Gain Theory long-term ROI study</a:t>
            </a:r>
          </a:p>
        </p:txBody>
      </p:sp>
      <p:sp>
        <p:nvSpPr>
          <p:cNvPr id="12" name="TextBox 11">
            <a:extLst>
              <a:ext uri="{FF2B5EF4-FFF2-40B4-BE49-F238E27FC236}">
                <a16:creationId xmlns:a16="http://schemas.microsoft.com/office/drawing/2014/main" id="{1BA858F2-1034-4142-A9CA-220140D8D909}"/>
              </a:ext>
            </a:extLst>
          </p:cNvPr>
          <p:cNvSpPr txBox="1"/>
          <p:nvPr/>
        </p:nvSpPr>
        <p:spPr>
          <a:xfrm>
            <a:off x="10502900" y="376558"/>
            <a:ext cx="16891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chemeClr val="accent3"/>
                </a:solidFill>
                <a:effectLst/>
                <a:uLnTx/>
                <a:uFillTx/>
                <a:latin typeface="Arial"/>
                <a:ea typeface="+mn-ea"/>
                <a:cs typeface="+mn-cs"/>
              </a:rPr>
              <a:t>18%</a:t>
            </a:r>
          </a:p>
        </p:txBody>
      </p:sp>
      <p:sp>
        <p:nvSpPr>
          <p:cNvPr id="13" name="TextBox 12">
            <a:extLst>
              <a:ext uri="{FF2B5EF4-FFF2-40B4-BE49-F238E27FC236}">
                <a16:creationId xmlns:a16="http://schemas.microsoft.com/office/drawing/2014/main" id="{5C1F9E16-B2BD-435D-B6EE-43DD9FB6EB64}"/>
              </a:ext>
            </a:extLst>
          </p:cNvPr>
          <p:cNvSpPr txBox="1"/>
          <p:nvPr/>
        </p:nvSpPr>
        <p:spPr>
          <a:xfrm>
            <a:off x="10599015" y="1254647"/>
            <a:ext cx="16891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chemeClr val="accent2"/>
                </a:solidFill>
                <a:effectLst/>
                <a:uLnTx/>
                <a:uFillTx/>
                <a:latin typeface="Arial"/>
                <a:ea typeface="+mn-ea"/>
                <a:cs typeface="+mn-cs"/>
              </a:rPr>
              <a:t>42%</a:t>
            </a:r>
          </a:p>
        </p:txBody>
      </p:sp>
      <p:sp>
        <p:nvSpPr>
          <p:cNvPr id="14" name="TextBox 13">
            <a:extLst>
              <a:ext uri="{FF2B5EF4-FFF2-40B4-BE49-F238E27FC236}">
                <a16:creationId xmlns:a16="http://schemas.microsoft.com/office/drawing/2014/main" id="{3DAE74C7-5F15-4A9C-B1F4-2F2B6F194F5C}"/>
              </a:ext>
            </a:extLst>
          </p:cNvPr>
          <p:cNvSpPr txBox="1"/>
          <p:nvPr/>
        </p:nvSpPr>
        <p:spPr>
          <a:xfrm>
            <a:off x="10361601" y="3284797"/>
            <a:ext cx="19685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chemeClr val="accent5"/>
                </a:solidFill>
                <a:effectLst/>
                <a:uLnTx/>
                <a:uFillTx/>
                <a:latin typeface="Arial"/>
                <a:ea typeface="+mn-ea"/>
                <a:cs typeface="+mn-cs"/>
              </a:rPr>
              <a:t>100%</a:t>
            </a:r>
          </a:p>
        </p:txBody>
      </p:sp>
      <p:sp>
        <p:nvSpPr>
          <p:cNvPr id="15" name="TextBox 14">
            <a:extLst>
              <a:ext uri="{FF2B5EF4-FFF2-40B4-BE49-F238E27FC236}">
                <a16:creationId xmlns:a16="http://schemas.microsoft.com/office/drawing/2014/main" id="{BDB67EC7-3AF6-485F-B161-5DECBF65F848}"/>
              </a:ext>
            </a:extLst>
          </p:cNvPr>
          <p:cNvSpPr txBox="1"/>
          <p:nvPr/>
        </p:nvSpPr>
        <p:spPr>
          <a:xfrm>
            <a:off x="9661466" y="885380"/>
            <a:ext cx="24021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2"/>
                </a:solidFill>
                <a:effectLst/>
                <a:uLnTx/>
                <a:uFillTx/>
                <a:latin typeface="Arial"/>
                <a:ea typeface="+mn-ea"/>
                <a:cs typeface="+mn-cs"/>
              </a:rPr>
              <a:t>Attribution modelling</a:t>
            </a:r>
          </a:p>
        </p:txBody>
      </p:sp>
      <p:sp>
        <p:nvSpPr>
          <p:cNvPr id="16" name="TextBox 15">
            <a:extLst>
              <a:ext uri="{FF2B5EF4-FFF2-40B4-BE49-F238E27FC236}">
                <a16:creationId xmlns:a16="http://schemas.microsoft.com/office/drawing/2014/main" id="{CC183EAE-8C27-4890-BA66-B6676BACAB8F}"/>
              </a:ext>
            </a:extLst>
          </p:cNvPr>
          <p:cNvSpPr txBox="1"/>
          <p:nvPr/>
        </p:nvSpPr>
        <p:spPr>
          <a:xfrm>
            <a:off x="9403725" y="1775157"/>
            <a:ext cx="264515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2"/>
                </a:solidFill>
                <a:effectLst/>
                <a:uLnTx/>
                <a:uFillTx/>
                <a:latin typeface="Arial"/>
                <a:ea typeface="+mn-ea"/>
                <a:cs typeface="+mn-cs"/>
              </a:rPr>
              <a:t>Short-term econometrics</a:t>
            </a:r>
          </a:p>
        </p:txBody>
      </p:sp>
      <p:sp>
        <p:nvSpPr>
          <p:cNvPr id="18" name="TextBox 17">
            <a:extLst>
              <a:ext uri="{FF2B5EF4-FFF2-40B4-BE49-F238E27FC236}">
                <a16:creationId xmlns:a16="http://schemas.microsoft.com/office/drawing/2014/main" id="{571572C1-4CA4-4CF2-A233-A285D702F60B}"/>
              </a:ext>
            </a:extLst>
          </p:cNvPr>
          <p:cNvSpPr txBox="1"/>
          <p:nvPr/>
        </p:nvSpPr>
        <p:spPr>
          <a:xfrm>
            <a:off x="9733541" y="3941028"/>
            <a:ext cx="24544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a:ea typeface="+mn-ea"/>
                <a:cs typeface="+mn-cs"/>
              </a:rPr>
              <a:t>Holistic studies (long-term and short-term)</a:t>
            </a:r>
          </a:p>
        </p:txBody>
      </p:sp>
      <p:sp>
        <p:nvSpPr>
          <p:cNvPr id="19" name="TextBox 18">
            <a:extLst>
              <a:ext uri="{FF2B5EF4-FFF2-40B4-BE49-F238E27FC236}">
                <a16:creationId xmlns:a16="http://schemas.microsoft.com/office/drawing/2014/main" id="{F260AEB2-19D4-4432-9313-21D7155D10B0}"/>
              </a:ext>
            </a:extLst>
          </p:cNvPr>
          <p:cNvSpPr txBox="1"/>
          <p:nvPr/>
        </p:nvSpPr>
        <p:spPr>
          <a:xfrm>
            <a:off x="505621" y="3773361"/>
            <a:ext cx="32755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bg1"/>
                </a:solidFill>
                <a:effectLst/>
                <a:uLnTx/>
                <a:uFillTx/>
                <a:latin typeface="Arial"/>
                <a:ea typeface="+mn-ea"/>
                <a:cs typeface="+mn-cs"/>
              </a:rPr>
              <a:t>The majority of advertising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bg1"/>
                </a:solidFill>
                <a:effectLst/>
                <a:uLnTx/>
                <a:uFillTx/>
                <a:latin typeface="Arial"/>
                <a:ea typeface="+mn-ea"/>
                <a:cs typeface="+mn-cs"/>
              </a:rPr>
              <a:t>returns (58%) occur in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bg1"/>
                </a:solidFill>
                <a:effectLst/>
                <a:uLnTx/>
                <a:uFillTx/>
                <a:latin typeface="Arial"/>
                <a:ea typeface="+mn-ea"/>
                <a:cs typeface="+mn-cs"/>
              </a:rPr>
              <a:t>long-term</a:t>
            </a:r>
          </a:p>
        </p:txBody>
      </p:sp>
      <p:sp>
        <p:nvSpPr>
          <p:cNvPr id="20" name="TextBox 19">
            <a:extLst>
              <a:ext uri="{FF2B5EF4-FFF2-40B4-BE49-F238E27FC236}">
                <a16:creationId xmlns:a16="http://schemas.microsoft.com/office/drawing/2014/main" id="{F260AEB2-19D4-4432-9313-21D7155D10B0}"/>
              </a:ext>
            </a:extLst>
          </p:cNvPr>
          <p:cNvSpPr txBox="1"/>
          <p:nvPr/>
        </p:nvSpPr>
        <p:spPr>
          <a:xfrm>
            <a:off x="492448" y="2001776"/>
            <a:ext cx="318174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2"/>
                </a:solidFill>
                <a:effectLst/>
                <a:uLnTx/>
                <a:uFillTx/>
                <a:latin typeface="Arial"/>
                <a:ea typeface="+mn-ea"/>
                <a:cs typeface="+mn-cs"/>
              </a:rPr>
              <a:t>The proportion of </a:t>
            </a:r>
            <a:r>
              <a:rPr kumimoji="0" lang="en-GB" sz="1600" b="0" i="0" u="sng" strike="noStrike" kern="1200" cap="none" spc="0" normalizeH="0" baseline="0" noProof="0" dirty="0">
                <a:ln>
                  <a:noFill/>
                </a:ln>
                <a:solidFill>
                  <a:schemeClr val="tx2"/>
                </a:solidFill>
                <a:effectLst/>
                <a:uLnTx/>
                <a:uFillTx/>
                <a:latin typeface="Arial"/>
                <a:ea typeface="+mn-ea"/>
                <a:cs typeface="+mn-cs"/>
              </a:rPr>
              <a:t>total profit </a:t>
            </a:r>
            <a:r>
              <a:rPr kumimoji="0" lang="en-GB" sz="1600" b="0" i="0" u="none" strike="noStrike" kern="1200" cap="none" spc="0" normalizeH="0" baseline="0" noProof="0" dirty="0">
                <a:ln>
                  <a:noFill/>
                </a:ln>
                <a:solidFill>
                  <a:schemeClr val="tx2"/>
                </a:solidFill>
                <a:effectLst/>
                <a:uLnTx/>
                <a:uFillTx/>
                <a:latin typeface="Arial"/>
                <a:ea typeface="+mn-ea"/>
                <a:cs typeface="+mn-cs"/>
              </a:rPr>
              <a:t>revealed by attribution modelling and econometrics </a:t>
            </a:r>
          </a:p>
        </p:txBody>
      </p:sp>
      <p:cxnSp>
        <p:nvCxnSpPr>
          <p:cNvPr id="8" name="Straight Connector 7">
            <a:extLst>
              <a:ext uri="{FF2B5EF4-FFF2-40B4-BE49-F238E27FC236}">
                <a16:creationId xmlns:a16="http://schemas.microsoft.com/office/drawing/2014/main" id="{813F6874-8F34-4302-8C7D-8F8B86B4DD90}"/>
              </a:ext>
            </a:extLst>
          </p:cNvPr>
          <p:cNvCxnSpPr>
            <a:cxnSpLocks/>
          </p:cNvCxnSpPr>
          <p:nvPr/>
        </p:nvCxnSpPr>
        <p:spPr>
          <a:xfrm flipH="1">
            <a:off x="9007305" y="1231920"/>
            <a:ext cx="2650733" cy="0"/>
          </a:xfrm>
          <a:prstGeom prst="line">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1DE6AB-6CFD-4A17-BE1F-3A15FEEEDF13}"/>
              </a:ext>
            </a:extLst>
          </p:cNvPr>
          <p:cNvCxnSpPr/>
          <p:nvPr/>
        </p:nvCxnSpPr>
        <p:spPr>
          <a:xfrm>
            <a:off x="8997030" y="554706"/>
            <a:ext cx="0" cy="1356189"/>
          </a:xfrm>
          <a:prstGeom prst="line">
            <a:avLst/>
          </a:prstGeom>
          <a:ln w="22225">
            <a:solidFill>
              <a:srgbClr val="E1051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E16CAD4-C355-4ED3-9152-9D2E07E6B7EF}"/>
              </a:ext>
            </a:extLst>
          </p:cNvPr>
          <p:cNvCxnSpPr>
            <a:cxnSpLocks/>
          </p:cNvCxnSpPr>
          <p:nvPr/>
        </p:nvCxnSpPr>
        <p:spPr>
          <a:xfrm>
            <a:off x="8887610" y="564222"/>
            <a:ext cx="98390" cy="0"/>
          </a:xfrm>
          <a:prstGeom prst="line">
            <a:avLst/>
          </a:prstGeom>
          <a:ln w="22225">
            <a:solidFill>
              <a:srgbClr val="E1051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80B7387-CBFE-44E3-9651-D888313E6F9B}"/>
              </a:ext>
            </a:extLst>
          </p:cNvPr>
          <p:cNvCxnSpPr>
            <a:cxnSpLocks/>
          </p:cNvCxnSpPr>
          <p:nvPr/>
        </p:nvCxnSpPr>
        <p:spPr>
          <a:xfrm>
            <a:off x="8911362" y="1921404"/>
            <a:ext cx="98390" cy="0"/>
          </a:xfrm>
          <a:prstGeom prst="line">
            <a:avLst/>
          </a:prstGeom>
          <a:ln w="22225">
            <a:solidFill>
              <a:srgbClr val="E1051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69D9003-F898-4944-887B-F334CF1D9A2E}"/>
              </a:ext>
            </a:extLst>
          </p:cNvPr>
          <p:cNvCxnSpPr>
            <a:cxnSpLocks/>
          </p:cNvCxnSpPr>
          <p:nvPr/>
        </p:nvCxnSpPr>
        <p:spPr>
          <a:xfrm flipH="1">
            <a:off x="9286174" y="2089057"/>
            <a:ext cx="2386341"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78F41AE-8A31-4218-9B98-4F396B707402}"/>
              </a:ext>
            </a:extLst>
          </p:cNvPr>
          <p:cNvCxnSpPr>
            <a:cxnSpLocks/>
          </p:cNvCxnSpPr>
          <p:nvPr/>
        </p:nvCxnSpPr>
        <p:spPr>
          <a:xfrm>
            <a:off x="9294125" y="122830"/>
            <a:ext cx="0" cy="2729552"/>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3D5FEED-728A-4880-A676-E0CC7AB3A841}"/>
              </a:ext>
            </a:extLst>
          </p:cNvPr>
          <p:cNvCxnSpPr>
            <a:cxnSpLocks/>
          </p:cNvCxnSpPr>
          <p:nvPr/>
        </p:nvCxnSpPr>
        <p:spPr>
          <a:xfrm>
            <a:off x="9211751" y="120274"/>
            <a:ext cx="98390"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1A41828-1335-412E-9C68-BE3EF15A88AB}"/>
              </a:ext>
            </a:extLst>
          </p:cNvPr>
          <p:cNvCxnSpPr>
            <a:cxnSpLocks/>
          </p:cNvCxnSpPr>
          <p:nvPr/>
        </p:nvCxnSpPr>
        <p:spPr>
          <a:xfrm>
            <a:off x="9205125" y="2848896"/>
            <a:ext cx="98390"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7AAC850-CAE3-498C-9858-E39CCE83B4A5}"/>
              </a:ext>
            </a:extLst>
          </p:cNvPr>
          <p:cNvCxnSpPr>
            <a:cxnSpLocks/>
          </p:cNvCxnSpPr>
          <p:nvPr/>
        </p:nvCxnSpPr>
        <p:spPr>
          <a:xfrm>
            <a:off x="9422296" y="47625"/>
            <a:ext cx="0" cy="5247944"/>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ECBE69-BC32-45F9-9BE0-1590312E052B}"/>
              </a:ext>
            </a:extLst>
          </p:cNvPr>
          <p:cNvCxnSpPr>
            <a:cxnSpLocks/>
          </p:cNvCxnSpPr>
          <p:nvPr/>
        </p:nvCxnSpPr>
        <p:spPr>
          <a:xfrm>
            <a:off x="9332635" y="42375"/>
            <a:ext cx="98390"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245BD3-F542-42FF-ACD7-2384FD79AE8B}"/>
              </a:ext>
            </a:extLst>
          </p:cNvPr>
          <p:cNvCxnSpPr>
            <a:cxnSpLocks/>
          </p:cNvCxnSpPr>
          <p:nvPr/>
        </p:nvCxnSpPr>
        <p:spPr>
          <a:xfrm>
            <a:off x="9332721" y="5289575"/>
            <a:ext cx="98390"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37C73E9-DE9C-4F72-9CA9-D6AF29214148}"/>
              </a:ext>
            </a:extLst>
          </p:cNvPr>
          <p:cNvCxnSpPr/>
          <p:nvPr/>
        </p:nvCxnSpPr>
        <p:spPr>
          <a:xfrm flipH="1">
            <a:off x="9420726" y="4559968"/>
            <a:ext cx="2334127"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7358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0EE2D4-407E-4113-A76A-916A08D19895}"/>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t="656" r="8581" b="5255"/>
          <a:stretch/>
        </p:blipFill>
        <p:spPr>
          <a:xfrm>
            <a:off x="7371184" y="1492900"/>
            <a:ext cx="4310743" cy="4009248"/>
          </a:xfrm>
          <a:prstGeom prst="rect">
            <a:avLst/>
          </a:prstGeom>
        </p:spPr>
      </p:pic>
      <p:sp>
        <p:nvSpPr>
          <p:cNvPr id="3" name="Text Placeholder 2">
            <a:extLst>
              <a:ext uri="{FF2B5EF4-FFF2-40B4-BE49-F238E27FC236}">
                <a16:creationId xmlns:a16="http://schemas.microsoft.com/office/drawing/2014/main" id="{62B1F391-A3D1-4E17-8666-E3C3A28B191E}"/>
              </a:ext>
            </a:extLst>
          </p:cNvPr>
          <p:cNvSpPr txBox="1">
            <a:spLocks/>
          </p:cNvSpPr>
          <p:nvPr/>
        </p:nvSpPr>
        <p:spPr>
          <a:xfrm>
            <a:off x="321774" y="1483567"/>
            <a:ext cx="6741500" cy="4308913"/>
          </a:xfrm>
          <a:prstGeom prst="rect">
            <a:avLst/>
          </a:prstGeom>
        </p:spPr>
        <p:txBody>
          <a:bodyPr>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200" b="1" dirty="0">
                <a:solidFill>
                  <a:schemeClr val="accent1"/>
                </a:solidFill>
              </a:rPr>
              <a:t>Key finding: Advertisers are not putting enough money behind their best work. </a:t>
            </a:r>
          </a:p>
          <a:p>
            <a:pPr>
              <a:lnSpc>
                <a:spcPct val="120000"/>
              </a:lnSpc>
            </a:pPr>
            <a:endParaRPr lang="en-GB" sz="2200" dirty="0"/>
          </a:p>
          <a:p>
            <a:pPr>
              <a:lnSpc>
                <a:spcPct val="120000"/>
              </a:lnSpc>
            </a:pPr>
            <a:r>
              <a:rPr lang="en-GB" sz="2200" dirty="0"/>
              <a:t>“It shows just how much of the UK’s TV advertising budgets are currently being invested in what appears to be sub-optimal copy.”</a:t>
            </a:r>
          </a:p>
          <a:p>
            <a:endParaRPr lang="en-GB" sz="2000" b="1" dirty="0"/>
          </a:p>
          <a:p>
            <a:r>
              <a:rPr lang="en-GB" sz="1900" b="1" dirty="0">
                <a:solidFill>
                  <a:schemeClr val="accent1"/>
                </a:solidFill>
              </a:rPr>
              <a:t>Lorna Hawtin</a:t>
            </a:r>
          </a:p>
          <a:p>
            <a:r>
              <a:rPr lang="en-GB" sz="1900" dirty="0">
                <a:solidFill>
                  <a:schemeClr val="accent1"/>
                </a:solidFill>
              </a:rPr>
              <a:t>TBWA</a:t>
            </a:r>
          </a:p>
          <a:p>
            <a:endParaRPr lang="en-GB" sz="2400" b="1" dirty="0">
              <a:solidFill>
                <a:schemeClr val="accent1"/>
              </a:solidFill>
            </a:endParaRPr>
          </a:p>
        </p:txBody>
      </p:sp>
      <p:sp>
        <p:nvSpPr>
          <p:cNvPr id="4" name="Title 1">
            <a:extLst>
              <a:ext uri="{FF2B5EF4-FFF2-40B4-BE49-F238E27FC236}">
                <a16:creationId xmlns:a16="http://schemas.microsoft.com/office/drawing/2014/main" id="{0109A6E1-4CCD-4F43-AD45-DA1A44C8FC91}"/>
              </a:ext>
            </a:extLst>
          </p:cNvPr>
          <p:cNvSpPr>
            <a:spLocks noGrp="1"/>
          </p:cNvSpPr>
          <p:nvPr>
            <p:ph type="title"/>
          </p:nvPr>
        </p:nvSpPr>
        <p:spPr>
          <a:xfrm>
            <a:off x="371475" y="359944"/>
            <a:ext cx="11341099" cy="1021181"/>
          </a:xfrm>
        </p:spPr>
        <p:txBody>
          <a:bodyPr/>
          <a:lstStyle/>
          <a:p>
            <a:r>
              <a:rPr lang="en-GB" dirty="0">
                <a:solidFill>
                  <a:schemeClr val="accent2">
                    <a:lumMod val="60000"/>
                    <a:lumOff val="40000"/>
                  </a:schemeClr>
                </a:solidFill>
              </a:rPr>
              <a:t>Lorna Hawtin: UK investment in the long-term today</a:t>
            </a:r>
          </a:p>
        </p:txBody>
      </p:sp>
    </p:spTree>
    <p:extLst>
      <p:ext uri="{BB962C8B-B14F-4D97-AF65-F5344CB8AC3E}">
        <p14:creationId xmlns:p14="http://schemas.microsoft.com/office/powerpoint/2010/main" val="278051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E09B7B7-59A4-4EE3-B2BB-711BEB9AF22A" descr="C20CE81B-F92E-4FF7-ABDC-2F00EA3BFF8C@localdomain">
            <a:extLst>
              <a:ext uri="{FF2B5EF4-FFF2-40B4-BE49-F238E27FC236}">
                <a16:creationId xmlns:a16="http://schemas.microsoft.com/office/drawing/2014/main" id="{1889969C-B93C-468D-8840-2E8DC945C1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360"/>
          <a:stretch/>
        </p:blipFill>
        <p:spPr bwMode="auto">
          <a:xfrm>
            <a:off x="1514222" y="797059"/>
            <a:ext cx="9163556" cy="5128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0F7D385D-FBB1-4F70-858E-323321095D00}"/>
              </a:ext>
            </a:extLst>
          </p:cNvPr>
          <p:cNvSpPr>
            <a:spLocks noGrp="1"/>
          </p:cNvSpPr>
          <p:nvPr>
            <p:ph type="title"/>
          </p:nvPr>
        </p:nvSpPr>
        <p:spPr/>
        <p:txBody>
          <a:bodyPr/>
          <a:lstStyle/>
          <a:p>
            <a:r>
              <a:rPr lang="en-GB" dirty="0">
                <a:solidFill>
                  <a:schemeClr val="accent2">
                    <a:lumMod val="60000"/>
                    <a:lumOff val="40000"/>
                  </a:schemeClr>
                </a:solidFill>
              </a:rPr>
              <a:t>Lorna Hawtin: UK investment in the long-term today </a:t>
            </a:r>
          </a:p>
        </p:txBody>
      </p:sp>
      <p:pic>
        <p:nvPicPr>
          <p:cNvPr id="6" name="EE09B7B7-59A4-4EE3-B2BB-711BEB9AF22A" descr="C20CE81B-F92E-4FF7-ABDC-2F00EA3BFF8C@localdomain">
            <a:extLst>
              <a:ext uri="{FF2B5EF4-FFF2-40B4-BE49-F238E27FC236}">
                <a16:creationId xmlns:a16="http://schemas.microsoft.com/office/drawing/2014/main" id="{00088829-1F3C-46A9-B65A-8E1FC71310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804" r="55469" b="4236"/>
          <a:stretch/>
        </p:blipFill>
        <p:spPr bwMode="auto">
          <a:xfrm>
            <a:off x="14514" y="5394558"/>
            <a:ext cx="3608359" cy="52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E09B7B7-59A4-4EE3-B2BB-711BEB9AF22A" descr="C20CE81B-F92E-4FF7-ABDC-2F00EA3BFF8C@localdomain">
            <a:extLst>
              <a:ext uri="{FF2B5EF4-FFF2-40B4-BE49-F238E27FC236}">
                <a16:creationId xmlns:a16="http://schemas.microsoft.com/office/drawing/2014/main" id="{363A02ED-0098-4DCE-86D0-6E9B5543A6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44" t="82548" b="4236"/>
          <a:stretch/>
        </p:blipFill>
        <p:spPr bwMode="auto">
          <a:xfrm>
            <a:off x="9646656" y="5233571"/>
            <a:ext cx="2557037" cy="69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52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FFED8C-2206-4F37-A03A-7B59B5D92AFA}"/>
              </a:ext>
            </a:extLst>
          </p:cNvPr>
          <p:cNvPicPr>
            <a:picLocks noChangeAspect="1"/>
          </p:cNvPicPr>
          <p:nvPr/>
        </p:nvPicPr>
        <p:blipFill rotWithShape="1">
          <a:blip r:embed="rId3">
            <a:extLst>
              <a:ext uri="{28A0092B-C50C-407E-A947-70E740481C1C}">
                <a14:useLocalDpi xmlns:a14="http://schemas.microsoft.com/office/drawing/2010/main" val="0"/>
              </a:ext>
            </a:extLst>
          </a:blip>
          <a:srcRect l="1592" t="2377" r="1484" b="19561"/>
          <a:stretch/>
        </p:blipFill>
        <p:spPr>
          <a:xfrm>
            <a:off x="7380515" y="1492900"/>
            <a:ext cx="4320073" cy="3984171"/>
          </a:xfrm>
          <a:prstGeom prst="rect">
            <a:avLst/>
          </a:prstGeom>
        </p:spPr>
      </p:pic>
      <p:sp>
        <p:nvSpPr>
          <p:cNvPr id="3" name="Text Placeholder 2">
            <a:extLst>
              <a:ext uri="{FF2B5EF4-FFF2-40B4-BE49-F238E27FC236}">
                <a16:creationId xmlns:a16="http://schemas.microsoft.com/office/drawing/2014/main" id="{A254F4EC-2386-4006-9334-887628BFB0C8}"/>
              </a:ext>
            </a:extLst>
          </p:cNvPr>
          <p:cNvSpPr txBox="1">
            <a:spLocks/>
          </p:cNvSpPr>
          <p:nvPr/>
        </p:nvSpPr>
        <p:spPr>
          <a:xfrm>
            <a:off x="321774" y="1483567"/>
            <a:ext cx="6741500" cy="4308913"/>
          </a:xfrm>
          <a:prstGeom prst="rect">
            <a:avLst/>
          </a:prstGeom>
        </p:spPr>
        <p:txBody>
          <a:bodyPr>
            <a:normAutofit fontScale="92500"/>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b="1" dirty="0">
                <a:solidFill>
                  <a:schemeClr val="accent1"/>
                </a:solidFill>
              </a:rPr>
              <a:t>Key finding: Major tech firms spend on traditional brand media. </a:t>
            </a:r>
          </a:p>
          <a:p>
            <a:pPr>
              <a:lnSpc>
                <a:spcPct val="120000"/>
              </a:lnSpc>
            </a:pPr>
            <a:endParaRPr lang="en-GB" sz="2200" dirty="0"/>
          </a:p>
          <a:p>
            <a:pPr>
              <a:lnSpc>
                <a:spcPct val="120000"/>
              </a:lnSpc>
            </a:pPr>
            <a:r>
              <a:rPr lang="en-GB" sz="2200" dirty="0"/>
              <a:t>“Clearly Big Tech are looking more objectively at what works: despite having access to advanced digital tools and data, these companies choose to put ever more money into traditional advertising media.”</a:t>
            </a:r>
          </a:p>
          <a:p>
            <a:endParaRPr lang="en-GB" sz="2000" b="1" dirty="0"/>
          </a:p>
          <a:p>
            <a:r>
              <a:rPr lang="en-GB" sz="1900" b="1" dirty="0">
                <a:solidFill>
                  <a:schemeClr val="accent1"/>
                </a:solidFill>
              </a:rPr>
              <a:t>Peter Field</a:t>
            </a:r>
          </a:p>
          <a:p>
            <a:r>
              <a:rPr lang="en-GB" sz="1900" dirty="0">
                <a:solidFill>
                  <a:schemeClr val="accent1"/>
                </a:solidFill>
              </a:rPr>
              <a:t>Marketing Consultant </a:t>
            </a:r>
          </a:p>
          <a:p>
            <a:endParaRPr lang="en-GB" sz="2400" b="1" dirty="0">
              <a:solidFill>
                <a:schemeClr val="accent1"/>
              </a:solidFill>
            </a:endParaRPr>
          </a:p>
        </p:txBody>
      </p:sp>
      <p:sp>
        <p:nvSpPr>
          <p:cNvPr id="4" name="Title 1">
            <a:extLst>
              <a:ext uri="{FF2B5EF4-FFF2-40B4-BE49-F238E27FC236}">
                <a16:creationId xmlns:a16="http://schemas.microsoft.com/office/drawing/2014/main" id="{B7A92CAA-20ED-46AA-898C-3EBA74650161}"/>
              </a:ext>
            </a:extLst>
          </p:cNvPr>
          <p:cNvSpPr>
            <a:spLocks noGrp="1"/>
          </p:cNvSpPr>
          <p:nvPr>
            <p:ph type="title"/>
          </p:nvPr>
        </p:nvSpPr>
        <p:spPr>
          <a:xfrm>
            <a:off x="371475" y="359944"/>
            <a:ext cx="11341099" cy="1021181"/>
          </a:xfrm>
        </p:spPr>
        <p:txBody>
          <a:bodyPr/>
          <a:lstStyle/>
          <a:p>
            <a:r>
              <a:rPr lang="en-GB" dirty="0">
                <a:solidFill>
                  <a:schemeClr val="accent3">
                    <a:lumMod val="60000"/>
                    <a:lumOff val="40000"/>
                  </a:schemeClr>
                </a:solidFill>
              </a:rPr>
              <a:t>Peter Field: Big Tech use traditional advertising media </a:t>
            </a:r>
          </a:p>
        </p:txBody>
      </p:sp>
    </p:spTree>
    <p:extLst>
      <p:ext uri="{BB962C8B-B14F-4D97-AF65-F5344CB8AC3E}">
        <p14:creationId xmlns:p14="http://schemas.microsoft.com/office/powerpoint/2010/main" val="3981823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1B85EC-0AE9-4969-A19F-7BF322B9AF3D}"/>
              </a:ext>
            </a:extLst>
          </p:cNvPr>
          <p:cNvPicPr>
            <a:picLocks noChangeAspect="1"/>
          </p:cNvPicPr>
          <p:nvPr/>
        </p:nvPicPr>
        <p:blipFill rotWithShape="1">
          <a:blip r:embed="rId3">
            <a:extLst>
              <a:ext uri="{28A0092B-C50C-407E-A947-70E740481C1C}">
                <a14:useLocalDpi xmlns:a14="http://schemas.microsoft.com/office/drawing/2010/main" val="0"/>
              </a:ext>
            </a:extLst>
          </a:blip>
          <a:srcRect t="6010" b="11910"/>
          <a:stretch/>
        </p:blipFill>
        <p:spPr>
          <a:xfrm>
            <a:off x="1294350" y="1003020"/>
            <a:ext cx="8774323" cy="4760783"/>
          </a:xfrm>
          <a:prstGeom prst="rect">
            <a:avLst/>
          </a:prstGeom>
        </p:spPr>
      </p:pic>
      <p:sp>
        <p:nvSpPr>
          <p:cNvPr id="2" name="Title 1">
            <a:extLst>
              <a:ext uri="{FF2B5EF4-FFF2-40B4-BE49-F238E27FC236}">
                <a16:creationId xmlns:a16="http://schemas.microsoft.com/office/drawing/2014/main" id="{957EC2CC-7E95-49EF-BAC8-69E07BCC1095}"/>
              </a:ext>
            </a:extLst>
          </p:cNvPr>
          <p:cNvSpPr>
            <a:spLocks noGrp="1"/>
          </p:cNvSpPr>
          <p:nvPr>
            <p:ph type="title"/>
          </p:nvPr>
        </p:nvSpPr>
        <p:spPr>
          <a:xfrm>
            <a:off x="371475" y="359944"/>
            <a:ext cx="11341099" cy="1021181"/>
          </a:xfrm>
        </p:spPr>
        <p:txBody>
          <a:bodyPr/>
          <a:lstStyle/>
          <a:p>
            <a:r>
              <a:rPr lang="en-GB" dirty="0">
                <a:solidFill>
                  <a:schemeClr val="accent3">
                    <a:lumMod val="60000"/>
                    <a:lumOff val="40000"/>
                  </a:schemeClr>
                </a:solidFill>
              </a:rPr>
              <a:t>Peter Field: Big Tech use traditional advertising media </a:t>
            </a:r>
          </a:p>
        </p:txBody>
      </p:sp>
      <p:sp>
        <p:nvSpPr>
          <p:cNvPr id="3" name="Text Placeholder 2">
            <a:extLst>
              <a:ext uri="{FF2B5EF4-FFF2-40B4-BE49-F238E27FC236}">
                <a16:creationId xmlns:a16="http://schemas.microsoft.com/office/drawing/2014/main" id="{AE1E2DD5-CC63-4DD6-BD75-564D993E3250}"/>
              </a:ext>
            </a:extLst>
          </p:cNvPr>
          <p:cNvSpPr txBox="1">
            <a:spLocks/>
          </p:cNvSpPr>
          <p:nvPr/>
        </p:nvSpPr>
        <p:spPr>
          <a:xfrm>
            <a:off x="349764" y="5355784"/>
            <a:ext cx="11334817" cy="304800"/>
          </a:xfrm>
          <a:prstGeom prst="rect">
            <a:avLst/>
          </a:prstGeom>
        </p:spPr>
        <p:txBody>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000" dirty="0"/>
              <a:t>Source: Nielsen Brands: Amazon, Google, Apple</a:t>
            </a:r>
          </a:p>
          <a:p>
            <a:pPr>
              <a:spcBef>
                <a:spcPts val="0"/>
              </a:spcBef>
            </a:pPr>
            <a:r>
              <a:rPr lang="en-GB" sz="1000" dirty="0"/>
              <a:t>Facebook, Twitter, </a:t>
            </a:r>
            <a:r>
              <a:rPr lang="en-GB" sz="1000" dirty="0" err="1"/>
              <a:t>AirBnB</a:t>
            </a:r>
            <a:r>
              <a:rPr lang="en-GB" sz="1000" dirty="0"/>
              <a:t>, Uber, Spotify</a:t>
            </a:r>
          </a:p>
        </p:txBody>
      </p:sp>
    </p:spTree>
    <p:extLst>
      <p:ext uri="{BB962C8B-B14F-4D97-AF65-F5344CB8AC3E}">
        <p14:creationId xmlns:p14="http://schemas.microsoft.com/office/powerpoint/2010/main" val="1923084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3FEFCF-6D0E-445A-B7D5-EBEB4A94116C}"/>
              </a:ext>
            </a:extLst>
          </p:cNvPr>
          <p:cNvPicPr>
            <a:picLocks noChangeAspect="1"/>
          </p:cNvPicPr>
          <p:nvPr/>
        </p:nvPicPr>
        <p:blipFill rotWithShape="1">
          <a:blip r:embed="rId3">
            <a:extLst>
              <a:ext uri="{28A0092B-C50C-407E-A947-70E740481C1C}">
                <a14:useLocalDpi xmlns:a14="http://schemas.microsoft.com/office/drawing/2010/main" val="0"/>
              </a:ext>
            </a:extLst>
          </a:blip>
          <a:srcRect l="16854" t="1366" r="12998" b="1822"/>
          <a:stretch/>
        </p:blipFill>
        <p:spPr>
          <a:xfrm>
            <a:off x="7389846" y="1492900"/>
            <a:ext cx="4310744" cy="3965510"/>
          </a:xfrm>
          <a:prstGeom prst="rect">
            <a:avLst/>
          </a:prstGeom>
        </p:spPr>
      </p:pic>
      <p:sp>
        <p:nvSpPr>
          <p:cNvPr id="3" name="Text Placeholder 2">
            <a:extLst>
              <a:ext uri="{FF2B5EF4-FFF2-40B4-BE49-F238E27FC236}">
                <a16:creationId xmlns:a16="http://schemas.microsoft.com/office/drawing/2014/main" id="{630DC763-EE80-446A-B7F7-74F2B9586548}"/>
              </a:ext>
            </a:extLst>
          </p:cNvPr>
          <p:cNvSpPr txBox="1">
            <a:spLocks/>
          </p:cNvSpPr>
          <p:nvPr/>
        </p:nvSpPr>
        <p:spPr>
          <a:xfrm>
            <a:off x="321774" y="1492898"/>
            <a:ext cx="6741500" cy="4299582"/>
          </a:xfrm>
          <a:prstGeom prst="rect">
            <a:avLst/>
          </a:prstGeom>
        </p:spPr>
        <p:txBody>
          <a:bodyPr>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200" b="1" dirty="0">
                <a:solidFill>
                  <a:schemeClr val="accent1"/>
                </a:solidFill>
              </a:rPr>
              <a:t>Key finding: TV delivers 71% of total profit generated by advertising. </a:t>
            </a:r>
          </a:p>
          <a:p>
            <a:pPr>
              <a:lnSpc>
                <a:spcPct val="120000"/>
              </a:lnSpc>
            </a:pPr>
            <a:endParaRPr lang="en-GB" sz="2200" dirty="0"/>
          </a:p>
          <a:p>
            <a:pPr>
              <a:lnSpc>
                <a:spcPct val="120000"/>
              </a:lnSpc>
            </a:pPr>
            <a:r>
              <a:rPr lang="en-GB" sz="2200" dirty="0"/>
              <a:t>“This chart shows that TV generates the highest average three-year return.”</a:t>
            </a:r>
          </a:p>
          <a:p>
            <a:endParaRPr lang="en-GB" sz="2000" b="1" dirty="0"/>
          </a:p>
          <a:p>
            <a:r>
              <a:rPr lang="en-GB" sz="1900" b="1" dirty="0">
                <a:solidFill>
                  <a:schemeClr val="accent1"/>
                </a:solidFill>
              </a:rPr>
              <a:t>Patrick Barwise</a:t>
            </a:r>
          </a:p>
          <a:p>
            <a:r>
              <a:rPr lang="en-GB" sz="1900" dirty="0">
                <a:solidFill>
                  <a:schemeClr val="accent1"/>
                </a:solidFill>
              </a:rPr>
              <a:t>London Business School </a:t>
            </a:r>
          </a:p>
          <a:p>
            <a:endParaRPr lang="en-GB" sz="2400" b="1" dirty="0">
              <a:solidFill>
                <a:schemeClr val="accent1"/>
              </a:solidFill>
            </a:endParaRPr>
          </a:p>
        </p:txBody>
      </p:sp>
      <p:sp>
        <p:nvSpPr>
          <p:cNvPr id="4" name="Title 1">
            <a:extLst>
              <a:ext uri="{FF2B5EF4-FFF2-40B4-BE49-F238E27FC236}">
                <a16:creationId xmlns:a16="http://schemas.microsoft.com/office/drawing/2014/main" id="{195B78DB-AC36-40DE-A361-1F41771BC713}"/>
              </a:ext>
            </a:extLst>
          </p:cNvPr>
          <p:cNvSpPr>
            <a:spLocks noGrp="1"/>
          </p:cNvSpPr>
          <p:nvPr>
            <p:ph type="title"/>
          </p:nvPr>
        </p:nvSpPr>
        <p:spPr>
          <a:xfrm>
            <a:off x="371475" y="359944"/>
            <a:ext cx="11341099" cy="1021181"/>
          </a:xfrm>
        </p:spPr>
        <p:txBody>
          <a:bodyPr/>
          <a:lstStyle/>
          <a:p>
            <a:r>
              <a:rPr lang="en-GB" dirty="0">
                <a:solidFill>
                  <a:schemeClr val="accent5"/>
                </a:solidFill>
              </a:rPr>
              <a:t>Patrick Barwise: Proportion of advertising-generated profit by medium </a:t>
            </a:r>
          </a:p>
        </p:txBody>
      </p:sp>
    </p:spTree>
    <p:extLst>
      <p:ext uri="{BB962C8B-B14F-4D97-AF65-F5344CB8AC3E}">
        <p14:creationId xmlns:p14="http://schemas.microsoft.com/office/powerpoint/2010/main" val="1511125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38F5-B9C0-4DD2-81C8-7DCDC9C7EE1A}"/>
              </a:ext>
            </a:extLst>
          </p:cNvPr>
          <p:cNvSpPr>
            <a:spLocks noGrp="1"/>
          </p:cNvSpPr>
          <p:nvPr>
            <p:ph type="title"/>
          </p:nvPr>
        </p:nvSpPr>
        <p:spPr/>
        <p:txBody>
          <a:bodyPr>
            <a:noAutofit/>
          </a:bodyPr>
          <a:lstStyle/>
          <a:p>
            <a:r>
              <a:rPr lang="en-GB" sz="3200" dirty="0">
                <a:solidFill>
                  <a:schemeClr val="accent5"/>
                </a:solidFill>
              </a:rPr>
              <a:t>Patrick Barwise: Proportion of advertising-generated profit by medium</a:t>
            </a:r>
          </a:p>
        </p:txBody>
      </p:sp>
      <p:sp>
        <p:nvSpPr>
          <p:cNvPr id="3" name="Text Placeholder 2">
            <a:extLst>
              <a:ext uri="{FF2B5EF4-FFF2-40B4-BE49-F238E27FC236}">
                <a16:creationId xmlns:a16="http://schemas.microsoft.com/office/drawing/2014/main" id="{444F7A23-BE49-4883-A95F-044DD1E8196F}"/>
              </a:ext>
            </a:extLst>
          </p:cNvPr>
          <p:cNvSpPr>
            <a:spLocks noGrp="1"/>
          </p:cNvSpPr>
          <p:nvPr>
            <p:ph type="body" sz="quarter" idx="15"/>
          </p:nvPr>
        </p:nvSpPr>
        <p:spPr/>
        <p:txBody>
          <a:bodyPr/>
          <a:lstStyle/>
          <a:p>
            <a:pPr lvl="0" defTabSz="457200">
              <a:spcBef>
                <a:spcPts val="0"/>
              </a:spcBef>
              <a:defRPr/>
            </a:pPr>
            <a:r>
              <a:rPr lang="en-GB" dirty="0">
                <a:solidFill>
                  <a:srgbClr val="343434"/>
                </a:solidFill>
                <a:latin typeface="Segoe UI" panose="020B0502040204020203" pitchFamily="34" charset="0"/>
                <a:ea typeface="Segoe UI" panose="020B0502040204020203" pitchFamily="34" charset="0"/>
                <a:cs typeface="Segoe UI" panose="020B0502040204020203" pitchFamily="34" charset="0"/>
              </a:rPr>
              <a:t>Source: ‘Profit Ability: the business case for advertising’, Nov 2017</a:t>
            </a:r>
          </a:p>
          <a:p>
            <a:pPr lvl="0" defTabSz="457200">
              <a:spcBef>
                <a:spcPts val="0"/>
              </a:spcBef>
              <a:defRPr/>
            </a:pPr>
            <a:r>
              <a:rPr lang="en-GB" dirty="0">
                <a:solidFill>
                  <a:srgbClr val="343434"/>
                </a:solidFill>
                <a:latin typeface="Segoe UI" panose="020B0502040204020203" pitchFamily="34" charset="0"/>
                <a:ea typeface="Segoe UI" panose="020B0502040204020203" pitchFamily="34" charset="0"/>
                <a:cs typeface="Segoe UI" panose="020B0502040204020203" pitchFamily="34" charset="0"/>
              </a:rPr>
              <a:t>Ebiquity ROI campaign database (Feb’14-May’17) &amp; Gain Theory. Campaign </a:t>
            </a:r>
            <a:r>
              <a:rPr lang="en-GB" dirty="0" err="1">
                <a:solidFill>
                  <a:srgbClr val="343434"/>
                </a:solidFill>
                <a:latin typeface="Segoe UI" panose="020B0502040204020203" pitchFamily="34" charset="0"/>
                <a:ea typeface="Segoe UI" panose="020B0502040204020203" pitchFamily="34" charset="0"/>
                <a:cs typeface="Segoe UI" panose="020B0502040204020203" pitchFamily="34" charset="0"/>
              </a:rPr>
              <a:t>obs</a:t>
            </a:r>
            <a:r>
              <a:rPr lang="en-GB" dirty="0">
                <a:solidFill>
                  <a:srgbClr val="343434"/>
                </a:solidFill>
                <a:latin typeface="Segoe UI" panose="020B0502040204020203" pitchFamily="34" charset="0"/>
                <a:ea typeface="Segoe UI" panose="020B0502040204020203" pitchFamily="34" charset="0"/>
                <a:cs typeface="Segoe UI" panose="020B0502040204020203" pitchFamily="34" charset="0"/>
              </a:rPr>
              <a:t>: 1,954</a:t>
            </a:r>
          </a:p>
        </p:txBody>
      </p:sp>
      <p:grpSp>
        <p:nvGrpSpPr>
          <p:cNvPr id="6" name="Group 5">
            <a:extLst>
              <a:ext uri="{FF2B5EF4-FFF2-40B4-BE49-F238E27FC236}">
                <a16:creationId xmlns:a16="http://schemas.microsoft.com/office/drawing/2014/main" id="{C6EAF1B0-C918-46C1-821B-381411D90FE1}"/>
              </a:ext>
            </a:extLst>
          </p:cNvPr>
          <p:cNvGrpSpPr/>
          <p:nvPr/>
        </p:nvGrpSpPr>
        <p:grpSpPr>
          <a:xfrm>
            <a:off x="698500" y="1495652"/>
            <a:ext cx="11007725" cy="3812948"/>
            <a:chOff x="1479371" y="1495652"/>
            <a:chExt cx="10240708" cy="3687716"/>
          </a:xfrm>
        </p:grpSpPr>
        <p:sp>
          <p:nvSpPr>
            <p:cNvPr id="7" name="Line 30">
              <a:extLst>
                <a:ext uri="{FF2B5EF4-FFF2-40B4-BE49-F238E27FC236}">
                  <a16:creationId xmlns:a16="http://schemas.microsoft.com/office/drawing/2014/main" id="{30AE7F4E-4400-48B2-AAAA-CEA1A4577D00}"/>
                </a:ext>
              </a:extLst>
            </p:cNvPr>
            <p:cNvSpPr>
              <a:spLocks noChangeShapeType="1"/>
            </p:cNvSpPr>
            <p:nvPr/>
          </p:nvSpPr>
          <p:spPr bwMode="auto">
            <a:xfrm>
              <a:off x="11226800" y="4703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8" name="Line 31">
              <a:extLst>
                <a:ext uri="{FF2B5EF4-FFF2-40B4-BE49-F238E27FC236}">
                  <a16:creationId xmlns:a16="http://schemas.microsoft.com/office/drawing/2014/main" id="{A03CA003-565D-42D6-82D8-4441F76E7231}"/>
                </a:ext>
              </a:extLst>
            </p:cNvPr>
            <p:cNvSpPr>
              <a:spLocks noChangeShapeType="1"/>
            </p:cNvSpPr>
            <p:nvPr/>
          </p:nvSpPr>
          <p:spPr bwMode="auto">
            <a:xfrm>
              <a:off x="11226800" y="4703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9" name="Chart 8">
              <a:extLst>
                <a:ext uri="{FF2B5EF4-FFF2-40B4-BE49-F238E27FC236}">
                  <a16:creationId xmlns:a16="http://schemas.microsoft.com/office/drawing/2014/main" id="{D8DC61C8-94D6-4F36-851F-A79539E40EFF}"/>
                </a:ext>
              </a:extLst>
            </p:cNvPr>
            <p:cNvGraphicFramePr/>
            <p:nvPr>
              <p:extLst/>
            </p:nvPr>
          </p:nvGraphicFramePr>
          <p:xfrm>
            <a:off x="1479371" y="1495652"/>
            <a:ext cx="8540930" cy="3687716"/>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a:extLst>
                <a:ext uri="{FF2B5EF4-FFF2-40B4-BE49-F238E27FC236}">
                  <a16:creationId xmlns:a16="http://schemas.microsoft.com/office/drawing/2014/main" id="{6CB449F0-AB77-4389-BCEF-FD1C4E7620EB}"/>
                </a:ext>
              </a:extLst>
            </p:cNvPr>
            <p:cNvSpPr/>
            <p:nvPr/>
          </p:nvSpPr>
          <p:spPr>
            <a:xfrm>
              <a:off x="7618799" y="2696698"/>
              <a:ext cx="914400" cy="335404"/>
            </a:xfrm>
            <a:prstGeom prst="rect">
              <a:avLst/>
            </a:prstGeom>
            <a:solidFill>
              <a:schemeClr val="bg1"/>
            </a:solid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E10514"/>
                  </a:solidFill>
                  <a:effectLst/>
                  <a:uLnTx/>
                  <a:uFillTx/>
                  <a:latin typeface="Arial"/>
                  <a:ea typeface="+mn-ea"/>
                  <a:cs typeface="+mn-cs"/>
                </a:rPr>
                <a:t>TV: 71%</a:t>
              </a:r>
            </a:p>
          </p:txBody>
        </p:sp>
        <p:sp>
          <p:nvSpPr>
            <p:cNvPr id="11" name="Rectangle 10">
              <a:extLst>
                <a:ext uri="{FF2B5EF4-FFF2-40B4-BE49-F238E27FC236}">
                  <a16:creationId xmlns:a16="http://schemas.microsoft.com/office/drawing/2014/main" id="{D50636F7-9EB7-4FFA-94DC-5F157A2D62B5}"/>
                </a:ext>
              </a:extLst>
            </p:cNvPr>
            <p:cNvSpPr/>
            <p:nvPr/>
          </p:nvSpPr>
          <p:spPr>
            <a:xfrm>
              <a:off x="4268258" y="2715150"/>
              <a:ext cx="970343" cy="254952"/>
            </a:xfrm>
            <a:prstGeom prst="rect">
              <a:avLst/>
            </a:prstGeom>
            <a:solidFill>
              <a:schemeClr val="bg1"/>
            </a:solid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69B4"/>
                  </a:solidFill>
                  <a:effectLst/>
                  <a:uLnTx/>
                  <a:uFillTx/>
                  <a:latin typeface="Arial"/>
                  <a:ea typeface="+mn-ea"/>
                  <a:cs typeface="+mn-cs"/>
                </a:rPr>
                <a:t>Print: 18%</a:t>
              </a:r>
            </a:p>
          </p:txBody>
        </p:sp>
        <p:sp>
          <p:nvSpPr>
            <p:cNvPr id="12" name="Rectangle 11">
              <a:extLst>
                <a:ext uri="{FF2B5EF4-FFF2-40B4-BE49-F238E27FC236}">
                  <a16:creationId xmlns:a16="http://schemas.microsoft.com/office/drawing/2014/main" id="{9C054F7B-88E4-4875-9E9B-881FDDFFCB18}"/>
                </a:ext>
              </a:extLst>
            </p:cNvPr>
            <p:cNvSpPr/>
            <p:nvPr/>
          </p:nvSpPr>
          <p:spPr>
            <a:xfrm>
              <a:off x="3107066" y="3326741"/>
              <a:ext cx="970343" cy="254952"/>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7B923"/>
                  </a:solidFill>
                  <a:effectLst/>
                  <a:uLnTx/>
                  <a:uFillTx/>
                  <a:latin typeface="Arial"/>
                  <a:ea typeface="+mn-ea"/>
                  <a:cs typeface="+mn-cs"/>
                </a:rPr>
                <a:t>Radio: 3%</a:t>
              </a:r>
            </a:p>
          </p:txBody>
        </p:sp>
        <p:sp>
          <p:nvSpPr>
            <p:cNvPr id="13" name="Rectangle 12">
              <a:extLst>
                <a:ext uri="{FF2B5EF4-FFF2-40B4-BE49-F238E27FC236}">
                  <a16:creationId xmlns:a16="http://schemas.microsoft.com/office/drawing/2014/main" id="{87516102-133D-4F05-BDFD-3DDCECF67BAC}"/>
                </a:ext>
              </a:extLst>
            </p:cNvPr>
            <p:cNvSpPr/>
            <p:nvPr/>
          </p:nvSpPr>
          <p:spPr>
            <a:xfrm>
              <a:off x="2365194" y="2891983"/>
              <a:ext cx="1354075" cy="254952"/>
            </a:xfrm>
            <a:prstGeom prst="rect">
              <a:avLst/>
            </a:prstGeom>
            <a:solidFill>
              <a:schemeClr val="bg1"/>
            </a:solidFill>
            <a:ln w="19050">
              <a:solidFill>
                <a:srgbClr val="FFCD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4D4D4D"/>
                  </a:solidFill>
                  <a:effectLst/>
                  <a:uLnTx/>
                  <a:uFillTx/>
                  <a:latin typeface="Arial"/>
                  <a:ea typeface="+mn-ea"/>
                  <a:cs typeface="+mn-cs"/>
                </a:rPr>
                <a:t>Online Video: 4%</a:t>
              </a:r>
            </a:p>
          </p:txBody>
        </p:sp>
        <p:sp>
          <p:nvSpPr>
            <p:cNvPr id="14" name="Rectangle 13">
              <a:extLst>
                <a:ext uri="{FF2B5EF4-FFF2-40B4-BE49-F238E27FC236}">
                  <a16:creationId xmlns:a16="http://schemas.microsoft.com/office/drawing/2014/main" id="{D4C9AC2E-9773-4602-8080-4E0A28FF42EE}"/>
                </a:ext>
              </a:extLst>
            </p:cNvPr>
            <p:cNvSpPr/>
            <p:nvPr/>
          </p:nvSpPr>
          <p:spPr>
            <a:xfrm>
              <a:off x="2785126" y="3663273"/>
              <a:ext cx="730115" cy="254169"/>
            </a:xfrm>
            <a:prstGeom prst="rect">
              <a:avLst/>
            </a:prstGeom>
            <a:solidFill>
              <a:schemeClr val="bg1"/>
            </a:solidFill>
            <a:ln w="19050">
              <a:solidFill>
                <a:srgbClr val="00A5D7"/>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A5D7"/>
                  </a:solidFill>
                  <a:effectLst/>
                  <a:uLnTx/>
                  <a:uFillTx/>
                  <a:latin typeface="Arial"/>
                  <a:ea typeface="+mn-ea"/>
                  <a:cs typeface="+mn-cs"/>
                </a:rPr>
                <a:t>OOH: 3%</a:t>
              </a:r>
            </a:p>
          </p:txBody>
        </p:sp>
        <p:sp>
          <p:nvSpPr>
            <p:cNvPr id="16" name="TextBox 15">
              <a:extLst>
                <a:ext uri="{FF2B5EF4-FFF2-40B4-BE49-F238E27FC236}">
                  <a16:creationId xmlns:a16="http://schemas.microsoft.com/office/drawing/2014/main" id="{2F898096-8BAD-4A35-B7C2-D9A591E13EAA}"/>
                </a:ext>
              </a:extLst>
            </p:cNvPr>
            <p:cNvSpPr txBox="1"/>
            <p:nvPr/>
          </p:nvSpPr>
          <p:spPr>
            <a:xfrm>
              <a:off x="9926775" y="1581206"/>
              <a:ext cx="1793304" cy="1565729"/>
            </a:xfrm>
            <a:prstGeom prst="rect">
              <a:avLst/>
            </a:prstGeom>
          </p:spPr>
          <p:txBody>
            <a:bodyPr wrap="square" rtlCol="0">
              <a:normAutofit fontScale="97500"/>
            </a:bodyPr>
            <a:lstStyle>
              <a:defPPr>
                <a:defRPr lang="en-US"/>
              </a:defPPr>
              <a:lvl1pPr algn="ctr">
                <a:defRPr sz="1400" b="1">
                  <a:solidFill>
                    <a:schemeClr val="tx2"/>
                  </a:solidFill>
                  <a:latin typeface="Segoe UI" panose="020B0502040204020203" pitchFamily="34" charset="0"/>
                  <a:ea typeface="Segoe UI" panose="020B0502040204020203" pitchFamily="34" charset="0"/>
                  <a:cs typeface="Segoe UI" panose="020B05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cs typeface="Segoe UI" panose="020B0502040204020203" pitchFamily="34" charset="0"/>
                </a:rPr>
                <a:t>Bubble size represents % of total profit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cs typeface="Segoe UI" panose="020B0502040204020203" pitchFamily="34" charset="0"/>
                </a:rPr>
                <a:t>Total profit = all return (short + long-term)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cs typeface="Segoe UI" panose="020B0502040204020203" pitchFamily="34" charset="0"/>
                </a:rPr>
                <a:t>generated over 3 years</a:t>
              </a:r>
            </a:p>
          </p:txBody>
        </p:sp>
      </p:grpSp>
      <p:sp>
        <p:nvSpPr>
          <p:cNvPr id="19" name="TextBox 18">
            <a:extLst>
              <a:ext uri="{FF2B5EF4-FFF2-40B4-BE49-F238E27FC236}">
                <a16:creationId xmlns:a16="http://schemas.microsoft.com/office/drawing/2014/main" id="{ED949147-534C-40E8-AA21-A9B19F717F75}"/>
              </a:ext>
            </a:extLst>
          </p:cNvPr>
          <p:cNvSpPr txBox="1"/>
          <p:nvPr/>
        </p:nvSpPr>
        <p:spPr>
          <a:xfrm>
            <a:off x="4257343" y="5189538"/>
            <a:ext cx="3677314" cy="353762"/>
          </a:xfrm>
          <a:prstGeom prst="rect">
            <a:avLst/>
          </a:prstGeom>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Segoe UI" panose="020B0502040204020203" pitchFamily="34" charset="0"/>
                <a:cs typeface="Segoe UI" panose="020B0502040204020203" pitchFamily="34" charset="0"/>
              </a:rPr>
              <a:t>% OF BUDGET</a:t>
            </a:r>
          </a:p>
        </p:txBody>
      </p:sp>
      <p:grpSp>
        <p:nvGrpSpPr>
          <p:cNvPr id="5" name="Group 4">
            <a:extLst>
              <a:ext uri="{FF2B5EF4-FFF2-40B4-BE49-F238E27FC236}">
                <a16:creationId xmlns:a16="http://schemas.microsoft.com/office/drawing/2014/main" id="{4FD5251E-8788-4A77-883B-25AC5FA5F640}"/>
              </a:ext>
            </a:extLst>
          </p:cNvPr>
          <p:cNvGrpSpPr/>
          <p:nvPr/>
        </p:nvGrpSpPr>
        <p:grpSpPr>
          <a:xfrm>
            <a:off x="1457507" y="4120663"/>
            <a:ext cx="9443690" cy="281357"/>
            <a:chOff x="1457507" y="4293235"/>
            <a:chExt cx="9443690" cy="281357"/>
          </a:xfrm>
        </p:grpSpPr>
        <p:sp>
          <p:nvSpPr>
            <p:cNvPr id="21" name="Rectangle 20">
              <a:extLst>
                <a:ext uri="{FF2B5EF4-FFF2-40B4-BE49-F238E27FC236}">
                  <a16:creationId xmlns:a16="http://schemas.microsoft.com/office/drawing/2014/main" id="{01245899-AED3-4871-9A15-58CBF445EF21}"/>
                </a:ext>
              </a:extLst>
            </p:cNvPr>
            <p:cNvSpPr/>
            <p:nvPr/>
          </p:nvSpPr>
          <p:spPr>
            <a:xfrm>
              <a:off x="1457507" y="4415612"/>
              <a:ext cx="8651693" cy="18000"/>
            </a:xfrm>
            <a:prstGeom prst="rect">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TextBox 22">
              <a:extLst>
                <a:ext uri="{FF2B5EF4-FFF2-40B4-BE49-F238E27FC236}">
                  <a16:creationId xmlns:a16="http://schemas.microsoft.com/office/drawing/2014/main" id="{28E0765A-D493-44F8-A645-8194188FD536}"/>
                </a:ext>
              </a:extLst>
            </p:cNvPr>
            <p:cNvSpPr txBox="1"/>
            <p:nvPr/>
          </p:nvSpPr>
          <p:spPr>
            <a:xfrm>
              <a:off x="9633158" y="4293235"/>
              <a:ext cx="1268039" cy="281357"/>
            </a:xfrm>
            <a:prstGeom prst="rect">
              <a:avLst/>
            </a:prstGeom>
            <a:noFill/>
            <a:ln>
              <a:noFill/>
              <a:prstDash val="sysDash"/>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69B4"/>
                  </a:solidFill>
                  <a:effectLst/>
                  <a:uLnTx/>
                  <a:uFillTx/>
                  <a:latin typeface="Arial"/>
                  <a:ea typeface="Segoe UI" panose="020B0502040204020203" pitchFamily="34" charset="0"/>
                  <a:cs typeface="Segoe UI" panose="020B0502040204020203" pitchFamily="34" charset="0"/>
                </a:rPr>
                <a:t>BREAK EVEN</a:t>
              </a:r>
            </a:p>
          </p:txBody>
        </p:sp>
      </p:grpSp>
      <p:sp>
        <p:nvSpPr>
          <p:cNvPr id="18" name="Rectangle 17">
            <a:extLst>
              <a:ext uri="{FF2B5EF4-FFF2-40B4-BE49-F238E27FC236}">
                <a16:creationId xmlns:a16="http://schemas.microsoft.com/office/drawing/2014/main" id="{FA81DC95-1D38-4463-8DA3-5287D6035017}"/>
              </a:ext>
            </a:extLst>
          </p:cNvPr>
          <p:cNvSpPr/>
          <p:nvPr/>
        </p:nvSpPr>
        <p:spPr>
          <a:xfrm>
            <a:off x="1549779" y="4476750"/>
            <a:ext cx="1556385" cy="263610"/>
          </a:xfrm>
          <a:prstGeom prst="rect">
            <a:avLst/>
          </a:prstGeom>
          <a:solidFill>
            <a:schemeClr val="bg1"/>
          </a:solid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372D87"/>
                </a:solidFill>
                <a:effectLst/>
                <a:uLnTx/>
                <a:uFillTx/>
                <a:latin typeface="Arial"/>
                <a:ea typeface="+mn-ea"/>
                <a:cs typeface="+mn-cs"/>
              </a:rPr>
              <a:t>Online Display: 1%</a:t>
            </a:r>
          </a:p>
        </p:txBody>
      </p:sp>
      <p:cxnSp>
        <p:nvCxnSpPr>
          <p:cNvPr id="24" name="Straight Connector 23">
            <a:extLst>
              <a:ext uri="{FF2B5EF4-FFF2-40B4-BE49-F238E27FC236}">
                <a16:creationId xmlns:a16="http://schemas.microsoft.com/office/drawing/2014/main" id="{2638BDAF-A801-4E75-BDCB-63D55FE65027}"/>
              </a:ext>
            </a:extLst>
          </p:cNvPr>
          <p:cNvCxnSpPr>
            <a:cxnSpLocks/>
          </p:cNvCxnSpPr>
          <p:nvPr/>
        </p:nvCxnSpPr>
        <p:spPr>
          <a:xfrm>
            <a:off x="1562515" y="4261341"/>
            <a:ext cx="8079960"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03135B7-12B4-4600-8AF0-AF60729DB4B2}"/>
              </a:ext>
            </a:extLst>
          </p:cNvPr>
          <p:cNvSpPr txBox="1"/>
          <p:nvPr/>
        </p:nvSpPr>
        <p:spPr>
          <a:xfrm rot="16200000">
            <a:off x="-1075822" y="3037588"/>
            <a:ext cx="3781862" cy="353762"/>
          </a:xfrm>
          <a:prstGeom prst="rect">
            <a:avLst/>
          </a:prstGeom>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Segoe UI" panose="020B0502040204020203" pitchFamily="34" charset="0"/>
                <a:cs typeface="Segoe UI" panose="020B0502040204020203" pitchFamily="34" charset="0"/>
              </a:rPr>
              <a:t>TOTAL PROFIT ROI EFFICIENCY</a:t>
            </a:r>
          </a:p>
        </p:txBody>
      </p:sp>
      <p:sp>
        <p:nvSpPr>
          <p:cNvPr id="25" name="TextBox 24">
            <a:extLst>
              <a:ext uri="{FF2B5EF4-FFF2-40B4-BE49-F238E27FC236}">
                <a16:creationId xmlns:a16="http://schemas.microsoft.com/office/drawing/2014/main" id="{51F78CE0-F0D2-4678-AACB-BC71BCC08F17}"/>
              </a:ext>
            </a:extLst>
          </p:cNvPr>
          <p:cNvSpPr txBox="1"/>
          <p:nvPr/>
        </p:nvSpPr>
        <p:spPr>
          <a:xfrm>
            <a:off x="8178896" y="5425810"/>
            <a:ext cx="4013104" cy="625712"/>
          </a:xfrm>
          <a:prstGeom prst="rect">
            <a:avLst/>
          </a:prstGeom>
        </p:spPr>
        <p:txBody>
          <a:bodyPr vert="horz" lIns="91440" tIns="45720" rIns="91440" bIns="45720" rtlCol="0">
            <a:noAutofit/>
          </a:bodyPr>
          <a:lstStyle>
            <a:defPPr>
              <a:defRPr lang="en-US"/>
            </a:defPPr>
            <a:lvl1pPr indent="0">
              <a:lnSpc>
                <a:spcPct val="100000"/>
              </a:lnSpc>
              <a:spcBef>
                <a:spcPts val="0"/>
              </a:spcBef>
              <a:spcAft>
                <a:spcPts val="0"/>
              </a:spcAft>
              <a:buFont typeface="Arial" panose="020B0604020202020204" pitchFamily="34" charset="0"/>
              <a:buNone/>
              <a:defRPr sz="1000" b="0" baseline="0">
                <a:solidFill>
                  <a:srgbClr val="343434"/>
                </a:solidFill>
                <a:latin typeface="Segoe UI" panose="020B0502040204020203" pitchFamily="34" charset="0"/>
                <a:ea typeface="Segoe UI" panose="020B0502040204020203" pitchFamily="34" charset="0"/>
                <a:cs typeface="Segoe UI" panose="020B0502040204020203" pitchFamily="34" charset="0"/>
              </a:defRPr>
            </a:lvl1pPr>
            <a:lvl2pPr marL="225425" indent="-225425">
              <a:lnSpc>
                <a:spcPct val="100000"/>
              </a:lnSpc>
              <a:spcBef>
                <a:spcPts val="500"/>
              </a:spcBef>
              <a:spcAft>
                <a:spcPts val="600"/>
              </a:spcAft>
              <a:buClr>
                <a:schemeClr val="tx2"/>
              </a:buClr>
              <a:buFont typeface="Arial" panose="020B0604020202020204" pitchFamily="34" charset="0"/>
              <a:buChar char="—"/>
              <a:defRPr sz="1600">
                <a:solidFill>
                  <a:schemeClr val="bg2"/>
                </a:solidFill>
              </a:defRPr>
            </a:lvl2pPr>
            <a:lvl3pPr marL="223838" indent="-223838">
              <a:lnSpc>
                <a:spcPct val="100000"/>
              </a:lnSpc>
              <a:spcBef>
                <a:spcPts val="500"/>
              </a:spcBef>
              <a:spcAft>
                <a:spcPts val="600"/>
              </a:spcAft>
              <a:buClr>
                <a:schemeClr val="tx2"/>
              </a:buClr>
              <a:buFont typeface="Arial" panose="020B0604020202020204" pitchFamily="34" charset="0"/>
              <a:buChar char="—"/>
              <a:tabLst>
                <a:tab pos="447675" algn="l"/>
              </a:tabLst>
              <a:defRPr sz="1400">
                <a:solidFill>
                  <a:schemeClr val="bg2"/>
                </a:solidFill>
              </a:defRPr>
            </a:lvl3pPr>
            <a:lvl4pPr marL="223838" indent="-223838">
              <a:lnSpc>
                <a:spcPct val="100000"/>
              </a:lnSpc>
              <a:spcBef>
                <a:spcPts val="500"/>
              </a:spcBef>
              <a:spcAft>
                <a:spcPts val="600"/>
              </a:spcAft>
              <a:buClr>
                <a:schemeClr val="tx2"/>
              </a:buClr>
              <a:buFont typeface="Arial" panose="020B0604020202020204" pitchFamily="34" charset="0"/>
              <a:buChar char="—"/>
              <a:defRPr sz="1400">
                <a:solidFill>
                  <a:schemeClr val="bg2"/>
                </a:solidFill>
              </a:defRPr>
            </a:lvl4pPr>
            <a:lvl5pPr marL="223838" indent="-223838">
              <a:lnSpc>
                <a:spcPct val="100000"/>
              </a:lnSpc>
              <a:spcBef>
                <a:spcPts val="500"/>
              </a:spcBef>
              <a:spcAft>
                <a:spcPts val="600"/>
              </a:spcAft>
              <a:buClr>
                <a:schemeClr val="tx2"/>
              </a:buClr>
              <a:buFont typeface="Arial" panose="020B0604020202020204" pitchFamily="34" charset="0"/>
              <a:buChar char="—"/>
              <a:defRPr sz="1400">
                <a:solidFill>
                  <a:schemeClr val="bg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000" b="0" i="0" u="none" strike="noStrike" kern="1200" cap="none" spc="0" normalizeH="0" baseline="0" noProof="0" dirty="0">
                <a:ln>
                  <a:noFill/>
                </a:ln>
                <a:solidFill>
                  <a:srgbClr val="343434"/>
                </a:solidFill>
                <a:effectLst/>
                <a:uLnTx/>
                <a:uFillTx/>
                <a:latin typeface="Segoe UI" panose="020B0502040204020203" pitchFamily="34" charset="0"/>
                <a:cs typeface="Segoe UI" panose="020B0502040204020203" pitchFamily="34" charset="0"/>
              </a:rPr>
              <a:t>NB: Online Video includes Broadcaster VOD, YouTube, Facebook video &amp; online programmatic video</a:t>
            </a:r>
          </a:p>
        </p:txBody>
      </p:sp>
    </p:spTree>
    <p:custDataLst>
      <p:tags r:id="rId1"/>
    </p:custDataLst>
    <p:extLst>
      <p:ext uri="{BB962C8B-B14F-4D97-AF65-F5344CB8AC3E}">
        <p14:creationId xmlns:p14="http://schemas.microsoft.com/office/powerpoint/2010/main" val="73822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36"/>
  <p:tag name="ISPRING_SCORM_RATE_SLIDES" val="0"/>
  <p:tag name="ISPRING_SCORM_PASSING_SCORE" val="0.000000"/>
  <p:tag name="ISPRING_ULTRA_SCORM_COURSE_ID" val="D9BA371C-54A8-4021-8DA1-77058CA47502"/>
  <p:tag name="ISPRINGONLINEFOLDERID" val="0"/>
  <p:tag name="ISPRINGONLINEFOLDERPATH" val="Content List"/>
  <p:tag name="ISPRINGCLOUDFOLDERID" val="22"/>
  <p:tag name="ISPRINGCLOUDFOLDERPATH" val="Repository/Nickable Charts/Killer Charts/"/>
  <p:tag name="ISPRINGCLOUDFOLDERDOMAIN" val="https://thinkbox.ispringcloud.eu"/>
  <p:tag name="ISPRING_PLAYERS_CUSTOMIZATION" val="UEsDBBQAAgAIAHV0+UipAcR2+wIAALAIAAAUAAAAdW5pdmVyc2FsL3BsYXllci54bWytVU1v2zAMPadA/4Ohe6WkH2sb2C26AsUO61Ag67ZboNqKrcW2PEmum/76UZK/53QrsEMCm+J7pMhH2r9+yVLvmUnFRR6gBZ4jj+WhiHgeB+jx693RBbq+Ojzwi5TumPR4FKAy5wZAU+RFTIWSFxrAD1QnAeoZMDAjr5BcSK53wH0G3G2k41N0eDADl1wFKNG6WBJSVRXmChB5rERaGhKFQ5GRQjLFcs0kcWkgr8Eu9d/R8MtETvSuYKqHLPT7A9ckLceL4gOS6gQLGZPj+XxBftx/XoUJy+gRz5WmeciQB5Wc2VI+0XB7L6IyZcrYZr5LcsW0NklY28zXS764yD0lwwA5h3XGlKIxUzjNY0QclkyA/U1KVVLzqAGt4VVbXvNav7V5XzdutnOkcy7Kp5SrBI76kM46CfTJMKqf2etaBT02CrozTMiT7FfJJYvs67dWjPMFcgFbxdk8sapCOICnOxpqIXe3AAMV1R3EbdOwaxq2oJYDt9FXHQVqbrthVJeSNaWa+c88YuILlZIaWVxpWTKfjIw1lgzBPnFXrpvUNcRPdJae/UNvjN+oNT/VW52xgP/RmE9A1NaE5xF7uePgo1kGNdUMim1sWBcpNjG7nFT5lPV0PTC5HOumwEU8TWXMYAwjqinp7GQflEmqwCUs5QjbO9gLTnicpPDTkwzj0700GZXbSYbewV5wKsLtBLQ1t2Uk4zqOxNQqyCcT68QPS6VFxl+tPAd7Ri+tDt8auebopuDtwfn8j1EcxGgGc4MmVpd56u2r5vDBzKlWnc+6cJaBWmEemC4L59XMQlmMfCK2oWWqb/s5NfuwBx3lPDUd01zfQe+iWvFX5lU8Ml+6xYmpScKMZgL04eKkxwD9hO0yCG9N+yJuRN7UAWNi39y/rWiz5evWua7v67APNXzmrHIYN1MfQR2xFGUejXqIi+4jolLYaTeSUS9lG7jR4hhEKooAncJDfefLs8vuyueLywZr83pwgV0u71jpdcKdgkit6/Yifr0b4PE3UEsDBBQAAgAIACZ0AUmzuqfRhAQAAFARAAAdAAAAdW5pdmVyc2FsL2NvbW1vbl9tZXNzYWdlcy5sbmetWG1v2zYQ/l6g/4EQUGADtrQd0KIYEgW0xNhCZMmV6DjZMAiMxNhEKDHVi9vs037Nfth+yY6U7dhNC0lJAdswad1zx3t57ujj0y+5RGteVkIVJ9bbozcW4kWqMlEsT6w5Pfv1g4WqmhUZk6rgJ1ahLHRqv3xxLFmxbNiSw/eXLxA6znlVwbKy9ephjUR2Ys1GiRNOZzi4SvxwHCYjb2zZjsrvWHGPfLVUP/32/sOXt+/e/3z8eiPXByaeYt8/BEIG6d2bHkABjUI/ATTiJwG5pJatP4fJhXPqewGx7M2XYdKziFxYtv7slJtHEQloEvueSxIvToKQGl/4hBLXsq9Ug1ZszVGt0Frwz6hecYhjLUqOKiky80OqYKNoeJcyN5xiL0giEtPIc6gXBpYdq7K8/8XAsqZeqRLUVSgTFbuWPDM6IWPM73clr0A1qyGjELzqlYAnVc5EcdSpOsILLxgnNAz9OCGBu92xbFJkyC2ZVjMQJcIxiQCgZBUvnyCbmCwz4ghLOQxh4o0nPrypNmEilisJ73qoHTMCMZjxoksKcoREkF1xvAgjVzsNVCGG7lhVfVZldpAf+4HqAvYCJ4QUdOgeONUYW2CIsQDeKEue1l1gUxLHeEySUXgJiQx1Fw6RCM+h3M6HSFyRGEqExF0yAb7wxlgnvC6xbf5v6ytlOp3lPWJpCnLafWuhmgp2tEuhCkylVcO0xOTjHKLmYf8bVdwCgmNNvJZizcGEMuvOHuAUh7g6fz7OvT+SM+z5xE0godxwkVBDdloZA3ooVI2YlEofAPSybM2KlKNrnrIGEv4eHstEZh7TwTaWfGrE34jVG2p5tWGlwCWXr44GmnZAZI8tzJsKzKtrnt/VXar3zH+KFTqxv2tCn6M/TX/skABHXvjdIOXsvg1Sn8hUIm9kS73Pjs/OsqEx6jTimZ7qH60fbUncEuzIA9YaCdVfgkBL1U0EuqDsL+UFZ6Bo1vI0ELlX3AzQGYQbgEChp2JcgKsOTLgAFw6QX5BR7FEYkBb8uhJ15+xhqrEN0LdDm8KwJ3nNH4rxmt8o4DHJ2bodQaAVmUh3BnRvwjnoF9SjPpgcAOCyTR6AlCIH+7MemPMp2XqgpfmDkyxUIzNTvFLcGqoH3zY5fzw73ZQqN7uSVdvkbTvN6XOsaA8XtUpnA2aAXf31js9e+T09SjHBkTNJHBw4RE/7ulZlTyEoAe0Kn8aJj0daHGohZ3W6grZ6o5oi6wnUDuwuOcMAtjlzzFmZrv7759+eGF9Z0u6ize7vg0CgsDULkh3Yn4GqefVXFwjFo0M5s+gjtbngbOV63neoB1n4Qy4SrG0tucph66hbLyT5JmiYUuxMplAHsUl71ZRp95S2jzDF0TlwmRnFLXvKylsgQqqUHIRiXG3ZF3qwM9EaIvxw0YS7unbSEOHnNRR9bOrNEuy65toNJShFett2zgwuF+nm/i3h/t0XzJngANj2KzyeiXooYETI7lrth9g1l0VfMf0PRo/aNA1uy2VAF+36gSzWj/vdblWZ/z6OX+/9FfI/UEsDBBQAAgAIACZ0AUlHS1cD/AMAABcRAAAnAAAAdW5pdmVyc2FsL2ZsYXNoX3B1Ymxpc2hpbmdfc2V0dGluZ3MueG1s1VjvctpGEP/OU9yok49BdmrXDgN4PLYYM8FAkdwm0+l4Dt2Crj7dqboThHzq0/TB+iTd02EMASciKZ1kGA/otPvbv79dyc2L96kgM8g1V7LlHdePPAIyVozLacu7izovzz2iDZWMCiWh5UnlkYt2rZkVY8F1EoIxKKoJwkjdyEzLS4zJGr4/n8/rXGe5vatEYRBf12OV+lkOGqSB3M8EXeCXWWSgvSVCBQD8S5VcqrVrNUKaDulWsUIA4Qw9l9wGRUVHUJ14vhMb0/hhmqtCsislVE7y6bjl/XB+aT+PMg7qmqcgbU50Gw/tsWlQxrj1goqQfwCSAJ8m6O7ZiUfmnJmk5b06sSgo7W+jlNgudGpRrhTmQJolfAqGMmqou3T2DLw3+vHAHbGFpCmPI7xDbPwt7zq6D3vd6+C+P4iC8P4muu05H/ZQioK30R5KUTfqBfvIV4W/eTcMRr1u/819NBj0ou7wSQszupGQpr+ZsSZmVhV5DKuENU1SpGNJucAe/SiNGgx2uaD5FCLV4VjECRUaPPJHBtOfCyq4WSAZjpAMDwDZpc4gNiNbtpZn8gK8JzgHiI5hLVctcfp61RJn5xuh+876U1g7vWxSY2icYPPgWela018/ehSbKLkRmr0mYyXYKiBIx8D6NIU1SoQPXHZQ8tgjEyyCwFAHGUgSUok05AbDj1cAuhhrw01Jv85S+jLnVBDEwzkB5DbcSkec0FxvZH2Vedv8cfu3vjKgf3fpcEfPif6qCsHIQhVE8AcgRhEsdZHirwTIOqHIJFdpeYqUN0QLjs7NOMyBXVQx9A5NpAVq4nzJBBhn4c+CfyBjmKgccYHOcBrhOdcOv74XcEa1fgKljz6+cDTp9q+Dty9sgJTNqIz3BMf+gDQzh8CnGLtUaEIIhdlcg8DMxLTQUNaHcVaKVQmz/uUV0TwthKv4f12XNegDVucwVujC1ahKYT7rQWWzCZ2VnLQ8K6GRjRxL4jDxRoyDhssCqgLGVBIlxYLQGIe5tgyfcVVoPHFcdtD6ixx0qoTL0tUpzkM0ljPIq6AdHb/68eT0p7Pz1426/89ff7/8pNJywQ0Ftdbchrt6doNW0/poj35G6RPbdEu3o/LUtijbMrr7CWG5ybbnfNO3O2j3Sio357e6kcLgcnR1Q0ZBeNeLwkaVhugrZJ2JE+yoiX2mrKIzuIuwJEEV0eEo+KWSG1ibSmwIwkpwg0pxvKkiNXKberi2pSu5gON86sYTDnTBU46d+V1Q9Dm2fD27/xeGfvVDo6P4gRgKNI8TrOrBOuG7mIKHTPG3lDV3tXrd23i/a/o736TtnZRLnmIu7aZfvX63T0+O8I1x561aDdE2/5nRrv0LUEsDBBQAAgAIACZ0AUllFrXe5AIAAI8KAAAhAAAAdW5pdmVyc2FsL2ZsYXNoX3NraW5fc2V0dGluZ3MueG1slVbBbuIwEL3vV0TpvenSbstKAQkolSp1u9UW9e4kQ2Lh2JHtQPn7tWOnsYFAGgspnnnPMx4/T4jFBtPpjyCI05pzoHIFZUWQhICiEibhK+yCVYHpJmGfAX6vOKZ58EbQHngYGR4jjL+DlMojtKW1BTibhEktJaPXKaNSLX5NGS8RCadXN80TRw3yEottVbTp1VPzXOCsUQpdmOEUG+PXgx59hJSVFaL7F5az6wSlm5yzmmYX4xT7CjhRRdQb//2wWPYGIFjIZwmll9NyrMcwSsVBCNAp3S/1uMgiKAHSRjp/KgecLtT53R/Qtlhg2dBmP/Xoo1UoB7/I45ke/XiqVvcIN8vR6Pb+PEHCp1TQ25EevdBG8N9anFV19R2NVJzluqA+Z36/mPWr5YtDGMrU9VOE0fzuaXx3kaA3pAMpxuNYjz6GLc/dox4OyL669z7W15Uz8qbretAQ9KEnBKaS1xBH7cz4RMF2f2up7kfrdy0dRnedN1QLmK4RERbWGTvgP9hhmrkoa+kgH4zUJSxMwi7Sd3SExWLeNAsnwy+TkyKH7RHOMXbIV1XXI6Rj7JDvBGfwl5K99TjJHroMqT3kObLHeb7+ygsUqWlmve2s9epIL/rqCidVa2gxJctgKnQ6K1yCPrg4amwmpegop5iiLc6RxIz+0bhk32xGxNGBw2rttLJiiSWBU4JrclRt2i1XM/f1aL2+IM1noducmQdSdfFJyIwuw8ByJmGzhvkYHsMpkyCGgpGUKC1K9ckbTNFNWOGBP9M1G0oqEd8AXzFGeuPEkVOFODpd59gW49QB0LpMgC/VuWFohePbDK7AeUHUT35g2EHmE3qchikLtRxF+EuXjsGKABBPi1a1ZmI8ZU0kJrAFYr2Oodlw385ioVTaJ7iZfIG1dCVnLYM0aXtFd5xen/McJwgfKi/mdx3XMUD2EiWi2Zl389s+7OTitea2n2mduyBjsFryllb+4xoqo/4j+h9QSwMEFAACAAgAJnQBSalgkB/oAwAAqBAAACYAAAB1bml2ZXJzYWwvaHRtbF9wdWJsaXNoaW5nX3NldHRpbmdzLnhtbNVY727aSBD/zlOsfOrH4rSXXlJkiKLEKKgEOOzctaqqaPEOeC/rXde7htJP9zR9sD7Jjb2EQCCpacvlTigCj2d+8/e3Y8c7+ZQIMoVMcyWbzov6gUNARopxOWk6V2H7+bFDtKGSUaEkNB2pHHLSqnlpPhJcxwEYg6qaIIzUjdQ0ndiYtOG6s9msznWaFXeVyA3i63qkEjfNQIM0kLmpoHP8MvMUtLNAqACAf4mSC7NWrUaIZ5EuFcsFEM4wcsmLpKi4MIlwXKs1otHNJFO5ZGdKqIxkk1HT+eX4tPjc6likc56ALEqiWygsxKZBGeNFEFQE/DOQGPgkxmiPDh0y48zETeflYYGC2u4mSoltM6cFypnCEkizgE/AUEYNtZfWn4FPRt8KrIjNJU14FOIdUqTfdM7D66DbOfeve/3QD64vwsuujWEHo9B/G+5gFHbCrr+LflX4i3cDf9jt9N5ch/1+N+wM7qywomsF8dz1inlYWZVnESwL5pk4T0aScoEjeq+MGgwOuaDZBELV5tjEMRUaHPJXCpPfcyq4mSMXDpALNwDpqU4hMsOibU3HZDk4d3AWEAPDXi5H4tXr5UgcHa+l7lrvd2ltjdKjxtAoxuFBWRma566KbtXGSq6lVlyTkRJsmRAkI2A9mmCBB23pkDFWXWBu/RQkCahE2nGD+UZLC52PtOGmpFt7oX2acSoIUgrPBSCXwUb+UUwzvVbmZamLaY9a73vKgP5g87eih1T/VLlgZK5yIvgNEKMI9jZP8FcMZJVBZJyppJQKqg3RgmNwUw4zYCdVHL1DF0mOlniepAKM9fAx55/JCMYqQ1ygUzx9UM61xa/vBJxSre9A6W2MzywvOr1z/+2zIkHKplRGO4LjQECSmn3gU8xdKnQhhMJqrkBgZSKaayj7wzgr1aqkWf/+jmie5MJ2/Gf3ZQV6j93Zjxc6tz2q0phvRlDZbUynJScLnpXQyEaOLbGYeCPCM4jLHKoCRlQSJcWc0AhPb10wfMpVrlFiuWyh9XcFaE0Jl2WoE3wkQGcZg6wK2sGLl78evvrt6Ph1o+5+/fvL80eNFhttIGjhza60swdXZjWre4vzG0aPrM8N27bKkmJE2YbT7Y8Ei9W1ec57brF0tu+gclXeW0Gjp9tBgX86PLsgQz+46oZBo8oI9BTyzEQxztC4eGysYtO/CrEJfhXVwdD/o1IY2I1K8+8HleD6lfJ4U0VraHfzYGUvVwoBD/CJPZDwCBc84TiL/wtSPsSPH+fzv8LJrc+F/FFSWhrviZNAsyjGPu6t90930j1dVf9LhbJXy9e2tfc0z936RlxD+fp/F1q1fwBQSwMEFAACAAgAJnQBSTJio4uQAQAAAwYAAB8AAAB1bml2ZXJzYWwvaHRtbF9za2luX3NldHRpbmdzLmpzjZTLbsIwEEX3fEWUbivUBgppdzyCVIlFpXZXdeGEIUQ4tmU7KSni34sTHrbjtHg28dXJHc9Ynn3POy4/8b0Xb19/1/s3c19roDTJC7g3ddyh50r3Bc5W8JHlgDMCvoWU518v8uFKuIx9UpvG1buyFZqfTx00U9oaYaGL3AEKF1g6wG8XuHOAPxewp9XV1KQ1Oi6kpKSfUCKByD6hPEc149891Esv0YJpCbxBF/VyoGuUgGH6N3l1fBqr0LmE5gyRaklT2o9Rsk05Lciqy3VTMeDHK9+eankezyLDDmdCvkrI7cRRqKKbZByEgFPeUaTCCWMUA9Z82920UMO4XZBFl5nI5JmePKrQaYZSaHUpnKgwMXL0srmHKAgGozYnYScbYhCoMAiMKuC3WFFWsBsukHGaqo600OloNjGv8oJiilYZSRsumA4X4dDJqcMq2wachyp08FrocK7CN54QtZ7QxvH68q7R4Xr3liaNoXTOKqysS9cgwC6RuETqElnnFGoPEmkPErX/9L7+O41t1zv8AlBLAwQUAAIACABTY3NNyzqQQKMPAABwJAAAFwAAAHVuaXZlcnNhbC91bml2ZXJzYWwucG5n7Zr7X9LJ/sfxdNn2kp5q7bKK1uZ+27bU1fZ4vxzbFN1SU0uPqZCV2qp4TVQUsPa7x61Uij2JpmBXLyGSkagosLu2sC0KbXIRUajIiIuwikiCwAFrfzj/gz98PvOYec5n3u+Zec/Max6Pz8WjcaCNH3zyAQAA2BgTfSgRAFgbAwCsKdyw3layq///X9sSh9JE0EFAD8dVYcuszYmIjQAAetEfLmeus+XfL4pOLQUAHEfsjwOrsPMMAOCxLuZQxLEK8Oy09LK6HMGaK73dmFwf63nLrz6WCL3+KGmL86FHgoM3e2eeuG+IOOsVupNHWUu7snnzpY/Fx/YupHzQd/JR4wfgtd94PtxUtWt7RMmmLxcORtzBRljPK1Q0kWGOLK2GwXLKYVy8iOXi1opr1o6qDcFksg6hGW3dR8jEV1m+5+tBbmmhb57oQ0k01bTNU0Dw7RaQHq3cKZv6waOtYvmiotnBVgo7rr+Cp0XP87B4vNcGW8F91b3L6kiMFqk1jdt7CPC6rNydogwNIG9x+CunQUj7FBftEBupv7qPvGWlnsvVtbZk56HNtnfN32PsZQc97N9sWAWrYBWsglWwClbBKlgFq2AVrIJVsApWwSpYBatgFayC/wU/bInEBPcgT+q7uGGDxkkhY9CoMdAZvi2xUPIkrG9jXhqH4mOrl3N6qoPGb6fL5/2tC7/WL+7JEwXFt1mTcUYJtwQCl0WXaE09RPDyz04GRmjpZBc0VXyOQrRZmOgxIP8cCdaxLJNt3fpmoryzUdRnfkPdiCZrWiYDMCH6ux0GxmdkYhc0SCz4aWm7FXO/HtIE9lwPKPLhu3eWf3ZlIcR8jRQnLDvGVr/gQQdntwHzXWOGL50xJdltnCeXC0gNBPZirg+gpoVkqdBP6bzV4YfFxGai9iy2o2AcaskskUWf4mRni41fFaBUQ8mFQ9rzfBXqecb4eI4Erl1TJXdBV8m86aXaEg3SdFgzYMK9F5czJPmTgi3onxTotRVVw0tYSaUMNqDCv5dMMi0tQYcKBmVg5lM1PUGOYHtbX88zTVGeaXLFeC6NqXMrH6Q2GMNUJje0tF1XUdaactkBMFWt/0KagRMZG2AIJQVHNMT84LHtjM2pO7kgHZ5gIGlM10xO04EZ95oS5alukGC68ze5OX1eKotJK/18+H4zdSy3SkjpgUIcbjaQmp7053TV+H74nqoxWJO1HwiTduoEWQszfN8yYNkJhNT5qPLNiTaqZGYJfaLHi+DF8Opv3MHtj5XPKQNIW9cABgaV5H2wymxVyKS+Sy4WG6s3X315YTQ/re3YbL6AobJcYBxDEcM5hEN+g0f8kvrTIs/PDRC0A1YmYS9TnPPRNuctQZ92pxVMf6tytdtu+Lm7sStLZSJqq9IpAoIW65yiDDvHK9EXeiapYI1XXw5nw6YBgFYafB+zB+H4uCRbFUr9KKlwqJloaj+E+dCXDEWcaFlbL9nRhvO7x1hABzPzufvXL0ADhjxVx0P1hdNuwBSBZ7/mYZnjUOF+bjCyzTYvkwMFzolf1Lj2TVFlFMVfJjLMT54W29vfn2T9dS7f7L8Lk36lGaoavz77MZcHWTRBgSrevnWNpHMnq7J9TtY5ssUlWwMEnuVT7O3EocLWrzAPZV7+wQUtnLxs4UbATyKq5bfTJi4TVpWtCqMe0T0BuTUXfCfbHOP12yhF/+0Y7FIOsz/Atd1iZEzdzBp61+R8yKePqaZ/Rz8Qjfa4AGrIpQLr5eeR10VGtNd46yIKO7z36ss0qVGgbM7BD2YGIoyXvekDqNHDB7wYw3UJOBJP2DeV3yicw2mr5cwlLHm4FVzwcBnsjxNRwoiiuLlEVJNc/TCZ9H+d3LYAjrg4YPDSJnaK0lV+ICZqJSge3ta47DEfwcCmZgqyPZYmWGEUuNUkRY2MOIUPG3SSJLRL2dTAEVxHA4SjpjoAAoI7lrRIlnlMRJdQzSx8GIJn6soKRDST5RjQWL4ZtKdZsp6NUIJrLWGssk/4dRD0OAstLv62ktYy+m1Y28up3Y9x5ZJBasnM7w790zCxkg2xzFs2E2jA+iC632gArTrW+8C4Sx+9ZyabPNwAckcsMJfCDYPcWaDwf7snO4SR9OJwyUFXeDMPi1lNs/fOPhH3n4pgPL3VQDj5x8171pQmI/VU1HQcyB4Szbaelhm3lxmRiRDhHPCM0uQSLrxDFwZpOmcmxy55qNxOK7dFdLF6RAp9QH+rqGwNoMhPSd4bd4Asv6Bn9eKLrb0ZNLj+n8/+hQfnMnobCSTspmeTfXlVLLSJycKJ/LbjzjChX/akaPOEftudvPk8PwKJhVAbqQ2E2aKJSvaAExITqJD/2JrnoQhOhNYZqQtRBFw9nu7T+Pymf3JsCpFb/eqAvxfZEeuVWrac6QKrBMpww7AipS+8ETvO1uv1ZXj7DvUw9z1D542E4N9pI0FJwYrDKlhrII7q+YUrD9aDYp086nAK5sKbk+3zdUzTdI43NlAL//OBK6ISmPsNQlq2hJisCO8eAUYJPIXKEhZbQhEtrCkPd+NxUeHZvNOxseEwfXEZ3JxWq+J7sJsz/AEAseHZ10JD23lctXEQMlsooJ+y9jLKF6usvfgtAiGt+vsGfFB6o6me5hQcltMtUw0UMyp+bIbW/hHTLuyqUx1XJbD4cHQtCzGfmGTLHVOqwtLZwjAEUDNjGjwHbQuqvp6CWeAhMimhgsD+6Kf+8MK6Yris3Ec1QsusMi7LeL5l6bic1pEGbSoYJH1sekP/Oa8Rm1TL9sux7+7+LcgaL5nseGgU/zTzTQVlOTKZEaBamFlZU7NipjW7dMJySrvHy0moexRU3WpmIr0C6cYBa7S/6bS4OJsCjNrTfAILB08l3O6P1OYZqIbnxdMsRRnhBg91Vq1rIE+9EjdRvUcprCD51hj4CD8KzJl3hE0wu2S/B9RO7wRNH2WrXmtvEsDTm4yfRbLZXSOI9ODZUco/ihazx8NlbMDTcbR31iIgvMUeV/cR4qYZm0NTQsupWG24YK7viLvbbhDQi2zzLC9WW7o407bA30Ke/TLo8YLfa8RLCVYr/8UcMuAkLJWDuVlqBfsT75xA2pFCHXQsv6q7VHP1TnJ1IKJWWV/9zqcMDVVFsA0WyqlsoOCJkarp/Ifdq8MdtqWzniPJN8qN91loZPVe8/YS3l/jtGB5kQiql6Bc+RxrQlvM03FSz+vXieczFwdhtviG2eIb7sLjUflCPcJQ+jzLY4dnG6j87F4ah61QBWt0KhnH7swucMzThBe3DmHgS+NvMLdmZnjPH4w1Q/OeqcfapaUnmP0cnjctKN26qJCZDuQxIXWyt/ZNdlVh/Uj9ctx0uc96AiJ0f8JyOjZrZgURIc6JDpmtSHpAC5Idi2NI75U+7Z/kjVJGXnuMi2+0g5/bljSyBMVgRyeyue0GEkhWqsbT6RKQlPkuqoROBcR6nzSFZJdCllP+QLK3i71dft/lZadLbuWauqt3sqvjRfMlyiLRK9tuHUSyiAgE9yozlwguMwHf4xWXTapDfmKPtbs7fWM+1T1y141gdM42TxxV+hDitM+GltelHhgqAAAo2i3o8F57H8hTkPS4cEg3Kq+Wgd8joCvV1zxqY7WGRUbH0o2n78ZyYaF0OowuoL3qRGjDILQLdyAJiarh1tuUpZh2zYfk2V7OYBSGvpuP66B7IWq3Q07wvEM/wao2UrrzbEGHqM6Iwgng8rvepMIai4TpcgebCrZUpAePAanZFGLOFzXHPho0nDd0W5a9Lbn6Je/quZr4MOMbJad/ur+/7l9/A7XEmm+psB978U9/gwOH6/T6/Oa5uVs5KwdkPQlhbjFxf4nz01f34IVAyojEhNYXjlGdCmYRTF+N/2Ll72rgtpbRfJe6OF/aRrjReZc51EB1p2hD8X49kHAumD7bTtLeh9IVPMRJimdDSc/VO+3aI7cno9m/Pen7lof6GdjhD5duCEUsJ0qvsF1uMEhz63dAEsPBSHf/oNmNgWLBYVIlew0hRbLIpP19frYQZToqrVgU0bJyRUFc9YMabHfLjOxoqGOd98Zukqn3jufXBdyVQ8qlPN38k/JX9+Uia/PEq5W50IYvWrJiGYAb5RbT0vOzlZVAoKOptcEWsm/9Zyq2ffUfsOFER1jBsfGIM1NSEkk1cMIwd80fBNXFtheYqE6jlF8TOKEYHi+qy7mwNhZ6H5w95SP61SYa7qaYeTiCFPXaqT3zTHsjUTfq9WHF48qxtyemU9g5hM0PDdd2PGKhbsbfdo/PFrn6f4ZpwnLz09DIFzkacZXL2P5/d5cahlClegHEepsfKrTUpY2OoIwkAsrKtPYyIRYdKg4F9isGr4QaR9ARZnppIfdO40VUm1qwi+QO8bOBtzIp9J7TGSJ3Z2rUFTTKCEl2N8pQE0kQ73jUC1JbOk0BZARPvy9/0fK9g+N183D+i79EkRyPyrTuEGk4+TQQNkuJIgcqxPnXo0sibPEEIlXMuiRb9VKu64adKAMPNZzfQW1wwVa+IljJVHOPYTg/sGAj+fOfIsht2NhW4VtBU27T/DilLqbg+2ai4fWD0arwN88VxsKDHoM7D4gFt1OGX3U4PUL7iru82DPIeU55LFb2oiXynVshyExB2Uo7uoS2hF72gTT5H1lNKnSIX4Yh9uKKMIZ7YNLj/jLKq9rKhceZ6NEAQJw2BG+Y7rbre2FOC7ffv8FjyOJ7t8WHtbRPp5710+/wYOOUM3JMxdAYEbp1XcDZRd2Di2TkUlYGLIO1Mm8QiMnob2i7O8vhyYtGBfa7hZIHDUqT/2i7k6hLEEOppa3K49ZrWvV3aeHGN/JC9VGhkD2u+i5N+mZRGnZfNkY8/a7hLrj2ReryL93sKabpUwfAREPGcjVGpo7XKJHLqcsRtqtHyY6whVch8gF/ZfzwEp5PcxqWZ216+bnW0idNm9YT3HGamtLe0D9vxsffBoTPF3KXtQvydQCAYxLq0eQ1xKRME695gawmct+2lshRknqwUD/zPt0+iOEVf487ovqTr7PfLhv7PyKEjImO6XOoEuyizN82lq2fY4pKh42ccjXC77G75TGrI+EOQibKMdjlegiZ/TfbN46bYwp8nENtc4mU9SNzVvaTrPMvC60Wd4OkMYm9wcNWqaj608eeSpb0nEF5vF/aa4CsQSsHgqAwNxt7VvTp+7bkn+kim7BdY69M6AormTHuRsfG26+eA/vvodMrNUvb2vfY7aVv5YN6eFaf5YustiYvwLtfYnjqSMz1eMTiY8UFe9HQPXg0tz46UbeQQqfC/7ypGj9gv7KqLynd+RHIrwh865oJS1IMjGXcb68eExl3qOfgyQv/BVBLAwQUAAIACABTY3NNKwvAbUoAAABrAAAAGwAAAHVuaXZlcnNhbC91bml2ZXJzYWwucG5nLnhtbLOxr8jNUShLLSrOzM+zVTLUM1Cyt+PlsikoSi3LTC1XqACKGekZQICSQiUqtzwzpSQDKGRgbowQzEjNTM8osVWyMDCFC+oDzQQAUEsBAgAAFAACAAgAdXT5SKkBxHb7AgAAsAgAABQAAAAAAAAAAQAAAAAAAAAAAHVuaXZlcnNhbC9wbGF5ZXIueG1sUEsBAgAAFAACAAgAJnQBSbO6p9GEBAAAUBEAAB0AAAAAAAAAAQAAAAAALQMAAHVuaXZlcnNhbC9jb21tb25fbWVzc2FnZXMubG5nUEsBAgAAFAACAAgAJnQBSUdLVwP8AwAAFxEAACcAAAAAAAAAAQAAAAAA7AcAAHVuaXZlcnNhbC9mbGFzaF9wdWJsaXNoaW5nX3NldHRpbmdzLnhtbFBLAQIAABQAAgAIACZ0AUllFrXe5AIAAI8KAAAhAAAAAAAAAAEAAAAAAC0MAAB1bml2ZXJzYWwvZmxhc2hfc2tpbl9zZXR0aW5ncy54bWxQSwECAAAUAAIACAAmdAFJqWCQH+gDAACoEAAAJgAAAAAAAAABAAAAAABQDwAAdW5pdmVyc2FsL2h0bWxfcHVibGlzaGluZ19zZXR0aW5ncy54bWxQSwECAAAUAAIACAAmdAFJMmKji5ABAAADBgAAHwAAAAAAAAABAAAAAAB8EwAAdW5pdmVyc2FsL2h0bWxfc2tpbl9zZXR0aW5ncy5qc1BLAQIAABQAAgAIAFNjc03LOpBAow8AAHAkAAAXAAAAAAAAAAAAAAAAAEkVAAB1bml2ZXJzYWwvdW5pdmVyc2FsLnBuZ1BLAQIAABQAAgAIAFNjc00rC8BtSgAAAGsAAAAbAAAAAAAAAAEAAAAAACElAAB1bml2ZXJzYWwvdW5pdmVyc2FsLnBuZy54bWxQSwUGAAAAAAgACABgAgAApCUAAAAA"/>
  <p:tag name="ISPRING_PRESENTATION_TITLE" val="Charts every advertiser should cherish"/>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2334</TotalTime>
  <Words>1896</Words>
  <Application>Microsoft Office PowerPoint</Application>
  <PresentationFormat>Widescreen</PresentationFormat>
  <Paragraphs>155</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(body)</vt:lpstr>
      <vt:lpstr>Franklin Gothic Book</vt:lpstr>
      <vt:lpstr>Segoe UI</vt:lpstr>
      <vt:lpstr>Thinkbox</vt:lpstr>
      <vt:lpstr>Charts every advertiser should cherish</vt:lpstr>
      <vt:lpstr>Les Binet: The Zig Zag Chart </vt:lpstr>
      <vt:lpstr>Les Binet: The Zig Zag Chart </vt:lpstr>
      <vt:lpstr>Alex Steer: Brand:activation ratio, by category</vt:lpstr>
      <vt:lpstr>PowerPoint Presentation</vt:lpstr>
      <vt:lpstr>Tom Roach: Your fans are not your most valuable consumers</vt:lpstr>
      <vt:lpstr>Tom Roach: Your fans are not your most valuable consumers</vt:lpstr>
      <vt:lpstr>Fran Cassidy: The importance of long-term effects</vt:lpstr>
      <vt:lpstr>Fran Cassidy: The importance of  long-term effects</vt:lpstr>
      <vt:lpstr>Lorna Hawtin: UK investment in the long-term today</vt:lpstr>
      <vt:lpstr>Lorna Hawtin: UK investment in the long-term today </vt:lpstr>
      <vt:lpstr>Peter Field: Big Tech use traditional advertising media </vt:lpstr>
      <vt:lpstr>Peter Field: Big Tech use traditional advertising media </vt:lpstr>
      <vt:lpstr>Patrick Barwise: Proportion of advertising-generated profit by medium </vt:lpstr>
      <vt:lpstr>Patrick Barwise: Proportion of advertising-generated profit by medium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Charts every advertiser should cherish</dc:title>
  <dc:creator>Carla Leclezio</dc:creator>
  <cp:lastModifiedBy>Eimear Keane</cp:lastModifiedBy>
  <cp:revision>210</cp:revision>
  <dcterms:created xsi:type="dcterms:W3CDTF">2017-06-26T09:49:09Z</dcterms:created>
  <dcterms:modified xsi:type="dcterms:W3CDTF">2019-04-25T08:32:17Z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C1462182-D2AD-484E-BA59-D92BD6CB2974</vt:lpwstr>
  </property>
  <property fmtid="{D5CDD505-2E9C-101B-9397-08002B2CF9AE}" pid="3" name="ArticulatePath">
    <vt:lpwstr>Presentation1</vt:lpwstr>
  </property>
</Properties>
</file>