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0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03" autoAdjust="0"/>
    <p:restoredTop sz="86409" autoAdjust="0"/>
  </p:normalViewPr>
  <p:slideViewPr>
    <p:cSldViewPr snapToGrid="0">
      <p:cViewPr varScale="1">
        <p:scale>
          <a:sx n="74" d="100"/>
          <a:sy n="74" d="100"/>
        </p:scale>
        <p:origin x="43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10DF1-AB51-4D20-BB32-B196F73D398E}" type="datetimeFigureOut">
              <a:rPr lang="en-IE" smtClean="0"/>
              <a:t>20/08/2019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4EB77-A81B-46C6-B4BB-3B76C6DD12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372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Media response curves capture the sales impact at different budget levels.</a:t>
            </a:r>
          </a:p>
          <a:p>
            <a:endParaRPr lang="en-GB" dirty="0"/>
          </a:p>
          <a:p>
            <a:r>
              <a:rPr lang="en-GB" dirty="0"/>
              <a:t>As spend increases we see diminishing returns as media starts to approach what is often called ‘saturation’.</a:t>
            </a:r>
          </a:p>
          <a:p>
            <a:endParaRPr lang="en-GB" dirty="0"/>
          </a:p>
          <a:p>
            <a:r>
              <a:rPr lang="en-GB" dirty="0"/>
              <a:t>Some channels are highly effective at low spend levels but saturate quickly, as in the example of the blue line.</a:t>
            </a:r>
          </a:p>
          <a:p>
            <a:endParaRPr lang="en-GB" dirty="0"/>
          </a:p>
          <a:p>
            <a:r>
              <a:rPr lang="en-GB" dirty="0"/>
              <a:t>Other channels saturate much more slowly, which means that they have greater potential to drive growth (e.g. red line).</a:t>
            </a:r>
          </a:p>
          <a:p>
            <a:endParaRPr lang="en-GB" dirty="0"/>
          </a:p>
          <a:p>
            <a:r>
              <a:rPr lang="en-GB" dirty="0"/>
              <a:t>These curves are important for media planning and optimisation and can be used to maximise profit from marketing.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70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65928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7654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29885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8124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222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1689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8044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8169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1761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8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88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674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669121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521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625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008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02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612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1700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601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804146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7D6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C7D63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176949" y="1319598"/>
            <a:ext cx="3097560" cy="46639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E" sz="2800" u="sng" dirty="0">
                <a:solidFill>
                  <a:schemeClr val="tx1"/>
                </a:solidFill>
              </a:rPr>
              <a:t>Sales uplift level dependent on:</a:t>
            </a:r>
          </a:p>
          <a:p>
            <a:r>
              <a:rPr lang="en-IE" sz="2800" dirty="0">
                <a:solidFill>
                  <a:schemeClr val="tx1"/>
                </a:solidFill>
              </a:rPr>
              <a:t>Size of </a:t>
            </a:r>
            <a:r>
              <a:rPr lang="en-IE" sz="2800" b="1" dirty="0">
                <a:solidFill>
                  <a:schemeClr val="tx1"/>
                </a:solidFill>
              </a:rPr>
              <a:t>market</a:t>
            </a:r>
          </a:p>
          <a:p>
            <a:r>
              <a:rPr lang="en-IE" sz="2800" dirty="0">
                <a:solidFill>
                  <a:schemeClr val="tx1"/>
                </a:solidFill>
              </a:rPr>
              <a:t>Product </a:t>
            </a:r>
            <a:r>
              <a:rPr lang="en-IE" sz="2800" b="1" dirty="0">
                <a:solidFill>
                  <a:schemeClr val="tx1"/>
                </a:solidFill>
              </a:rPr>
              <a:t>accessibility</a:t>
            </a:r>
          </a:p>
          <a:p>
            <a:r>
              <a:rPr lang="en-IE" sz="2800" dirty="0">
                <a:solidFill>
                  <a:schemeClr val="tx1"/>
                </a:solidFill>
              </a:rPr>
              <a:t>Brand </a:t>
            </a:r>
            <a:r>
              <a:rPr lang="en-IE" sz="2800" b="1" dirty="0">
                <a:solidFill>
                  <a:schemeClr val="tx1"/>
                </a:solidFill>
              </a:rPr>
              <a:t>size</a:t>
            </a:r>
            <a:r>
              <a:rPr lang="en-IE" sz="28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IE" sz="2800" u="sng" dirty="0">
                <a:solidFill>
                  <a:schemeClr val="tx1"/>
                </a:solidFill>
              </a:rPr>
              <a:t>Diminishing returns dependent on:</a:t>
            </a:r>
          </a:p>
          <a:p>
            <a:r>
              <a:rPr lang="en-IE" sz="2800" b="1" dirty="0">
                <a:solidFill>
                  <a:schemeClr val="tx1"/>
                </a:solidFill>
              </a:rPr>
              <a:t>Scale</a:t>
            </a:r>
            <a:r>
              <a:rPr lang="en-IE" sz="2800" dirty="0">
                <a:solidFill>
                  <a:schemeClr val="tx1"/>
                </a:solidFill>
              </a:rPr>
              <a:t> of ad channels </a:t>
            </a:r>
          </a:p>
          <a:p>
            <a:r>
              <a:rPr lang="en-IE" sz="2800" dirty="0">
                <a:solidFill>
                  <a:schemeClr val="tx1"/>
                </a:solidFill>
              </a:rPr>
              <a:t>Creative </a:t>
            </a:r>
            <a:r>
              <a:rPr lang="en-IE" sz="2800" b="1" dirty="0">
                <a:solidFill>
                  <a:schemeClr val="tx1"/>
                </a:solidFill>
              </a:rPr>
              <a:t>messaging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Principle of diminishing returns is paramount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74044"/>
            <a:ext cx="6914724" cy="365125"/>
          </a:xfrm>
        </p:spPr>
        <p:txBody>
          <a:bodyPr/>
          <a:lstStyle/>
          <a:p>
            <a:r>
              <a:rPr kumimoji="0" lang="en-IE" sz="1200" b="0" i="1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Source: </a:t>
            </a:r>
            <a:r>
              <a:rPr lang="en-GB" dirty="0"/>
              <a:t>‘Supercharge: TV for small businesses’, May 2019, Data2Decisions/Thinkbox. Data2Decisions database of smaller brands. Example from finance category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61380-8138-4B11-94D7-7B261AD17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9" y="1149916"/>
            <a:ext cx="5919576" cy="50270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10C137-49F0-4286-8A73-8D9B40CE7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46" y="2000369"/>
            <a:ext cx="432854" cy="21825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F1ADC8-83CF-4549-A986-CAA082C3B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261" y="4799428"/>
            <a:ext cx="1926503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157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Custom Design - Showeet</vt:lpstr>
      <vt:lpstr>Principle of diminishing returns is paramount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 of diminishing returns is paramount</dc:title>
  <dc:creator>Eimear Keane</dc:creator>
  <cp:lastModifiedBy>Eimear Keane</cp:lastModifiedBy>
  <cp:revision>1</cp:revision>
  <dcterms:created xsi:type="dcterms:W3CDTF">2019-08-20T08:10:37Z</dcterms:created>
  <dcterms:modified xsi:type="dcterms:W3CDTF">2019-08-20T08:16:31Z</dcterms:modified>
</cp:coreProperties>
</file>