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notesSlides/notesSlide6.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charts/chart8.xml" ContentType="application/vnd.openxmlformats-officedocument.drawingml.chart+xml"/>
  <Override PartName="/ppt/theme/themeOverride6.xml" ContentType="application/vnd.openxmlformats-officedocument.themeOverride+xml"/>
  <Override PartName="/ppt/notesSlides/notesSlide7.xml" ContentType="application/vnd.openxmlformats-officedocument.presentationml.notesSlide+xml"/>
  <Override PartName="/ppt/charts/chart9.xml" ContentType="application/vnd.openxmlformats-officedocument.drawingml.chart+xml"/>
  <Override PartName="/ppt/theme/themeOverride7.xml" ContentType="application/vnd.openxmlformats-officedocument.themeOverride+xml"/>
  <Override PartName="/ppt/charts/chart10.xml" ContentType="application/vnd.openxmlformats-officedocument.drawingml.chart+xml"/>
  <Override PartName="/ppt/theme/themeOverride8.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notesSlides/notesSlide8.xml" ContentType="application/vnd.openxmlformats-officedocument.presentationml.notesSlide+xml"/>
  <Override PartName="/ppt/charts/chart11.xml" ContentType="application/vnd.openxmlformats-officedocument.drawingml.chart+xml"/>
  <Override PartName="/ppt/charts/style2.xml" ContentType="application/vnd.ms-office.chartstyle+xml"/>
  <Override PartName="/ppt/charts/colors2.xml" ContentType="application/vnd.ms-office.chartcolorstyle+xml"/>
  <Override PartName="/ppt/charts/chart12.xml" ContentType="application/vnd.openxmlformats-officedocument.drawingml.chart+xml"/>
  <Override PartName="/ppt/theme/themeOverride9.xml" ContentType="application/vnd.openxmlformats-officedocument.themeOverride+xml"/>
  <Override PartName="/ppt/charts/chart13.xml" ContentType="application/vnd.openxmlformats-officedocument.drawingml.chart+xml"/>
  <Override PartName="/ppt/theme/themeOverride10.xml" ContentType="application/vnd.openxmlformats-officedocument.themeOverride+xml"/>
  <Override PartName="/ppt/notesSlides/notesSlide9.xml" ContentType="application/vnd.openxmlformats-officedocument.presentationml.notesSlide+xml"/>
  <Override PartName="/ppt/charts/chart14.xml" ContentType="application/vnd.openxmlformats-officedocument.drawingml.chart+xml"/>
  <Override PartName="/ppt/charts/style3.xml" ContentType="application/vnd.ms-office.chartstyle+xml"/>
  <Override PartName="/ppt/charts/colors3.xml" ContentType="application/vnd.ms-office.chartcolorstyle+xml"/>
  <Override PartName="/ppt/charts/chart1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16.xml" ContentType="application/vnd.openxmlformats-officedocument.drawingml.chart+xml"/>
  <Override PartName="/ppt/tags/tag7.xml" ContentType="application/vnd.openxmlformats-officedocument.presentationml.tags+xml"/>
  <Override PartName="/ppt/notesSlides/notesSlide11.xml" ContentType="application/vnd.openxmlformats-officedocument.presentationml.notesSlide+xml"/>
  <Override PartName="/ppt/charts/chart17.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1.xml" ContentType="application/vnd.openxmlformats-officedocument.themeOverride+xml"/>
  <Override PartName="/ppt/tags/tag8.xml" ContentType="application/vnd.openxmlformats-officedocument.presentationml.tags+xml"/>
  <Override PartName="/ppt/notesSlides/notesSlide12.xml" ContentType="application/vnd.openxmlformats-officedocument.presentationml.notesSlide+xml"/>
  <Override PartName="/ppt/charts/chart18.xml" ContentType="application/vnd.openxmlformats-officedocument.drawingml.chart+xml"/>
  <Override PartName="/ppt/theme/themeOverride12.xml" ContentType="application/vnd.openxmlformats-officedocument.themeOverride+xml"/>
  <Override PartName="/ppt/charts/chart19.xml" ContentType="application/vnd.openxmlformats-officedocument.drawingml.chart+xml"/>
  <Override PartName="/ppt/tags/tag9.xml" ContentType="application/vnd.openxmlformats-officedocument.presentationml.tags+xml"/>
  <Override PartName="/ppt/notesSlides/notesSlide13.xml" ContentType="application/vnd.openxmlformats-officedocument.presentationml.notesSlide+xml"/>
  <Override PartName="/ppt/charts/chart20.xml" ContentType="application/vnd.openxmlformats-officedocument.drawingml.chart+xml"/>
  <Override PartName="/ppt/theme/themeOverride13.xml" ContentType="application/vnd.openxmlformats-officedocument.themeOverride+xml"/>
  <Override PartName="/ppt/charts/chart21.xml" ContentType="application/vnd.openxmlformats-officedocument.drawingml.chart+xml"/>
  <Override PartName="/ppt/notesSlides/notesSlide14.xml" ContentType="application/vnd.openxmlformats-officedocument.presentationml.notesSlide+xml"/>
  <Override PartName="/ppt/charts/chart22.xml" ContentType="application/vnd.openxmlformats-officedocument.drawingml.chart+xml"/>
  <Override PartName="/ppt/charts/style6.xml" ContentType="application/vnd.ms-office.chartstyle+xml"/>
  <Override PartName="/ppt/charts/colors6.xml" ContentType="application/vnd.ms-office.chartcolorstyle+xml"/>
  <Override PartName="/ppt/tags/tag10.xml" ContentType="application/vnd.openxmlformats-officedocument.presentationml.tags+xml"/>
  <Override PartName="/ppt/notesSlides/notesSlide15.xml" ContentType="application/vnd.openxmlformats-officedocument.presentationml.notesSlide+xml"/>
  <Override PartName="/ppt/charts/chart23.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4.xml" ContentType="application/vnd.openxmlformats-officedocument.themeOverride+xml"/>
  <Override PartName="/ppt/tags/tag11.xml" ContentType="application/vnd.openxmlformats-officedocument.presentationml.tags+xml"/>
  <Override PartName="/ppt/notesSlides/notesSlide16.xml" ContentType="application/vnd.openxmlformats-officedocument.presentationml.notesSlide+xml"/>
  <Override PartName="/ppt/charts/chart24.xml" ContentType="application/vnd.openxmlformats-officedocument.drawingml.chart+xml"/>
  <Override PartName="/ppt/charts/style8.xml" ContentType="application/vnd.ms-office.chartstyle+xml"/>
  <Override PartName="/ppt/charts/colors8.xml" ContentType="application/vnd.ms-office.chartcolorstyle+xml"/>
  <Override PartName="/ppt/charts/chart25.xml" ContentType="application/vnd.openxmlformats-officedocument.drawingml.chart+xml"/>
  <Override PartName="/ppt/notesSlides/notesSlide17.xml" ContentType="application/vnd.openxmlformats-officedocument.presentationml.notesSlide+xml"/>
  <Override PartName="/ppt/charts/chart26.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4353" r:id="rId3"/>
    <p:sldId id="5132" r:id="rId4"/>
    <p:sldId id="4688" r:id="rId5"/>
    <p:sldId id="4701" r:id="rId6"/>
    <p:sldId id="4691" r:id="rId7"/>
    <p:sldId id="4702" r:id="rId8"/>
    <p:sldId id="4692" r:id="rId9"/>
    <p:sldId id="4703" r:id="rId10"/>
    <p:sldId id="4706" r:id="rId11"/>
    <p:sldId id="4707" r:id="rId12"/>
    <p:sldId id="4708" r:id="rId13"/>
    <p:sldId id="4713" r:id="rId14"/>
    <p:sldId id="4714" r:id="rId15"/>
    <p:sldId id="4710" r:id="rId16"/>
    <p:sldId id="4719" r:id="rId17"/>
    <p:sldId id="4730" r:id="rId18"/>
    <p:sldId id="513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4"/>
    <p:restoredTop sz="86376"/>
  </p:normalViewPr>
  <p:slideViewPr>
    <p:cSldViewPr snapToGrid="0" snapToObjects="1">
      <p:cViewPr varScale="1">
        <p:scale>
          <a:sx n="63" d="100"/>
          <a:sy n="63" d="100"/>
        </p:scale>
        <p:origin x="72" y="331"/>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6.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7.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2.xml"/><Relationship Id="rId1" Type="http://schemas.microsoft.com/office/2011/relationships/chartStyle" Target="style2.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3.xml"/><Relationship Id="rId1" Type="http://schemas.microsoft.com/office/2011/relationships/chartStyle" Target="style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4.xml"/><Relationship Id="rId1" Type="http://schemas.microsoft.com/office/2011/relationships/chartStyle" Target="style4.xml"/></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2.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3.xml"/></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6.xml"/><Relationship Id="rId1" Type="http://schemas.microsoft.com/office/2011/relationships/chartStyle" Target="style6.xm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8.xml"/><Relationship Id="rId1" Type="http://schemas.microsoft.com/office/2011/relationships/chartStyle" Target="style8.xml"/></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81528177752803"/>
          <c:y val="5.0717783092421642E-2"/>
          <c:w val="0.56527836310708401"/>
          <c:h val="0.92561391813111493"/>
        </c:manualLayout>
      </c:layout>
      <c:pieChart>
        <c:varyColors val="1"/>
        <c:ser>
          <c:idx val="0"/>
          <c:order val="0"/>
          <c:tx>
            <c:strRef>
              <c:f>Sheet1!$B$1</c:f>
              <c:strCache>
                <c:ptCount val="1"/>
                <c:pt idx="0">
                  <c:v>Sales</c:v>
                </c:pt>
              </c:strCache>
            </c:strRef>
          </c:tx>
          <c:dPt>
            <c:idx val="0"/>
            <c:bubble3D val="0"/>
            <c:spPr>
              <a:solidFill>
                <a:schemeClr val="accent1">
                  <a:lumMod val="75000"/>
                </a:schemeClr>
              </a:solidFill>
              <a:ln w="19050">
                <a:solidFill>
                  <a:schemeClr val="lt1"/>
                </a:solidFill>
              </a:ln>
              <a:effectLst/>
            </c:spPr>
            <c:extLst>
              <c:ext xmlns:c16="http://schemas.microsoft.com/office/drawing/2014/chart" uri="{C3380CC4-5D6E-409C-BE32-E72D297353CC}">
                <c16:uniqueId val="{00000001-70F4-434D-8CB8-854C771DDCBA}"/>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70F4-434D-8CB8-854C771DDCBA}"/>
              </c:ext>
            </c:extLst>
          </c:dPt>
          <c:dPt>
            <c:idx val="2"/>
            <c:bubble3D val="0"/>
            <c:spPr>
              <a:solidFill>
                <a:srgbClr val="56BDB2"/>
              </a:solidFill>
              <a:ln w="19050">
                <a:solidFill>
                  <a:schemeClr val="lt1"/>
                </a:solidFill>
              </a:ln>
              <a:effectLst/>
            </c:spPr>
            <c:extLst>
              <c:ext xmlns:c16="http://schemas.microsoft.com/office/drawing/2014/chart" uri="{C3380CC4-5D6E-409C-BE32-E72D297353CC}">
                <c16:uniqueId val="{00000005-70F4-434D-8CB8-854C771DDCBA}"/>
              </c:ext>
            </c:extLst>
          </c:dPt>
          <c:dPt>
            <c:idx val="3"/>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7-70F4-434D-8CB8-854C771DDCB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067B-4B7F-A783-D79351742C36}"/>
              </c:ext>
            </c:extLst>
          </c:dPt>
          <c:dLbls>
            <c:dLbl>
              <c:idx val="2"/>
              <c:layout>
                <c:manualLayout>
                  <c:x val="-0.15404905713796502"/>
                  <c:y val="-8.108780663203708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0F4-434D-8CB8-854C771DDCB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Improved significantly</c:v>
                </c:pt>
                <c:pt idx="1">
                  <c:v>Improved slightly</c:v>
                </c:pt>
                <c:pt idx="2">
                  <c:v>Remained the same</c:v>
                </c:pt>
                <c:pt idx="3">
                  <c:v>Disimproved slightly</c:v>
                </c:pt>
                <c:pt idx="4">
                  <c:v>Disimproved significantly</c:v>
                </c:pt>
              </c:strCache>
            </c:strRef>
          </c:cat>
          <c:val>
            <c:numRef>
              <c:f>Sheet1!$B$2:$B$6</c:f>
              <c:numCache>
                <c:formatCode>0</c:formatCode>
                <c:ptCount val="5"/>
                <c:pt idx="0">
                  <c:v>2</c:v>
                </c:pt>
                <c:pt idx="1">
                  <c:v>15</c:v>
                </c:pt>
                <c:pt idx="2">
                  <c:v>49</c:v>
                </c:pt>
                <c:pt idx="3">
                  <c:v>22</c:v>
                </c:pt>
                <c:pt idx="4">
                  <c:v>12</c:v>
                </c:pt>
              </c:numCache>
            </c:numRef>
          </c:val>
          <c:extLst>
            <c:ext xmlns:c16="http://schemas.microsoft.com/office/drawing/2014/chart" uri="{C3380CC4-5D6E-409C-BE32-E72D297353CC}">
              <c16:uniqueId val="{00000006-70F4-434D-8CB8-854C771DDCB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Sheet1!$A$2</c:f>
              <c:strCache>
                <c:ptCount val="1"/>
                <c:pt idx="0">
                  <c:v>Improved significantly</c:v>
                </c:pt>
              </c:strCache>
            </c:strRef>
          </c:tx>
          <c:spPr>
            <a:solidFill>
              <a:schemeClr val="accent1">
                <a:lumMod val="75000"/>
              </a:schemeClr>
            </a:solidFill>
            <a:ln>
              <a:solidFill>
                <a:schemeClr val="bg1"/>
              </a:solidFill>
            </a:ln>
          </c:spPr>
          <c:invertIfNegative val="0"/>
          <c:dLbls>
            <c:spPr>
              <a:noFill/>
              <a:ln>
                <a:noFill/>
              </a:ln>
              <a:effectLst/>
            </c:spPr>
            <c:txPr>
              <a:bodyPr/>
              <a:lstStyle/>
              <a:p>
                <a:pPr>
                  <a:defRPr sz="1400"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Sheet1!$B$2:$U$2</c:f>
              <c:numCache>
                <c:formatCode>General</c:formatCode>
                <c:ptCount val="20"/>
                <c:pt idx="0" formatCode="0">
                  <c:v>2</c:v>
                </c:pt>
                <c:pt idx="2" formatCode="0">
                  <c:v>4</c:v>
                </c:pt>
                <c:pt idx="3" formatCode="0">
                  <c:v>0</c:v>
                </c:pt>
                <c:pt idx="5" formatCode="0">
                  <c:v>3</c:v>
                </c:pt>
                <c:pt idx="6" formatCode="0">
                  <c:v>1</c:v>
                </c:pt>
                <c:pt idx="7" formatCode="0">
                  <c:v>0</c:v>
                </c:pt>
                <c:pt idx="8" formatCode="0">
                  <c:v>4</c:v>
                </c:pt>
                <c:pt idx="10" formatCode="0">
                  <c:v>3</c:v>
                </c:pt>
                <c:pt idx="11" formatCode="0">
                  <c:v>1</c:v>
                </c:pt>
                <c:pt idx="13" formatCode="0">
                  <c:v>3</c:v>
                </c:pt>
                <c:pt idx="14" formatCode="0">
                  <c:v>0</c:v>
                </c:pt>
                <c:pt idx="15" formatCode="0">
                  <c:v>4</c:v>
                </c:pt>
                <c:pt idx="16" formatCode="0">
                  <c:v>0</c:v>
                </c:pt>
                <c:pt idx="18" formatCode="0">
                  <c:v>1</c:v>
                </c:pt>
                <c:pt idx="19" formatCode="0">
                  <c:v>3</c:v>
                </c:pt>
              </c:numCache>
            </c:numRef>
          </c:val>
          <c:extLst>
            <c:ext xmlns:c16="http://schemas.microsoft.com/office/drawing/2014/chart" uri="{C3380CC4-5D6E-409C-BE32-E72D297353CC}">
              <c16:uniqueId val="{00000000-D198-44B9-8518-DF7A778266D5}"/>
            </c:ext>
          </c:extLst>
        </c:ser>
        <c:ser>
          <c:idx val="1"/>
          <c:order val="1"/>
          <c:tx>
            <c:strRef>
              <c:f>Sheet1!$A$3</c:f>
              <c:strCache>
                <c:ptCount val="1"/>
                <c:pt idx="0">
                  <c:v>Improved slightly</c:v>
                </c:pt>
              </c:strCache>
            </c:strRef>
          </c:tx>
          <c:spPr>
            <a:solidFill>
              <a:schemeClr val="accent1"/>
            </a:solidFill>
            <a:ln>
              <a:solidFill>
                <a:schemeClr val="bg1"/>
              </a:solidFill>
            </a:ln>
          </c:spPr>
          <c:invertIfNegative val="0"/>
          <c:dLbls>
            <c:spPr>
              <a:noFill/>
              <a:ln>
                <a:noFill/>
              </a:ln>
              <a:effectLst/>
            </c:spPr>
            <c:txPr>
              <a:bodyPr/>
              <a:lstStyle/>
              <a:p>
                <a:pPr algn="ctr">
                  <a:defRPr lang="en-IE" sz="14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Sheet1!$B$3:$U$3</c:f>
              <c:numCache>
                <c:formatCode>General</c:formatCode>
                <c:ptCount val="20"/>
                <c:pt idx="0" formatCode="0">
                  <c:v>15</c:v>
                </c:pt>
                <c:pt idx="2" formatCode="0">
                  <c:v>17</c:v>
                </c:pt>
                <c:pt idx="3" formatCode="0">
                  <c:v>12</c:v>
                </c:pt>
                <c:pt idx="5" formatCode="0">
                  <c:v>23</c:v>
                </c:pt>
                <c:pt idx="6" formatCode="0">
                  <c:v>11</c:v>
                </c:pt>
                <c:pt idx="7" formatCode="0">
                  <c:v>12</c:v>
                </c:pt>
                <c:pt idx="8" formatCode="0">
                  <c:v>11</c:v>
                </c:pt>
                <c:pt idx="10" formatCode="0">
                  <c:v>18</c:v>
                </c:pt>
                <c:pt idx="11" formatCode="0">
                  <c:v>12</c:v>
                </c:pt>
                <c:pt idx="13" formatCode="0">
                  <c:v>17</c:v>
                </c:pt>
                <c:pt idx="14" formatCode="0">
                  <c:v>15</c:v>
                </c:pt>
                <c:pt idx="15" formatCode="0">
                  <c:v>15</c:v>
                </c:pt>
                <c:pt idx="16" formatCode="0">
                  <c:v>11</c:v>
                </c:pt>
                <c:pt idx="18" formatCode="0">
                  <c:v>16</c:v>
                </c:pt>
                <c:pt idx="19" formatCode="0">
                  <c:v>12</c:v>
                </c:pt>
              </c:numCache>
            </c:numRef>
          </c:val>
          <c:extLst>
            <c:ext xmlns:c16="http://schemas.microsoft.com/office/drawing/2014/chart" uri="{C3380CC4-5D6E-409C-BE32-E72D297353CC}">
              <c16:uniqueId val="{00000001-D198-44B9-8518-DF7A778266D5}"/>
            </c:ext>
          </c:extLst>
        </c:ser>
        <c:ser>
          <c:idx val="2"/>
          <c:order val="2"/>
          <c:tx>
            <c:strRef>
              <c:f>Sheet1!$A$4</c:f>
              <c:strCache>
                <c:ptCount val="1"/>
                <c:pt idx="0">
                  <c:v>Remained the same</c:v>
                </c:pt>
              </c:strCache>
            </c:strRef>
          </c:tx>
          <c:spPr>
            <a:solidFill>
              <a:srgbClr val="56BDB2"/>
            </a:solidFill>
            <a:ln>
              <a:solidFill>
                <a:schemeClr val="bg1"/>
              </a:solidFill>
            </a:ln>
          </c:spPr>
          <c:invertIfNegative val="0"/>
          <c:dLbls>
            <c:spPr>
              <a:noFill/>
              <a:ln>
                <a:noFill/>
              </a:ln>
              <a:effectLst/>
            </c:spPr>
            <c:txPr>
              <a:bodyPr/>
              <a:lstStyle/>
              <a:p>
                <a:pPr algn="ctr">
                  <a:defRPr lang="en-IE"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Sheet1!$B$4:$U$4</c:f>
              <c:numCache>
                <c:formatCode>General</c:formatCode>
                <c:ptCount val="20"/>
                <c:pt idx="0" formatCode="0">
                  <c:v>49</c:v>
                </c:pt>
                <c:pt idx="2" formatCode="0">
                  <c:v>44</c:v>
                </c:pt>
                <c:pt idx="3" formatCode="0">
                  <c:v>53</c:v>
                </c:pt>
                <c:pt idx="5" formatCode="0">
                  <c:v>36</c:v>
                </c:pt>
                <c:pt idx="6" formatCode="0">
                  <c:v>48</c:v>
                </c:pt>
                <c:pt idx="7" formatCode="0">
                  <c:v>57</c:v>
                </c:pt>
                <c:pt idx="8" formatCode="0">
                  <c:v>57</c:v>
                </c:pt>
                <c:pt idx="10" formatCode="0">
                  <c:v>43</c:v>
                </c:pt>
                <c:pt idx="11" formatCode="0">
                  <c:v>54</c:v>
                </c:pt>
                <c:pt idx="13" formatCode="0">
                  <c:v>44</c:v>
                </c:pt>
                <c:pt idx="14" formatCode="0">
                  <c:v>57</c:v>
                </c:pt>
                <c:pt idx="15" formatCode="0">
                  <c:v>49</c:v>
                </c:pt>
                <c:pt idx="16" formatCode="0">
                  <c:v>42</c:v>
                </c:pt>
                <c:pt idx="18" formatCode="0">
                  <c:v>46</c:v>
                </c:pt>
                <c:pt idx="19" formatCode="0">
                  <c:v>54</c:v>
                </c:pt>
              </c:numCache>
            </c:numRef>
          </c:val>
          <c:extLst>
            <c:ext xmlns:c16="http://schemas.microsoft.com/office/drawing/2014/chart" uri="{C3380CC4-5D6E-409C-BE32-E72D297353CC}">
              <c16:uniqueId val="{00000002-D198-44B9-8518-DF7A778266D5}"/>
            </c:ext>
          </c:extLst>
        </c:ser>
        <c:ser>
          <c:idx val="3"/>
          <c:order val="3"/>
          <c:tx>
            <c:strRef>
              <c:f>Sheet1!$A$5</c:f>
              <c:strCache>
                <c:ptCount val="1"/>
                <c:pt idx="0">
                  <c:v>Disimproved slightly</c:v>
                </c:pt>
              </c:strCache>
            </c:strRef>
          </c:tx>
          <c:spPr>
            <a:solidFill>
              <a:schemeClr val="accent5">
                <a:lumMod val="60000"/>
                <a:lumOff val="40000"/>
              </a:schemeClr>
            </a:solidFill>
            <a:ln>
              <a:solidFill>
                <a:schemeClr val="bg1"/>
              </a:solidFill>
            </a:ln>
          </c:spPr>
          <c:invertIfNegative val="0"/>
          <c:dLbls>
            <c:spPr>
              <a:noFill/>
              <a:ln>
                <a:noFill/>
              </a:ln>
              <a:effectLst/>
            </c:spPr>
            <c:txPr>
              <a:bodyPr/>
              <a:lstStyle/>
              <a:p>
                <a:pPr>
                  <a:defRPr sz="14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Sheet1!$B$5:$U$5</c:f>
              <c:numCache>
                <c:formatCode>General</c:formatCode>
                <c:ptCount val="20"/>
                <c:pt idx="0" formatCode="0">
                  <c:v>22</c:v>
                </c:pt>
                <c:pt idx="2" formatCode="0">
                  <c:v>19</c:v>
                </c:pt>
                <c:pt idx="3" formatCode="0">
                  <c:v>25</c:v>
                </c:pt>
                <c:pt idx="5" formatCode="0">
                  <c:v>29</c:v>
                </c:pt>
                <c:pt idx="6" formatCode="0">
                  <c:v>20</c:v>
                </c:pt>
                <c:pt idx="7" formatCode="0">
                  <c:v>21</c:v>
                </c:pt>
                <c:pt idx="8" formatCode="0">
                  <c:v>15</c:v>
                </c:pt>
                <c:pt idx="10" formatCode="0">
                  <c:v>21</c:v>
                </c:pt>
                <c:pt idx="11" formatCode="0">
                  <c:v>23</c:v>
                </c:pt>
                <c:pt idx="13" formatCode="0">
                  <c:v>26</c:v>
                </c:pt>
                <c:pt idx="14" formatCode="0">
                  <c:v>18</c:v>
                </c:pt>
                <c:pt idx="15" formatCode="0">
                  <c:v>21</c:v>
                </c:pt>
                <c:pt idx="16" formatCode="0">
                  <c:v>23</c:v>
                </c:pt>
                <c:pt idx="18" formatCode="0">
                  <c:v>22</c:v>
                </c:pt>
                <c:pt idx="19" formatCode="0">
                  <c:v>22</c:v>
                </c:pt>
              </c:numCache>
            </c:numRef>
          </c:val>
          <c:extLst>
            <c:ext xmlns:c16="http://schemas.microsoft.com/office/drawing/2014/chart" uri="{C3380CC4-5D6E-409C-BE32-E72D297353CC}">
              <c16:uniqueId val="{00000003-D198-44B9-8518-DF7A778266D5}"/>
            </c:ext>
          </c:extLst>
        </c:ser>
        <c:ser>
          <c:idx val="4"/>
          <c:order val="4"/>
          <c:tx>
            <c:strRef>
              <c:f>Sheet1!$A$6</c:f>
              <c:strCache>
                <c:ptCount val="1"/>
                <c:pt idx="0">
                  <c:v>Disimproved significantly</c:v>
                </c:pt>
              </c:strCache>
            </c:strRef>
          </c:tx>
          <c:spPr>
            <a:solidFill>
              <a:schemeClr val="accent5"/>
            </a:solidFill>
            <a:ln>
              <a:solidFill>
                <a:schemeClr val="bg1"/>
              </a:solidFill>
            </a:ln>
          </c:spPr>
          <c:invertIfNegative val="0"/>
          <c:dLbls>
            <c:spPr>
              <a:noFill/>
              <a:ln>
                <a:noFill/>
              </a:ln>
              <a:effectLst/>
            </c:spPr>
            <c:txPr>
              <a:bodyPr/>
              <a:lstStyle/>
              <a:p>
                <a:pPr>
                  <a:defRPr sz="14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Sheet1!$B$6:$U$6</c:f>
              <c:numCache>
                <c:formatCode>General</c:formatCode>
                <c:ptCount val="20"/>
                <c:pt idx="0" formatCode="0">
                  <c:v>12</c:v>
                </c:pt>
                <c:pt idx="2" formatCode="0">
                  <c:v>15</c:v>
                </c:pt>
                <c:pt idx="3" formatCode="0">
                  <c:v>10</c:v>
                </c:pt>
                <c:pt idx="5" formatCode="0">
                  <c:v>9</c:v>
                </c:pt>
                <c:pt idx="6" formatCode="0">
                  <c:v>19</c:v>
                </c:pt>
                <c:pt idx="7" formatCode="0">
                  <c:v>10</c:v>
                </c:pt>
                <c:pt idx="8" formatCode="0">
                  <c:v>12</c:v>
                </c:pt>
                <c:pt idx="10" formatCode="0">
                  <c:v>16</c:v>
                </c:pt>
                <c:pt idx="11" formatCode="0">
                  <c:v>9</c:v>
                </c:pt>
                <c:pt idx="13" formatCode="0">
                  <c:v>10</c:v>
                </c:pt>
                <c:pt idx="14" formatCode="0">
                  <c:v>10</c:v>
                </c:pt>
                <c:pt idx="15" formatCode="0">
                  <c:v>11</c:v>
                </c:pt>
                <c:pt idx="16" formatCode="0">
                  <c:v>23</c:v>
                </c:pt>
                <c:pt idx="18" formatCode="0">
                  <c:v>14</c:v>
                </c:pt>
                <c:pt idx="19" formatCode="0">
                  <c:v>9</c:v>
                </c:pt>
              </c:numCache>
            </c:numRef>
          </c:val>
          <c:extLst>
            <c:ext xmlns:c16="http://schemas.microsoft.com/office/drawing/2014/chart" uri="{C3380CC4-5D6E-409C-BE32-E72D297353CC}">
              <c16:uniqueId val="{00000004-D198-44B9-8518-DF7A778266D5}"/>
            </c:ext>
          </c:extLst>
        </c:ser>
        <c:ser>
          <c:idx val="5"/>
          <c:order val="5"/>
          <c:tx>
            <c:strRef>
              <c:f>Sheet1!$A$7</c:f>
              <c:strCache>
                <c:ptCount val="1"/>
                <c:pt idx="0">
                  <c:v>Don’t know</c:v>
                </c:pt>
              </c:strCache>
            </c:strRef>
          </c:tx>
          <c:spPr>
            <a:solidFill>
              <a:schemeClr val="tx1">
                <a:lumMod val="50000"/>
                <a:lumOff val="50000"/>
              </a:schemeClr>
            </a:solidFill>
            <a:ln>
              <a:solidFill>
                <a:schemeClr val="bg1"/>
              </a:solidFill>
            </a:ln>
          </c:spPr>
          <c:invertIfNegative val="0"/>
          <c:dLbls>
            <c:spPr>
              <a:noFill/>
              <a:ln>
                <a:noFill/>
              </a:ln>
              <a:effectLst/>
            </c:spPr>
            <c:txPr>
              <a:bodyPr wrap="square" lIns="38100" tIns="19050" rIns="38100" bIns="19050" anchor="ctr">
                <a:spAutoFit/>
              </a:bodyPr>
              <a:lstStyle/>
              <a:p>
                <a:pPr>
                  <a:defRPr sz="14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Sheet1!$B$7:$U$7</c:f>
              <c:numCache>
                <c:formatCode>General</c:formatCode>
                <c:ptCount val="20"/>
                <c:pt idx="0" formatCode="0">
                  <c:v>0</c:v>
                </c:pt>
                <c:pt idx="2" formatCode="0">
                  <c:v>0</c:v>
                </c:pt>
                <c:pt idx="3" formatCode="0">
                  <c:v>0</c:v>
                </c:pt>
                <c:pt idx="5" formatCode="0">
                  <c:v>0</c:v>
                </c:pt>
                <c:pt idx="6" formatCode="0">
                  <c:v>1</c:v>
                </c:pt>
                <c:pt idx="7" formatCode="0">
                  <c:v>0</c:v>
                </c:pt>
                <c:pt idx="8" formatCode="0">
                  <c:v>0</c:v>
                </c:pt>
                <c:pt idx="10" formatCode="0">
                  <c:v>0</c:v>
                </c:pt>
                <c:pt idx="11" formatCode="0">
                  <c:v>0</c:v>
                </c:pt>
                <c:pt idx="13" formatCode="0">
                  <c:v>0</c:v>
                </c:pt>
                <c:pt idx="14" formatCode="0">
                  <c:v>0</c:v>
                </c:pt>
                <c:pt idx="15" formatCode="0">
                  <c:v>0</c:v>
                </c:pt>
                <c:pt idx="16" formatCode="0">
                  <c:v>1</c:v>
                </c:pt>
                <c:pt idx="18" formatCode="0">
                  <c:v>0</c:v>
                </c:pt>
                <c:pt idx="19" formatCode="0">
                  <c:v>1</c:v>
                </c:pt>
              </c:numCache>
            </c:numRef>
          </c:val>
          <c:extLst>
            <c:ext xmlns:c16="http://schemas.microsoft.com/office/drawing/2014/chart" uri="{C3380CC4-5D6E-409C-BE32-E72D297353CC}">
              <c16:uniqueId val="{00000005-D198-44B9-8518-DF7A778266D5}"/>
            </c:ext>
          </c:extLst>
        </c:ser>
        <c:dLbls>
          <c:showLegendKey val="0"/>
          <c:showVal val="0"/>
          <c:showCatName val="0"/>
          <c:showSerName val="0"/>
          <c:showPercent val="0"/>
          <c:showBubbleSize val="0"/>
        </c:dLbls>
        <c:gapWidth val="41"/>
        <c:overlap val="100"/>
        <c:axId val="17551360"/>
        <c:axId val="17552896"/>
      </c:barChart>
      <c:catAx>
        <c:axId val="17551360"/>
        <c:scaling>
          <c:orientation val="minMax"/>
        </c:scaling>
        <c:delete val="1"/>
        <c:axPos val="t"/>
        <c:numFmt formatCode="General" sourceLinked="1"/>
        <c:majorTickMark val="out"/>
        <c:minorTickMark val="none"/>
        <c:tickLblPos val="none"/>
        <c:crossAx val="17552896"/>
        <c:crosses val="autoZero"/>
        <c:auto val="1"/>
        <c:lblAlgn val="ctr"/>
        <c:lblOffset val="100"/>
        <c:noMultiLvlLbl val="0"/>
      </c:catAx>
      <c:valAx>
        <c:axId val="17552896"/>
        <c:scaling>
          <c:orientation val="maxMin"/>
        </c:scaling>
        <c:delete val="1"/>
        <c:axPos val="l"/>
        <c:numFmt formatCode="0%" sourceLinked="1"/>
        <c:majorTickMark val="out"/>
        <c:minorTickMark val="none"/>
        <c:tickLblPos val="none"/>
        <c:crossAx val="175513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858942065491177E-2"/>
          <c:y val="2.9850746268656716E-2"/>
          <c:w val="0.95201971704756416"/>
          <c:h val="0.81500429569745469"/>
        </c:manualLayout>
      </c:layout>
      <c:barChart>
        <c:barDir val="col"/>
        <c:grouping val="clustered"/>
        <c:varyColors val="0"/>
        <c:ser>
          <c:idx val="0"/>
          <c:order val="0"/>
          <c:tx>
            <c:strRef>
              <c:f>Sheet1!$A$2</c:f>
              <c:strCache>
                <c:ptCount val="1"/>
                <c:pt idx="0">
                  <c:v>Yes</c:v>
                </c:pt>
              </c:strCache>
            </c:strRef>
          </c:tx>
          <c:spPr>
            <a:solidFill>
              <a:srgbClr val="AEC411">
                <a:lumMod val="75000"/>
              </a:srgbClr>
            </a:solidFill>
            <a:ln w="12700">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IE" sz="1200" b="1" i="0" u="none" strike="noStrike" kern="1200" baseline="0">
                    <a:solidFill>
                      <a:schemeClr val="tx1">
                        <a:lumMod val="65000"/>
                        <a:lumOff val="35000"/>
                      </a:schemeClr>
                    </a:solidFill>
                    <a:latin typeface="+mn-lt"/>
                    <a:ea typeface="Arial"/>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Sheet1!$B$1:$E$1</c:f>
              <c:strCache>
                <c:ptCount val="4"/>
                <c:pt idx="0">
                  <c:v>18-34</c:v>
                </c:pt>
                <c:pt idx="1">
                  <c:v>35-49</c:v>
                </c:pt>
                <c:pt idx="2">
                  <c:v>50-64</c:v>
                </c:pt>
                <c:pt idx="3">
                  <c:v>65+</c:v>
                </c:pt>
              </c:strCache>
            </c:strRef>
          </c:cat>
          <c:val>
            <c:numRef>
              <c:f>Sheet1!$B$2:$E$2</c:f>
              <c:numCache>
                <c:formatCode>0</c:formatCode>
                <c:ptCount val="4"/>
                <c:pt idx="0">
                  <c:v>67</c:v>
                </c:pt>
                <c:pt idx="1">
                  <c:v>51</c:v>
                </c:pt>
                <c:pt idx="2">
                  <c:v>58</c:v>
                </c:pt>
                <c:pt idx="3">
                  <c:v>67</c:v>
                </c:pt>
              </c:numCache>
            </c:numRef>
          </c:val>
          <c:extLst>
            <c:ext xmlns:c16="http://schemas.microsoft.com/office/drawing/2014/chart" uri="{C3380CC4-5D6E-409C-BE32-E72D297353CC}">
              <c16:uniqueId val="{00000000-B58C-40D5-91C5-6F4B1BE1FA12}"/>
            </c:ext>
          </c:extLst>
        </c:ser>
        <c:dLbls>
          <c:showLegendKey val="0"/>
          <c:showVal val="0"/>
          <c:showCatName val="0"/>
          <c:showSerName val="0"/>
          <c:showPercent val="0"/>
          <c:showBubbleSize val="0"/>
        </c:dLbls>
        <c:gapWidth val="92"/>
        <c:axId val="499632136"/>
        <c:axId val="499632528"/>
      </c:barChart>
      <c:catAx>
        <c:axId val="499632136"/>
        <c:scaling>
          <c:orientation val="minMax"/>
        </c:scaling>
        <c:delete val="0"/>
        <c:axPos val="b"/>
        <c:numFmt formatCode="General" sourceLinked="1"/>
        <c:majorTickMark val="out"/>
        <c:minorTickMark val="none"/>
        <c:tickLblPos val="nextTo"/>
        <c:spPr>
          <a:noFill/>
          <a:ln w="6350" cap="flat" cmpd="sng" algn="ctr">
            <a:solidFill>
              <a:sysClr val="windowText" lastClr="000000">
                <a:lumMod val="50000"/>
                <a:lumOff val="50000"/>
              </a:sysClr>
            </a:solidFill>
            <a:prstDash val="solid"/>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Arial"/>
                <a:cs typeface="Arial"/>
              </a:defRPr>
            </a:pPr>
            <a:endParaRPr lang="en-US"/>
          </a:p>
        </c:txPr>
        <c:crossAx val="499632528"/>
        <c:crosses val="autoZero"/>
        <c:auto val="1"/>
        <c:lblAlgn val="ctr"/>
        <c:lblOffset val="100"/>
        <c:noMultiLvlLbl val="0"/>
      </c:catAx>
      <c:valAx>
        <c:axId val="499632528"/>
        <c:scaling>
          <c:orientation val="minMax"/>
          <c:min val="0"/>
        </c:scaling>
        <c:delete val="1"/>
        <c:axPos val="l"/>
        <c:numFmt formatCode="0" sourceLinked="1"/>
        <c:majorTickMark val="out"/>
        <c:minorTickMark val="none"/>
        <c:tickLblPos val="nextTo"/>
        <c:crossAx val="499632136"/>
        <c:crosses val="autoZero"/>
        <c:crossBetween val="between"/>
      </c:valAx>
      <c:spPr>
        <a:noFill/>
        <a:ln w="25905">
          <a:noFill/>
        </a:ln>
        <a:effectLst/>
      </c:spPr>
    </c:plotArea>
    <c:plotVisOnly val="1"/>
    <c:dispBlanksAs val="gap"/>
    <c:showDLblsOverMax val="0"/>
  </c:chart>
  <c:spPr>
    <a:noFill/>
    <a:ln w="6350" cap="flat" cmpd="sng" algn="ctr">
      <a:noFill/>
      <a:prstDash val="solid"/>
      <a:miter lim="800000"/>
    </a:ln>
    <a:effectLst/>
  </c:spPr>
  <c:txPr>
    <a:bodyPr/>
    <a:lstStyle/>
    <a:p>
      <a:pPr>
        <a:defRPr sz="1581" b="1" i="0" u="none" strike="noStrike" baseline="0">
          <a:solidFill>
            <a:schemeClr val="tx1"/>
          </a:solidFill>
          <a:latin typeface="Arial"/>
          <a:ea typeface="Arial"/>
          <a:cs typeface="Aria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2092362056717"/>
          <c:y val="2.348359763242704E-2"/>
          <c:w val="0.8589093098324283"/>
          <c:h val="0.95090840691191192"/>
        </c:manualLayout>
      </c:layout>
      <c:doughnutChart>
        <c:varyColors val="1"/>
        <c:ser>
          <c:idx val="0"/>
          <c:order val="0"/>
          <c:tx>
            <c:strRef>
              <c:f>Sheet1!$B$1</c:f>
              <c:strCache>
                <c:ptCount val="1"/>
                <c:pt idx="0">
                  <c:v>Column2</c:v>
                </c:pt>
              </c:strCache>
            </c:strRef>
          </c:tx>
          <c:spPr>
            <a:solidFill>
              <a:srgbClr val="4A8A26"/>
            </a:solidFill>
            <a:ln>
              <a:solidFill>
                <a:schemeClr val="bg1"/>
              </a:solidFill>
            </a:ln>
          </c:spPr>
          <c:dPt>
            <c:idx val="0"/>
            <c:bubble3D val="0"/>
            <c:spPr>
              <a:solidFill>
                <a:srgbClr val="AEC411"/>
              </a:solidFill>
              <a:ln>
                <a:solidFill>
                  <a:schemeClr val="bg1"/>
                </a:solidFill>
              </a:ln>
            </c:spPr>
            <c:extLst>
              <c:ext xmlns:c16="http://schemas.microsoft.com/office/drawing/2014/chart" uri="{C3380CC4-5D6E-409C-BE32-E72D297353CC}">
                <c16:uniqueId val="{00000001-153C-44F3-B985-5BD9BA0371A3}"/>
              </c:ext>
            </c:extLst>
          </c:dPt>
          <c:dPt>
            <c:idx val="1"/>
            <c:bubble3D val="0"/>
            <c:spPr>
              <a:solidFill>
                <a:sysClr val="window" lastClr="FFFFFF">
                  <a:lumMod val="95000"/>
                </a:sysClr>
              </a:solidFill>
              <a:ln>
                <a:solidFill>
                  <a:schemeClr val="bg1"/>
                </a:solidFill>
              </a:ln>
            </c:spPr>
            <c:extLst>
              <c:ext xmlns:c16="http://schemas.microsoft.com/office/drawing/2014/chart" uri="{C3380CC4-5D6E-409C-BE32-E72D297353CC}">
                <c16:uniqueId val="{00000003-153C-44F3-B985-5BD9BA0371A3}"/>
              </c:ext>
            </c:extLst>
          </c:dPt>
          <c:dPt>
            <c:idx val="2"/>
            <c:bubble3D val="0"/>
            <c:spPr>
              <a:solidFill>
                <a:srgbClr val="D61D6E"/>
              </a:solidFill>
              <a:ln>
                <a:solidFill>
                  <a:schemeClr val="bg1"/>
                </a:solidFill>
              </a:ln>
            </c:spPr>
            <c:extLst>
              <c:ext xmlns:c16="http://schemas.microsoft.com/office/drawing/2014/chart" uri="{C3380CC4-5D6E-409C-BE32-E72D297353CC}">
                <c16:uniqueId val="{00000005-153C-44F3-B985-5BD9BA0371A3}"/>
              </c:ext>
            </c:extLst>
          </c:dPt>
          <c:dPt>
            <c:idx val="3"/>
            <c:bubble3D val="0"/>
            <c:spPr>
              <a:solidFill>
                <a:srgbClr val="F2A0C4"/>
              </a:solidFill>
              <a:ln>
                <a:solidFill>
                  <a:schemeClr val="bg1"/>
                </a:solidFill>
              </a:ln>
            </c:spPr>
            <c:extLst>
              <c:ext xmlns:c16="http://schemas.microsoft.com/office/drawing/2014/chart" uri="{C3380CC4-5D6E-409C-BE32-E72D297353CC}">
                <c16:uniqueId val="{00000007-153C-44F3-B985-5BD9BA0371A3}"/>
              </c:ext>
            </c:extLst>
          </c:dPt>
          <c:dPt>
            <c:idx val="4"/>
            <c:bubble3D val="0"/>
            <c:spPr>
              <a:solidFill>
                <a:srgbClr val="D61D6E"/>
              </a:solidFill>
              <a:ln>
                <a:solidFill>
                  <a:schemeClr val="bg1"/>
                </a:solidFill>
              </a:ln>
            </c:spPr>
            <c:extLst>
              <c:ext xmlns:c16="http://schemas.microsoft.com/office/drawing/2014/chart" uri="{C3380CC4-5D6E-409C-BE32-E72D297353CC}">
                <c16:uniqueId val="{00000009-153C-44F3-B985-5BD9BA0371A3}"/>
              </c:ext>
            </c:extLst>
          </c:dPt>
          <c:dPt>
            <c:idx val="5"/>
            <c:bubble3D val="0"/>
            <c:spPr>
              <a:solidFill>
                <a:srgbClr val="7030A0"/>
              </a:solidFill>
              <a:ln>
                <a:solidFill>
                  <a:schemeClr val="bg1"/>
                </a:solidFill>
              </a:ln>
            </c:spPr>
            <c:extLst>
              <c:ext xmlns:c16="http://schemas.microsoft.com/office/drawing/2014/chart" uri="{C3380CC4-5D6E-409C-BE32-E72D297353CC}">
                <c16:uniqueId val="{0000000B-153C-44F3-B985-5BD9BA0371A3}"/>
              </c:ext>
            </c:extLst>
          </c:dPt>
          <c:dPt>
            <c:idx val="6"/>
            <c:bubble3D val="0"/>
            <c:spPr>
              <a:solidFill>
                <a:srgbClr val="901449"/>
              </a:solidFill>
              <a:ln>
                <a:solidFill>
                  <a:schemeClr val="bg1"/>
                </a:solidFill>
              </a:ln>
            </c:spPr>
            <c:extLst>
              <c:ext xmlns:c16="http://schemas.microsoft.com/office/drawing/2014/chart" uri="{C3380CC4-5D6E-409C-BE32-E72D297353CC}">
                <c16:uniqueId val="{0000000D-153C-44F3-B985-5BD9BA0371A3}"/>
              </c:ext>
            </c:extLst>
          </c:dPt>
          <c:cat>
            <c:strRef>
              <c:f>Sheet1!$A$2:$A$3</c:f>
              <c:strCache>
                <c:ptCount val="2"/>
                <c:pt idx="0">
                  <c:v>Yes</c:v>
                </c:pt>
                <c:pt idx="1">
                  <c:v>No</c:v>
                </c:pt>
              </c:strCache>
            </c:strRef>
          </c:cat>
          <c:val>
            <c:numRef>
              <c:f>Sheet1!$B$2:$B$3</c:f>
              <c:numCache>
                <c:formatCode>0</c:formatCode>
                <c:ptCount val="2"/>
                <c:pt idx="0">
                  <c:v>60</c:v>
                </c:pt>
                <c:pt idx="1">
                  <c:v>40</c:v>
                </c:pt>
              </c:numCache>
            </c:numRef>
          </c:val>
          <c:extLst>
            <c:ext xmlns:c16="http://schemas.microsoft.com/office/drawing/2014/chart" uri="{C3380CC4-5D6E-409C-BE32-E72D297353CC}">
              <c16:uniqueId val="{0000000E-153C-44F3-B985-5BD9BA0371A3}"/>
            </c:ext>
          </c:extLst>
        </c:ser>
        <c:dLbls>
          <c:showLegendKey val="0"/>
          <c:showVal val="0"/>
          <c:showCatName val="0"/>
          <c:showSerName val="0"/>
          <c:showPercent val="0"/>
          <c:showBubbleSize val="0"/>
          <c:showLeaderLines val="1"/>
        </c:dLbls>
        <c:firstSliceAng val="360"/>
        <c:holeSize val="70"/>
      </c:doughnutChart>
      <c:spPr>
        <a:noFill/>
        <a:ln w="25385">
          <a:noFill/>
        </a:ln>
      </c:spPr>
    </c:plotArea>
    <c:plotVisOnly val="1"/>
    <c:dispBlanksAs val="zero"/>
    <c:showDLblsOverMax val="0"/>
  </c:chart>
  <c:txPr>
    <a:bodyPr/>
    <a:lstStyle/>
    <a:p>
      <a:pPr>
        <a:defRPr sz="1799"/>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858942065491177E-2"/>
          <c:y val="2.9850746268656716E-2"/>
          <c:w val="0.95201971704756416"/>
          <c:h val="0.81500429569745469"/>
        </c:manualLayout>
      </c:layout>
      <c:barChart>
        <c:barDir val="col"/>
        <c:grouping val="clustered"/>
        <c:varyColors val="0"/>
        <c:ser>
          <c:idx val="0"/>
          <c:order val="0"/>
          <c:tx>
            <c:strRef>
              <c:f>Sheet1!$A$2</c:f>
              <c:strCache>
                <c:ptCount val="1"/>
                <c:pt idx="0">
                  <c:v>Yes</c:v>
                </c:pt>
              </c:strCache>
            </c:strRef>
          </c:tx>
          <c:spPr>
            <a:solidFill>
              <a:srgbClr val="AEC411">
                <a:lumMod val="75000"/>
              </a:srgbClr>
            </a:solidFill>
            <a:ln w="12700">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IE" sz="1200" b="1" i="0" u="none" strike="noStrike" kern="1200" baseline="0">
                    <a:solidFill>
                      <a:schemeClr val="tx1">
                        <a:lumMod val="65000"/>
                        <a:lumOff val="35000"/>
                      </a:schemeClr>
                    </a:solidFill>
                    <a:latin typeface="+mn-lt"/>
                    <a:ea typeface="Arial"/>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Sheet1!$B$1:$E$1</c:f>
              <c:strCache>
                <c:ptCount val="4"/>
                <c:pt idx="0">
                  <c:v>Dublin</c:v>
                </c:pt>
                <c:pt idx="1">
                  <c:v>RoL</c:v>
                </c:pt>
                <c:pt idx="2">
                  <c:v>Munster</c:v>
                </c:pt>
                <c:pt idx="3">
                  <c:v>Conn/Uls</c:v>
                </c:pt>
              </c:strCache>
            </c:strRef>
          </c:cat>
          <c:val>
            <c:numRef>
              <c:f>Sheet1!$B$2:$E$2</c:f>
              <c:numCache>
                <c:formatCode>0</c:formatCode>
                <c:ptCount val="4"/>
                <c:pt idx="0">
                  <c:v>63</c:v>
                </c:pt>
                <c:pt idx="1">
                  <c:v>57</c:v>
                </c:pt>
                <c:pt idx="2">
                  <c:v>57</c:v>
                </c:pt>
                <c:pt idx="3">
                  <c:v>63</c:v>
                </c:pt>
              </c:numCache>
            </c:numRef>
          </c:val>
          <c:extLst>
            <c:ext xmlns:c16="http://schemas.microsoft.com/office/drawing/2014/chart" uri="{C3380CC4-5D6E-409C-BE32-E72D297353CC}">
              <c16:uniqueId val="{00000000-B58C-40D5-91C5-6F4B1BE1FA12}"/>
            </c:ext>
          </c:extLst>
        </c:ser>
        <c:dLbls>
          <c:showLegendKey val="0"/>
          <c:showVal val="0"/>
          <c:showCatName val="0"/>
          <c:showSerName val="0"/>
          <c:showPercent val="0"/>
          <c:showBubbleSize val="0"/>
        </c:dLbls>
        <c:gapWidth val="92"/>
        <c:axId val="499632136"/>
        <c:axId val="499632528"/>
      </c:barChart>
      <c:catAx>
        <c:axId val="499632136"/>
        <c:scaling>
          <c:orientation val="minMax"/>
        </c:scaling>
        <c:delete val="0"/>
        <c:axPos val="b"/>
        <c:numFmt formatCode="General" sourceLinked="1"/>
        <c:majorTickMark val="out"/>
        <c:minorTickMark val="none"/>
        <c:tickLblPos val="nextTo"/>
        <c:spPr>
          <a:noFill/>
          <a:ln w="6350" cap="flat" cmpd="sng" algn="ctr">
            <a:solidFill>
              <a:sysClr val="windowText" lastClr="000000">
                <a:lumMod val="50000"/>
                <a:lumOff val="50000"/>
              </a:sysClr>
            </a:solidFill>
            <a:prstDash val="solid"/>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Arial"/>
                <a:cs typeface="Arial"/>
              </a:defRPr>
            </a:pPr>
            <a:endParaRPr lang="en-US"/>
          </a:p>
        </c:txPr>
        <c:crossAx val="499632528"/>
        <c:crosses val="autoZero"/>
        <c:auto val="1"/>
        <c:lblAlgn val="ctr"/>
        <c:lblOffset val="100"/>
        <c:noMultiLvlLbl val="0"/>
      </c:catAx>
      <c:valAx>
        <c:axId val="499632528"/>
        <c:scaling>
          <c:orientation val="minMax"/>
          <c:min val="0"/>
        </c:scaling>
        <c:delete val="1"/>
        <c:axPos val="l"/>
        <c:numFmt formatCode="0" sourceLinked="1"/>
        <c:majorTickMark val="out"/>
        <c:minorTickMark val="none"/>
        <c:tickLblPos val="nextTo"/>
        <c:crossAx val="499632136"/>
        <c:crosses val="autoZero"/>
        <c:crossBetween val="between"/>
      </c:valAx>
      <c:spPr>
        <a:noFill/>
        <a:ln w="25905">
          <a:noFill/>
        </a:ln>
        <a:effectLst/>
      </c:spPr>
    </c:plotArea>
    <c:plotVisOnly val="1"/>
    <c:dispBlanksAs val="gap"/>
    <c:showDLblsOverMax val="0"/>
  </c:chart>
  <c:spPr>
    <a:noFill/>
    <a:ln w="6350" cap="flat" cmpd="sng" algn="ctr">
      <a:noFill/>
      <a:prstDash val="solid"/>
      <a:miter lim="800000"/>
    </a:ln>
    <a:effectLst/>
  </c:spPr>
  <c:txPr>
    <a:bodyPr/>
    <a:lstStyle/>
    <a:p>
      <a:pPr>
        <a:defRPr sz="1581" b="1" i="0" u="none" strike="noStrike" baseline="0">
          <a:solidFill>
            <a:schemeClr val="tx1"/>
          </a:solidFill>
          <a:latin typeface="Arial"/>
          <a:ea typeface="Arial"/>
          <a:cs typeface="Aria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2092362056717"/>
          <c:y val="2.348359763242704E-2"/>
          <c:w val="0.8589093098324283"/>
          <c:h val="0.95090840691191192"/>
        </c:manualLayout>
      </c:layout>
      <c:doughnutChart>
        <c:varyColors val="1"/>
        <c:ser>
          <c:idx val="0"/>
          <c:order val="0"/>
          <c:tx>
            <c:strRef>
              <c:f>Sheet1!$B$1</c:f>
              <c:strCache>
                <c:ptCount val="1"/>
                <c:pt idx="0">
                  <c:v>Column2</c:v>
                </c:pt>
              </c:strCache>
            </c:strRef>
          </c:tx>
          <c:spPr>
            <a:solidFill>
              <a:srgbClr val="4A8A26"/>
            </a:solidFill>
            <a:ln>
              <a:solidFill>
                <a:schemeClr val="bg1"/>
              </a:solidFill>
            </a:ln>
          </c:spPr>
          <c:dPt>
            <c:idx val="0"/>
            <c:bubble3D val="0"/>
            <c:spPr>
              <a:solidFill>
                <a:srgbClr val="AEC411"/>
              </a:solidFill>
              <a:ln>
                <a:solidFill>
                  <a:schemeClr val="bg1"/>
                </a:solidFill>
              </a:ln>
            </c:spPr>
            <c:extLst>
              <c:ext xmlns:c16="http://schemas.microsoft.com/office/drawing/2014/chart" uri="{C3380CC4-5D6E-409C-BE32-E72D297353CC}">
                <c16:uniqueId val="{00000001-153C-44F3-B985-5BD9BA0371A3}"/>
              </c:ext>
            </c:extLst>
          </c:dPt>
          <c:dPt>
            <c:idx val="1"/>
            <c:bubble3D val="0"/>
            <c:spPr>
              <a:solidFill>
                <a:sysClr val="window" lastClr="FFFFFF">
                  <a:lumMod val="95000"/>
                </a:sysClr>
              </a:solidFill>
              <a:ln>
                <a:solidFill>
                  <a:schemeClr val="bg1"/>
                </a:solidFill>
              </a:ln>
            </c:spPr>
            <c:extLst>
              <c:ext xmlns:c16="http://schemas.microsoft.com/office/drawing/2014/chart" uri="{C3380CC4-5D6E-409C-BE32-E72D297353CC}">
                <c16:uniqueId val="{00000003-153C-44F3-B985-5BD9BA0371A3}"/>
              </c:ext>
            </c:extLst>
          </c:dPt>
          <c:dPt>
            <c:idx val="2"/>
            <c:bubble3D val="0"/>
            <c:spPr>
              <a:solidFill>
                <a:srgbClr val="D61D6E"/>
              </a:solidFill>
              <a:ln>
                <a:solidFill>
                  <a:schemeClr val="bg1"/>
                </a:solidFill>
              </a:ln>
            </c:spPr>
            <c:extLst>
              <c:ext xmlns:c16="http://schemas.microsoft.com/office/drawing/2014/chart" uri="{C3380CC4-5D6E-409C-BE32-E72D297353CC}">
                <c16:uniqueId val="{00000005-153C-44F3-B985-5BD9BA0371A3}"/>
              </c:ext>
            </c:extLst>
          </c:dPt>
          <c:dPt>
            <c:idx val="3"/>
            <c:bubble3D val="0"/>
            <c:spPr>
              <a:solidFill>
                <a:srgbClr val="F2A0C4"/>
              </a:solidFill>
              <a:ln>
                <a:solidFill>
                  <a:schemeClr val="bg1"/>
                </a:solidFill>
              </a:ln>
            </c:spPr>
            <c:extLst>
              <c:ext xmlns:c16="http://schemas.microsoft.com/office/drawing/2014/chart" uri="{C3380CC4-5D6E-409C-BE32-E72D297353CC}">
                <c16:uniqueId val="{00000007-153C-44F3-B985-5BD9BA0371A3}"/>
              </c:ext>
            </c:extLst>
          </c:dPt>
          <c:dPt>
            <c:idx val="4"/>
            <c:bubble3D val="0"/>
            <c:spPr>
              <a:solidFill>
                <a:srgbClr val="D61D6E"/>
              </a:solidFill>
              <a:ln>
                <a:solidFill>
                  <a:schemeClr val="bg1"/>
                </a:solidFill>
              </a:ln>
            </c:spPr>
            <c:extLst>
              <c:ext xmlns:c16="http://schemas.microsoft.com/office/drawing/2014/chart" uri="{C3380CC4-5D6E-409C-BE32-E72D297353CC}">
                <c16:uniqueId val="{00000009-153C-44F3-B985-5BD9BA0371A3}"/>
              </c:ext>
            </c:extLst>
          </c:dPt>
          <c:dPt>
            <c:idx val="5"/>
            <c:bubble3D val="0"/>
            <c:spPr>
              <a:solidFill>
                <a:srgbClr val="7030A0"/>
              </a:solidFill>
              <a:ln>
                <a:solidFill>
                  <a:schemeClr val="bg1"/>
                </a:solidFill>
              </a:ln>
            </c:spPr>
            <c:extLst>
              <c:ext xmlns:c16="http://schemas.microsoft.com/office/drawing/2014/chart" uri="{C3380CC4-5D6E-409C-BE32-E72D297353CC}">
                <c16:uniqueId val="{0000000B-153C-44F3-B985-5BD9BA0371A3}"/>
              </c:ext>
            </c:extLst>
          </c:dPt>
          <c:dPt>
            <c:idx val="6"/>
            <c:bubble3D val="0"/>
            <c:spPr>
              <a:solidFill>
                <a:srgbClr val="901449"/>
              </a:solidFill>
              <a:ln>
                <a:solidFill>
                  <a:schemeClr val="bg1"/>
                </a:solidFill>
              </a:ln>
            </c:spPr>
            <c:extLst>
              <c:ext xmlns:c16="http://schemas.microsoft.com/office/drawing/2014/chart" uri="{C3380CC4-5D6E-409C-BE32-E72D297353CC}">
                <c16:uniqueId val="{0000000D-153C-44F3-B985-5BD9BA0371A3}"/>
              </c:ext>
            </c:extLst>
          </c:dPt>
          <c:cat>
            <c:strRef>
              <c:f>Sheet1!$A$2:$A$3</c:f>
              <c:strCache>
                <c:ptCount val="2"/>
                <c:pt idx="0">
                  <c:v>Yes</c:v>
                </c:pt>
                <c:pt idx="1">
                  <c:v>No</c:v>
                </c:pt>
              </c:strCache>
            </c:strRef>
          </c:cat>
          <c:val>
            <c:numRef>
              <c:f>Sheet1!$B$2:$B$3</c:f>
              <c:numCache>
                <c:formatCode>0</c:formatCode>
                <c:ptCount val="2"/>
                <c:pt idx="0">
                  <c:v>37</c:v>
                </c:pt>
                <c:pt idx="1">
                  <c:v>73</c:v>
                </c:pt>
              </c:numCache>
            </c:numRef>
          </c:val>
          <c:extLst>
            <c:ext xmlns:c16="http://schemas.microsoft.com/office/drawing/2014/chart" uri="{C3380CC4-5D6E-409C-BE32-E72D297353CC}">
              <c16:uniqueId val="{0000000E-153C-44F3-B985-5BD9BA0371A3}"/>
            </c:ext>
          </c:extLst>
        </c:ser>
        <c:dLbls>
          <c:showLegendKey val="0"/>
          <c:showVal val="0"/>
          <c:showCatName val="0"/>
          <c:showSerName val="0"/>
          <c:showPercent val="0"/>
          <c:showBubbleSize val="0"/>
          <c:showLeaderLines val="1"/>
        </c:dLbls>
        <c:firstSliceAng val="360"/>
        <c:holeSize val="70"/>
      </c:doughnutChart>
      <c:spPr>
        <a:noFill/>
        <a:ln w="25385">
          <a:noFill/>
        </a:ln>
      </c:spPr>
    </c:plotArea>
    <c:plotVisOnly val="1"/>
    <c:dispBlanksAs val="zero"/>
    <c:showDLblsOverMax val="0"/>
  </c:chart>
  <c:txPr>
    <a:bodyPr/>
    <a:lstStyle/>
    <a:p>
      <a:pPr>
        <a:defRPr sz="1799"/>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858942065491177E-2"/>
          <c:y val="2.9850746268656716E-2"/>
          <c:w val="0.95201971704756416"/>
          <c:h val="0.81500429569745469"/>
        </c:manualLayout>
      </c:layout>
      <c:barChart>
        <c:barDir val="col"/>
        <c:grouping val="clustered"/>
        <c:varyColors val="0"/>
        <c:ser>
          <c:idx val="0"/>
          <c:order val="0"/>
          <c:tx>
            <c:strRef>
              <c:f>Sheet1!$A$2</c:f>
              <c:strCache>
                <c:ptCount val="1"/>
                <c:pt idx="0">
                  <c:v>Yes</c:v>
                </c:pt>
              </c:strCache>
            </c:strRef>
          </c:tx>
          <c:spPr>
            <a:solidFill>
              <a:srgbClr val="AEC411">
                <a:lumMod val="75000"/>
              </a:srgbClr>
            </a:solidFill>
            <a:ln w="12700">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IE" sz="1200" b="1" i="0" u="none" strike="noStrike" kern="1200" baseline="0">
                    <a:solidFill>
                      <a:schemeClr val="tx1">
                        <a:lumMod val="65000"/>
                        <a:lumOff val="35000"/>
                      </a:schemeClr>
                    </a:solidFill>
                    <a:latin typeface="+mn-lt"/>
                    <a:ea typeface="Arial"/>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Sheet1!$B$1:$E$1</c:f>
              <c:strCache>
                <c:ptCount val="4"/>
                <c:pt idx="0">
                  <c:v>18-34</c:v>
                </c:pt>
                <c:pt idx="1">
                  <c:v>35-49</c:v>
                </c:pt>
                <c:pt idx="2">
                  <c:v>50-64</c:v>
                </c:pt>
                <c:pt idx="3">
                  <c:v>65+</c:v>
                </c:pt>
              </c:strCache>
            </c:strRef>
          </c:cat>
          <c:val>
            <c:numRef>
              <c:f>Sheet1!$B$2:$E$2</c:f>
              <c:numCache>
                <c:formatCode>0</c:formatCode>
                <c:ptCount val="4"/>
                <c:pt idx="0">
                  <c:v>38</c:v>
                </c:pt>
                <c:pt idx="1">
                  <c:v>35</c:v>
                </c:pt>
                <c:pt idx="2">
                  <c:v>31</c:v>
                </c:pt>
                <c:pt idx="3">
                  <c:v>45</c:v>
                </c:pt>
              </c:numCache>
            </c:numRef>
          </c:val>
          <c:extLst>
            <c:ext xmlns:c16="http://schemas.microsoft.com/office/drawing/2014/chart" uri="{C3380CC4-5D6E-409C-BE32-E72D297353CC}">
              <c16:uniqueId val="{00000000-706A-4300-B0EE-247B3CC1A60E}"/>
            </c:ext>
          </c:extLst>
        </c:ser>
        <c:dLbls>
          <c:showLegendKey val="0"/>
          <c:showVal val="0"/>
          <c:showCatName val="0"/>
          <c:showSerName val="0"/>
          <c:showPercent val="0"/>
          <c:showBubbleSize val="0"/>
        </c:dLbls>
        <c:gapWidth val="92"/>
        <c:axId val="499632136"/>
        <c:axId val="499632528"/>
      </c:barChart>
      <c:catAx>
        <c:axId val="499632136"/>
        <c:scaling>
          <c:orientation val="minMax"/>
        </c:scaling>
        <c:delete val="0"/>
        <c:axPos val="b"/>
        <c:numFmt formatCode="General" sourceLinked="1"/>
        <c:majorTickMark val="out"/>
        <c:minorTickMark val="none"/>
        <c:tickLblPos val="nextTo"/>
        <c:spPr>
          <a:noFill/>
          <a:ln w="6350" cap="flat" cmpd="sng" algn="ctr">
            <a:solidFill>
              <a:sysClr val="windowText" lastClr="000000">
                <a:lumMod val="50000"/>
                <a:lumOff val="50000"/>
              </a:sysClr>
            </a:solidFill>
            <a:prstDash val="solid"/>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Arial"/>
                <a:cs typeface="Arial"/>
              </a:defRPr>
            </a:pPr>
            <a:endParaRPr lang="en-US"/>
          </a:p>
        </c:txPr>
        <c:crossAx val="499632528"/>
        <c:crosses val="autoZero"/>
        <c:auto val="1"/>
        <c:lblAlgn val="ctr"/>
        <c:lblOffset val="100"/>
        <c:noMultiLvlLbl val="0"/>
      </c:catAx>
      <c:valAx>
        <c:axId val="499632528"/>
        <c:scaling>
          <c:orientation val="minMax"/>
          <c:min val="0"/>
        </c:scaling>
        <c:delete val="1"/>
        <c:axPos val="l"/>
        <c:numFmt formatCode="0" sourceLinked="1"/>
        <c:majorTickMark val="out"/>
        <c:minorTickMark val="none"/>
        <c:tickLblPos val="nextTo"/>
        <c:crossAx val="499632136"/>
        <c:crosses val="autoZero"/>
        <c:crossBetween val="between"/>
      </c:valAx>
      <c:spPr>
        <a:noFill/>
        <a:ln w="25905">
          <a:noFill/>
        </a:ln>
        <a:effectLst/>
      </c:spPr>
    </c:plotArea>
    <c:plotVisOnly val="1"/>
    <c:dispBlanksAs val="gap"/>
    <c:showDLblsOverMax val="0"/>
  </c:chart>
  <c:spPr>
    <a:noFill/>
    <a:ln w="6350" cap="flat" cmpd="sng" algn="ctr">
      <a:noFill/>
      <a:prstDash val="solid"/>
      <a:miter lim="800000"/>
    </a:ln>
    <a:effectLst/>
  </c:spPr>
  <c:txPr>
    <a:bodyPr/>
    <a:lstStyle/>
    <a:p>
      <a:pPr>
        <a:defRPr sz="1581" b="1" i="0" u="none" strike="noStrike" baseline="0">
          <a:solidFill>
            <a:schemeClr val="tx1"/>
          </a:solidFill>
          <a:latin typeface="Arial"/>
          <a:ea typeface="Arial"/>
          <a:cs typeface="Aria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858942065491177E-2"/>
          <c:y val="2.9850746268656716E-2"/>
          <c:w val="0.95201971704756416"/>
          <c:h val="0.81500429569745469"/>
        </c:manualLayout>
      </c:layout>
      <c:barChart>
        <c:barDir val="col"/>
        <c:grouping val="clustered"/>
        <c:varyColors val="0"/>
        <c:ser>
          <c:idx val="0"/>
          <c:order val="0"/>
          <c:tx>
            <c:strRef>
              <c:f>Sheet1!$A$2</c:f>
              <c:strCache>
                <c:ptCount val="1"/>
                <c:pt idx="0">
                  <c:v>Yes</c:v>
                </c:pt>
              </c:strCache>
            </c:strRef>
          </c:tx>
          <c:spPr>
            <a:solidFill>
              <a:srgbClr val="AEC411">
                <a:lumMod val="75000"/>
              </a:srgbClr>
            </a:solidFill>
            <a:ln w="12700">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IE" sz="1200" b="1" i="0" u="none" strike="noStrike" kern="1200" baseline="0">
                    <a:solidFill>
                      <a:schemeClr val="tx1">
                        <a:lumMod val="65000"/>
                        <a:lumOff val="35000"/>
                      </a:schemeClr>
                    </a:solidFill>
                    <a:latin typeface="+mn-lt"/>
                    <a:ea typeface="Arial"/>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Sheet1!$B$1:$E$1</c:f>
              <c:strCache>
                <c:ptCount val="4"/>
                <c:pt idx="0">
                  <c:v>Dublin</c:v>
                </c:pt>
                <c:pt idx="1">
                  <c:v>RoL</c:v>
                </c:pt>
                <c:pt idx="2">
                  <c:v>Munster</c:v>
                </c:pt>
                <c:pt idx="3">
                  <c:v>Conn/Uls</c:v>
                </c:pt>
              </c:strCache>
            </c:strRef>
          </c:cat>
          <c:val>
            <c:numRef>
              <c:f>Sheet1!$B$2:$E$2</c:f>
              <c:numCache>
                <c:formatCode>0</c:formatCode>
                <c:ptCount val="4"/>
                <c:pt idx="0">
                  <c:v>36</c:v>
                </c:pt>
                <c:pt idx="1">
                  <c:v>41</c:v>
                </c:pt>
                <c:pt idx="2">
                  <c:v>39</c:v>
                </c:pt>
                <c:pt idx="3">
                  <c:v>31</c:v>
                </c:pt>
              </c:numCache>
            </c:numRef>
          </c:val>
          <c:extLst>
            <c:ext xmlns:c16="http://schemas.microsoft.com/office/drawing/2014/chart" uri="{C3380CC4-5D6E-409C-BE32-E72D297353CC}">
              <c16:uniqueId val="{00000000-F26E-439B-8EB6-29A1B2E1313B}"/>
            </c:ext>
          </c:extLst>
        </c:ser>
        <c:dLbls>
          <c:showLegendKey val="0"/>
          <c:showVal val="0"/>
          <c:showCatName val="0"/>
          <c:showSerName val="0"/>
          <c:showPercent val="0"/>
          <c:showBubbleSize val="0"/>
        </c:dLbls>
        <c:gapWidth val="92"/>
        <c:axId val="499632136"/>
        <c:axId val="499632528"/>
      </c:barChart>
      <c:catAx>
        <c:axId val="499632136"/>
        <c:scaling>
          <c:orientation val="minMax"/>
        </c:scaling>
        <c:delete val="0"/>
        <c:axPos val="b"/>
        <c:numFmt formatCode="General" sourceLinked="1"/>
        <c:majorTickMark val="out"/>
        <c:minorTickMark val="none"/>
        <c:tickLblPos val="nextTo"/>
        <c:spPr>
          <a:noFill/>
          <a:ln w="6350" cap="flat" cmpd="sng" algn="ctr">
            <a:solidFill>
              <a:sysClr val="windowText" lastClr="000000">
                <a:lumMod val="50000"/>
                <a:lumOff val="50000"/>
              </a:sysClr>
            </a:solidFill>
            <a:prstDash val="solid"/>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Arial"/>
                <a:cs typeface="Arial"/>
              </a:defRPr>
            </a:pPr>
            <a:endParaRPr lang="en-US"/>
          </a:p>
        </c:txPr>
        <c:crossAx val="499632528"/>
        <c:crosses val="autoZero"/>
        <c:auto val="1"/>
        <c:lblAlgn val="ctr"/>
        <c:lblOffset val="100"/>
        <c:noMultiLvlLbl val="0"/>
      </c:catAx>
      <c:valAx>
        <c:axId val="499632528"/>
        <c:scaling>
          <c:orientation val="minMax"/>
          <c:min val="0"/>
        </c:scaling>
        <c:delete val="1"/>
        <c:axPos val="l"/>
        <c:numFmt formatCode="0" sourceLinked="1"/>
        <c:majorTickMark val="out"/>
        <c:minorTickMark val="none"/>
        <c:tickLblPos val="nextTo"/>
        <c:crossAx val="499632136"/>
        <c:crosses val="autoZero"/>
        <c:crossBetween val="between"/>
      </c:valAx>
      <c:spPr>
        <a:noFill/>
        <a:ln w="25905">
          <a:noFill/>
        </a:ln>
        <a:effectLst/>
      </c:spPr>
    </c:plotArea>
    <c:plotVisOnly val="1"/>
    <c:dispBlanksAs val="gap"/>
    <c:showDLblsOverMax val="0"/>
  </c:chart>
  <c:spPr>
    <a:noFill/>
    <a:ln w="6350" cap="flat" cmpd="sng" algn="ctr">
      <a:noFill/>
      <a:prstDash val="solid"/>
      <a:miter lim="800000"/>
    </a:ln>
    <a:effectLst/>
  </c:spPr>
  <c:txPr>
    <a:bodyPr/>
    <a:lstStyle/>
    <a:p>
      <a:pPr>
        <a:defRPr sz="1581" b="1" i="0" u="none" strike="noStrike" baseline="0">
          <a:solidFill>
            <a:schemeClr val="tx1"/>
          </a:solidFill>
          <a:latin typeface="Arial"/>
          <a:ea typeface="Arial"/>
          <a:cs typeface="Aria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2092362056717"/>
          <c:y val="2.348359763242704E-2"/>
          <c:w val="0.8589093098324283"/>
          <c:h val="0.95090840691191192"/>
        </c:manualLayout>
      </c:layout>
      <c:doughnutChart>
        <c:varyColors val="1"/>
        <c:ser>
          <c:idx val="0"/>
          <c:order val="0"/>
          <c:tx>
            <c:strRef>
              <c:f>Sheet1!$B$1</c:f>
              <c:strCache>
                <c:ptCount val="1"/>
                <c:pt idx="0">
                  <c:v>Column2</c:v>
                </c:pt>
              </c:strCache>
            </c:strRef>
          </c:tx>
          <c:spPr>
            <a:solidFill>
              <a:srgbClr val="D61D6E"/>
            </a:solidFill>
            <a:ln>
              <a:solidFill>
                <a:schemeClr val="bg1"/>
              </a:solidFill>
            </a:ln>
          </c:spPr>
          <c:dPt>
            <c:idx val="0"/>
            <c:bubble3D val="0"/>
            <c:spPr>
              <a:solidFill>
                <a:srgbClr val="AEC411"/>
              </a:solidFill>
              <a:ln>
                <a:solidFill>
                  <a:schemeClr val="bg1"/>
                </a:solidFill>
              </a:ln>
            </c:spPr>
            <c:extLst>
              <c:ext xmlns:c16="http://schemas.microsoft.com/office/drawing/2014/chart" uri="{C3380CC4-5D6E-409C-BE32-E72D297353CC}">
                <c16:uniqueId val="{00000001-E742-4DCA-8DDD-BFE6F028CC04}"/>
              </c:ext>
            </c:extLst>
          </c:dPt>
          <c:dPt>
            <c:idx val="1"/>
            <c:bubble3D val="0"/>
            <c:spPr>
              <a:solidFill>
                <a:sysClr val="window" lastClr="FFFFFF">
                  <a:lumMod val="95000"/>
                </a:sysClr>
              </a:solidFill>
              <a:ln>
                <a:solidFill>
                  <a:schemeClr val="bg1"/>
                </a:solidFill>
              </a:ln>
            </c:spPr>
            <c:extLst>
              <c:ext xmlns:c16="http://schemas.microsoft.com/office/drawing/2014/chart" uri="{C3380CC4-5D6E-409C-BE32-E72D297353CC}">
                <c16:uniqueId val="{00000003-E742-4DCA-8DDD-BFE6F028CC04}"/>
              </c:ext>
            </c:extLst>
          </c:dPt>
          <c:dPt>
            <c:idx val="2"/>
            <c:bubble3D val="0"/>
            <c:extLst>
              <c:ext xmlns:c16="http://schemas.microsoft.com/office/drawing/2014/chart" uri="{C3380CC4-5D6E-409C-BE32-E72D297353CC}">
                <c16:uniqueId val="{00000004-E742-4DCA-8DDD-BFE6F028CC04}"/>
              </c:ext>
            </c:extLst>
          </c:dPt>
          <c:dPt>
            <c:idx val="3"/>
            <c:bubble3D val="0"/>
            <c:extLst>
              <c:ext xmlns:c16="http://schemas.microsoft.com/office/drawing/2014/chart" uri="{C3380CC4-5D6E-409C-BE32-E72D297353CC}">
                <c16:uniqueId val="{00000005-E742-4DCA-8DDD-BFE6F028CC04}"/>
              </c:ext>
            </c:extLst>
          </c:dPt>
          <c:dPt>
            <c:idx val="4"/>
            <c:bubble3D val="0"/>
            <c:extLst>
              <c:ext xmlns:c16="http://schemas.microsoft.com/office/drawing/2014/chart" uri="{C3380CC4-5D6E-409C-BE32-E72D297353CC}">
                <c16:uniqueId val="{00000006-E742-4DCA-8DDD-BFE6F028CC04}"/>
              </c:ext>
            </c:extLst>
          </c:dPt>
          <c:dPt>
            <c:idx val="5"/>
            <c:bubble3D val="0"/>
            <c:extLst>
              <c:ext xmlns:c16="http://schemas.microsoft.com/office/drawing/2014/chart" uri="{C3380CC4-5D6E-409C-BE32-E72D297353CC}">
                <c16:uniqueId val="{00000007-E742-4DCA-8DDD-BFE6F028CC04}"/>
              </c:ext>
            </c:extLst>
          </c:dPt>
          <c:dPt>
            <c:idx val="6"/>
            <c:bubble3D val="0"/>
            <c:extLst>
              <c:ext xmlns:c16="http://schemas.microsoft.com/office/drawing/2014/chart" uri="{C3380CC4-5D6E-409C-BE32-E72D297353CC}">
                <c16:uniqueId val="{00000008-E742-4DCA-8DDD-BFE6F028CC04}"/>
              </c:ext>
            </c:extLst>
          </c:dPt>
          <c:cat>
            <c:strRef>
              <c:f>Sheet1!$A$2:$A$3</c:f>
              <c:strCache>
                <c:ptCount val="2"/>
                <c:pt idx="0">
                  <c:v>More</c:v>
                </c:pt>
                <c:pt idx="1">
                  <c:v>Neither</c:v>
                </c:pt>
              </c:strCache>
            </c:strRef>
          </c:cat>
          <c:val>
            <c:numRef>
              <c:f>Sheet1!$B$2:$B$3</c:f>
              <c:numCache>
                <c:formatCode>0</c:formatCode>
                <c:ptCount val="2"/>
                <c:pt idx="0">
                  <c:v>54</c:v>
                </c:pt>
                <c:pt idx="1">
                  <c:v>46</c:v>
                </c:pt>
              </c:numCache>
            </c:numRef>
          </c:val>
          <c:extLst>
            <c:ext xmlns:c16="http://schemas.microsoft.com/office/drawing/2014/chart" uri="{C3380CC4-5D6E-409C-BE32-E72D297353CC}">
              <c16:uniqueId val="{00000009-E742-4DCA-8DDD-BFE6F028CC04}"/>
            </c:ext>
          </c:extLst>
        </c:ser>
        <c:dLbls>
          <c:showLegendKey val="0"/>
          <c:showVal val="0"/>
          <c:showCatName val="0"/>
          <c:showSerName val="0"/>
          <c:showPercent val="0"/>
          <c:showBubbleSize val="0"/>
          <c:showLeaderLines val="1"/>
        </c:dLbls>
        <c:firstSliceAng val="360"/>
        <c:holeSize val="70"/>
      </c:doughnutChart>
      <c:spPr>
        <a:noFill/>
        <a:ln w="25385">
          <a:noFill/>
        </a:ln>
      </c:spPr>
    </c:plotArea>
    <c:plotVisOnly val="1"/>
    <c:dispBlanksAs val="zero"/>
    <c:showDLblsOverMax val="0"/>
  </c:chart>
  <c:txPr>
    <a:bodyPr/>
    <a:lstStyle/>
    <a:p>
      <a:pPr>
        <a:defRPr sz="1799"/>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2092362056717"/>
          <c:y val="2.348359763242704E-2"/>
          <c:w val="0.8589093098324283"/>
          <c:h val="0.95090840691191192"/>
        </c:manualLayout>
      </c:layout>
      <c:doughnutChart>
        <c:varyColors val="1"/>
        <c:ser>
          <c:idx val="0"/>
          <c:order val="0"/>
          <c:tx>
            <c:strRef>
              <c:f>Sheet1!$B$1</c:f>
              <c:strCache>
                <c:ptCount val="1"/>
                <c:pt idx="0">
                  <c:v>Column2</c:v>
                </c:pt>
              </c:strCache>
            </c:strRef>
          </c:tx>
          <c:spPr>
            <a:solidFill>
              <a:srgbClr val="D61D6E"/>
            </a:solidFill>
            <a:ln>
              <a:solidFill>
                <a:schemeClr val="bg1"/>
              </a:solidFill>
            </a:ln>
          </c:spPr>
          <c:dPt>
            <c:idx val="0"/>
            <c:bubble3D val="0"/>
            <c:extLst>
              <c:ext xmlns:c16="http://schemas.microsoft.com/office/drawing/2014/chart" uri="{C3380CC4-5D6E-409C-BE32-E72D297353CC}">
                <c16:uniqueId val="{00000001-E742-4DCA-8DDD-BFE6F028CC04}"/>
              </c:ext>
            </c:extLst>
          </c:dPt>
          <c:dPt>
            <c:idx val="1"/>
            <c:bubble3D val="0"/>
            <c:spPr>
              <a:solidFill>
                <a:sysClr val="window" lastClr="FFFFFF">
                  <a:lumMod val="95000"/>
                </a:sysClr>
              </a:solidFill>
              <a:ln>
                <a:solidFill>
                  <a:schemeClr val="bg1"/>
                </a:solidFill>
              </a:ln>
            </c:spPr>
            <c:extLst>
              <c:ext xmlns:c16="http://schemas.microsoft.com/office/drawing/2014/chart" uri="{C3380CC4-5D6E-409C-BE32-E72D297353CC}">
                <c16:uniqueId val="{00000003-E742-4DCA-8DDD-BFE6F028CC04}"/>
              </c:ext>
            </c:extLst>
          </c:dPt>
          <c:dPt>
            <c:idx val="2"/>
            <c:bubble3D val="0"/>
            <c:extLst>
              <c:ext xmlns:c16="http://schemas.microsoft.com/office/drawing/2014/chart" uri="{C3380CC4-5D6E-409C-BE32-E72D297353CC}">
                <c16:uniqueId val="{00000004-E742-4DCA-8DDD-BFE6F028CC04}"/>
              </c:ext>
            </c:extLst>
          </c:dPt>
          <c:dPt>
            <c:idx val="3"/>
            <c:bubble3D val="0"/>
            <c:extLst>
              <c:ext xmlns:c16="http://schemas.microsoft.com/office/drawing/2014/chart" uri="{C3380CC4-5D6E-409C-BE32-E72D297353CC}">
                <c16:uniqueId val="{00000005-E742-4DCA-8DDD-BFE6F028CC04}"/>
              </c:ext>
            </c:extLst>
          </c:dPt>
          <c:dPt>
            <c:idx val="4"/>
            <c:bubble3D val="0"/>
            <c:extLst>
              <c:ext xmlns:c16="http://schemas.microsoft.com/office/drawing/2014/chart" uri="{C3380CC4-5D6E-409C-BE32-E72D297353CC}">
                <c16:uniqueId val="{00000006-E742-4DCA-8DDD-BFE6F028CC04}"/>
              </c:ext>
            </c:extLst>
          </c:dPt>
          <c:dPt>
            <c:idx val="5"/>
            <c:bubble3D val="0"/>
            <c:extLst>
              <c:ext xmlns:c16="http://schemas.microsoft.com/office/drawing/2014/chart" uri="{C3380CC4-5D6E-409C-BE32-E72D297353CC}">
                <c16:uniqueId val="{00000007-E742-4DCA-8DDD-BFE6F028CC04}"/>
              </c:ext>
            </c:extLst>
          </c:dPt>
          <c:dPt>
            <c:idx val="6"/>
            <c:bubble3D val="0"/>
            <c:extLst>
              <c:ext xmlns:c16="http://schemas.microsoft.com/office/drawing/2014/chart" uri="{C3380CC4-5D6E-409C-BE32-E72D297353CC}">
                <c16:uniqueId val="{00000008-E742-4DCA-8DDD-BFE6F028CC04}"/>
              </c:ext>
            </c:extLst>
          </c:dPt>
          <c:cat>
            <c:strRef>
              <c:f>Sheet1!$A$2:$A$3</c:f>
              <c:strCache>
                <c:ptCount val="2"/>
                <c:pt idx="0">
                  <c:v>More</c:v>
                </c:pt>
                <c:pt idx="1">
                  <c:v>Neither</c:v>
                </c:pt>
              </c:strCache>
            </c:strRef>
          </c:cat>
          <c:val>
            <c:numRef>
              <c:f>Sheet1!$B$2:$B$3</c:f>
              <c:numCache>
                <c:formatCode>0</c:formatCode>
                <c:ptCount val="2"/>
                <c:pt idx="0">
                  <c:v>25</c:v>
                </c:pt>
                <c:pt idx="1">
                  <c:v>75</c:v>
                </c:pt>
              </c:numCache>
            </c:numRef>
          </c:val>
          <c:extLst>
            <c:ext xmlns:c16="http://schemas.microsoft.com/office/drawing/2014/chart" uri="{C3380CC4-5D6E-409C-BE32-E72D297353CC}">
              <c16:uniqueId val="{00000009-E742-4DCA-8DDD-BFE6F028CC04}"/>
            </c:ext>
          </c:extLst>
        </c:ser>
        <c:dLbls>
          <c:showLegendKey val="0"/>
          <c:showVal val="0"/>
          <c:showCatName val="0"/>
          <c:showSerName val="0"/>
          <c:showPercent val="0"/>
          <c:showBubbleSize val="0"/>
          <c:showLeaderLines val="1"/>
        </c:dLbls>
        <c:firstSliceAng val="360"/>
        <c:holeSize val="70"/>
      </c:doughnutChart>
      <c:spPr>
        <a:noFill/>
        <a:ln w="25385">
          <a:noFill/>
        </a:ln>
      </c:spPr>
    </c:plotArea>
    <c:plotVisOnly val="1"/>
    <c:dispBlanksAs val="zero"/>
    <c:showDLblsOverMax val="0"/>
  </c:chart>
  <c:txPr>
    <a:bodyPr/>
    <a:lstStyle/>
    <a:p>
      <a:pPr>
        <a:defRPr sz="1799"/>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23367935785812"/>
          <c:y val="7.202340376869347E-2"/>
          <c:w val="0.56527836310708401"/>
          <c:h val="0.92561391813111493"/>
        </c:manualLayout>
      </c:layout>
      <c:pieChart>
        <c:varyColors val="1"/>
        <c:ser>
          <c:idx val="0"/>
          <c:order val="0"/>
          <c:tx>
            <c:strRef>
              <c:f>Sheet1!$B$1</c:f>
              <c:strCache>
                <c:ptCount val="1"/>
                <c:pt idx="0">
                  <c:v>Sales</c:v>
                </c:pt>
              </c:strCache>
            </c:strRef>
          </c:tx>
          <c:dPt>
            <c:idx val="0"/>
            <c:bubble3D val="0"/>
            <c:explosion val="7"/>
            <c:spPr>
              <a:solidFill>
                <a:schemeClr val="accent1">
                  <a:lumMod val="75000"/>
                </a:schemeClr>
              </a:solidFill>
              <a:ln w="19050">
                <a:solidFill>
                  <a:schemeClr val="lt1"/>
                </a:solidFill>
              </a:ln>
              <a:effectLst/>
            </c:spPr>
            <c:extLst>
              <c:ext xmlns:c16="http://schemas.microsoft.com/office/drawing/2014/chart" uri="{C3380CC4-5D6E-409C-BE32-E72D297353CC}">
                <c16:uniqueId val="{00000001-B648-433B-97A2-623929E7D19F}"/>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B648-433B-97A2-623929E7D19F}"/>
              </c:ext>
            </c:extLst>
          </c:dPt>
          <c:dPt>
            <c:idx val="2"/>
            <c:bubble3D val="0"/>
            <c:spPr>
              <a:solidFill>
                <a:srgbClr val="56BDB2"/>
              </a:solidFill>
              <a:ln w="19050">
                <a:solidFill>
                  <a:schemeClr val="lt1"/>
                </a:solidFill>
              </a:ln>
              <a:effectLst/>
            </c:spPr>
            <c:extLst>
              <c:ext xmlns:c16="http://schemas.microsoft.com/office/drawing/2014/chart" uri="{C3380CC4-5D6E-409C-BE32-E72D297353CC}">
                <c16:uniqueId val="{00000005-B648-433B-97A2-623929E7D19F}"/>
              </c:ext>
            </c:extLst>
          </c:dPt>
          <c:dPt>
            <c:idx val="3"/>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6-5C50-478B-B868-809EF987E1A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0-FF4B-411F-84ED-27E5C3260D5F}"/>
              </c:ext>
            </c:extLst>
          </c:dPt>
          <c:dPt>
            <c:idx val="5"/>
            <c:bubble3D val="0"/>
            <c:spPr>
              <a:solidFill>
                <a:schemeClr val="bg2">
                  <a:lumMod val="90000"/>
                </a:schemeClr>
              </a:solidFill>
              <a:ln w="19050">
                <a:solidFill>
                  <a:schemeClr val="lt1"/>
                </a:solidFill>
              </a:ln>
              <a:effectLst/>
            </c:spPr>
            <c:extLst>
              <c:ext xmlns:c16="http://schemas.microsoft.com/office/drawing/2014/chart" uri="{C3380CC4-5D6E-409C-BE32-E72D297353CC}">
                <c16:uniqueId val="{00000001-FF4B-411F-84ED-27E5C3260D5F}"/>
              </c:ext>
            </c:extLst>
          </c:dPt>
          <c:dLbls>
            <c:dLbl>
              <c:idx val="0"/>
              <c:layout>
                <c:manualLayout>
                  <c:x val="-2.1156654994086255E-2"/>
                  <c:y val="0.1057075624951419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48-433B-97A2-623929E7D19F}"/>
                </c:ext>
              </c:extLst>
            </c:dLbl>
            <c:dLbl>
              <c:idx val="1"/>
              <c:layout>
                <c:manualLayout>
                  <c:x val="-0.13300125064538673"/>
                  <c:y val="-4.4767145027649863E-2"/>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9.8932493659018572E-2"/>
                      <c:h val="9.024727402462393E-2"/>
                    </c:manualLayout>
                  </c15:layout>
                </c:ext>
                <c:ext xmlns:c16="http://schemas.microsoft.com/office/drawing/2014/chart" uri="{C3380CC4-5D6E-409C-BE32-E72D297353CC}">
                  <c16:uniqueId val="{00000003-B648-433B-97A2-623929E7D19F}"/>
                </c:ext>
              </c:extLst>
            </c:dLbl>
            <c:dLbl>
              <c:idx val="2"/>
              <c:layout>
                <c:manualLayout>
                  <c:x val="0.10778572484450151"/>
                  <c:y val="-0.10664003368639567"/>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8.3193708968605659E-2"/>
                      <c:h val="9.9426313526172663E-2"/>
                    </c:manualLayout>
                  </c15:layout>
                </c:ext>
                <c:ext xmlns:c16="http://schemas.microsoft.com/office/drawing/2014/chart" uri="{C3380CC4-5D6E-409C-BE32-E72D297353CC}">
                  <c16:uniqueId val="{00000005-B648-433B-97A2-623929E7D19F}"/>
                </c:ext>
              </c:extLst>
            </c:dLbl>
            <c:dLbl>
              <c:idx val="3"/>
              <c:layout>
                <c:manualLayout>
                  <c:x val="9.6728002508871397E-2"/>
                  <c:y val="0.10805733397678965"/>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6.335279422590423E-2"/>
                      <c:h val="9.0247274024623944E-2"/>
                    </c:manualLayout>
                  </c15:layout>
                </c:ext>
                <c:ext xmlns:c16="http://schemas.microsoft.com/office/drawing/2014/chart" uri="{C3380CC4-5D6E-409C-BE32-E72D297353CC}">
                  <c16:uniqueId val="{00000006-5C50-478B-B868-809EF987E1A9}"/>
                </c:ext>
              </c:extLst>
            </c:dLbl>
            <c:dLbl>
              <c:idx val="4"/>
              <c:layout>
                <c:manualLayout>
                  <c:x val="1.361652730597734E-2"/>
                  <c:y val="6.036597606946197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F4B-411F-84ED-27E5C3260D5F}"/>
                </c:ext>
              </c:extLst>
            </c:dLbl>
            <c:dLbl>
              <c:idx val="5"/>
              <c:layout>
                <c:manualLayout>
                  <c:x val="-3.7245798373683084E-3"/>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F4B-411F-84ED-27E5C3260D5F}"/>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Expect to spend considerably more</c:v>
                </c:pt>
                <c:pt idx="1">
                  <c:v>Expect to spend a little more</c:v>
                </c:pt>
                <c:pt idx="2">
                  <c:v>Expect to spend about the same amount as during the full COVID 19 lockdown</c:v>
                </c:pt>
                <c:pt idx="3">
                  <c:v>Expect to spend a little less</c:v>
                </c:pt>
                <c:pt idx="4">
                  <c:v>Expect to spend considerably less</c:v>
                </c:pt>
                <c:pt idx="5">
                  <c:v>Don’t know</c:v>
                </c:pt>
              </c:strCache>
            </c:strRef>
          </c:cat>
          <c:val>
            <c:numRef>
              <c:f>Sheet1!$B$2:$B$7</c:f>
              <c:numCache>
                <c:formatCode>0</c:formatCode>
                <c:ptCount val="6"/>
                <c:pt idx="0">
                  <c:v>5</c:v>
                </c:pt>
                <c:pt idx="1">
                  <c:v>45</c:v>
                </c:pt>
                <c:pt idx="2">
                  <c:v>25</c:v>
                </c:pt>
                <c:pt idx="3">
                  <c:v>18</c:v>
                </c:pt>
                <c:pt idx="4">
                  <c:v>7</c:v>
                </c:pt>
                <c:pt idx="5">
                  <c:v>1</c:v>
                </c:pt>
              </c:numCache>
            </c:numRef>
          </c:val>
          <c:extLst>
            <c:ext xmlns:c16="http://schemas.microsoft.com/office/drawing/2014/chart" uri="{C3380CC4-5D6E-409C-BE32-E72D297353CC}">
              <c16:uniqueId val="{00000006-B648-433B-97A2-623929E7D19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858942065491177E-2"/>
          <c:y val="0.10974029389683485"/>
          <c:w val="0.95201971704756416"/>
          <c:h val="0.72390864619048301"/>
        </c:manualLayout>
      </c:layout>
      <c:barChart>
        <c:barDir val="col"/>
        <c:grouping val="clustered"/>
        <c:varyColors val="0"/>
        <c:ser>
          <c:idx val="0"/>
          <c:order val="0"/>
          <c:tx>
            <c:strRef>
              <c:f>Sheet1!$A$2</c:f>
              <c:strCache>
                <c:ptCount val="1"/>
                <c:pt idx="0">
                  <c:v>Yes</c:v>
                </c:pt>
              </c:strCache>
            </c:strRef>
          </c:tx>
          <c:spPr>
            <a:solidFill>
              <a:srgbClr val="AEC411">
                <a:lumMod val="75000"/>
              </a:srgbClr>
            </a:solidFill>
            <a:ln w="12700">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IE" sz="1050" b="1" i="0" u="none" strike="noStrike" kern="1200" baseline="0">
                    <a:solidFill>
                      <a:schemeClr val="tx1">
                        <a:lumMod val="65000"/>
                        <a:lumOff val="35000"/>
                      </a:schemeClr>
                    </a:solidFill>
                    <a:latin typeface="+mn-lt"/>
                    <a:ea typeface="Arial"/>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Sheet1!$B$1:$E$1</c:f>
              <c:strCache>
                <c:ptCount val="4"/>
                <c:pt idx="0">
                  <c:v>18-34</c:v>
                </c:pt>
                <c:pt idx="1">
                  <c:v>35-49</c:v>
                </c:pt>
                <c:pt idx="2">
                  <c:v>50-64</c:v>
                </c:pt>
                <c:pt idx="3">
                  <c:v>65+</c:v>
                </c:pt>
              </c:strCache>
            </c:strRef>
          </c:cat>
          <c:val>
            <c:numRef>
              <c:f>Sheet1!$B$2:$E$2</c:f>
              <c:numCache>
                <c:formatCode>0</c:formatCode>
                <c:ptCount val="4"/>
                <c:pt idx="0">
                  <c:v>52</c:v>
                </c:pt>
                <c:pt idx="1">
                  <c:v>43</c:v>
                </c:pt>
                <c:pt idx="2">
                  <c:v>48</c:v>
                </c:pt>
                <c:pt idx="3">
                  <c:v>56</c:v>
                </c:pt>
              </c:numCache>
            </c:numRef>
          </c:val>
          <c:extLst>
            <c:ext xmlns:c16="http://schemas.microsoft.com/office/drawing/2014/chart" uri="{C3380CC4-5D6E-409C-BE32-E72D297353CC}">
              <c16:uniqueId val="{00000000-FAED-47EC-8BB7-BB3C00AE1C5C}"/>
            </c:ext>
          </c:extLst>
        </c:ser>
        <c:dLbls>
          <c:showLegendKey val="0"/>
          <c:showVal val="0"/>
          <c:showCatName val="0"/>
          <c:showSerName val="0"/>
          <c:showPercent val="0"/>
          <c:showBubbleSize val="0"/>
        </c:dLbls>
        <c:gapWidth val="92"/>
        <c:axId val="499632136"/>
        <c:axId val="499632528"/>
      </c:barChart>
      <c:catAx>
        <c:axId val="499632136"/>
        <c:scaling>
          <c:orientation val="minMax"/>
        </c:scaling>
        <c:delete val="0"/>
        <c:axPos val="b"/>
        <c:numFmt formatCode="General" sourceLinked="1"/>
        <c:majorTickMark val="out"/>
        <c:minorTickMark val="none"/>
        <c:tickLblPos val="nextTo"/>
        <c:spPr>
          <a:noFill/>
          <a:ln w="6350" cap="flat" cmpd="sng" algn="ctr">
            <a:solidFill>
              <a:sysClr val="windowText" lastClr="000000">
                <a:lumMod val="50000"/>
                <a:lumOff val="50000"/>
              </a:sysClr>
            </a:solidFill>
            <a:prstDash val="solid"/>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Arial"/>
                <a:cs typeface="Arial"/>
              </a:defRPr>
            </a:pPr>
            <a:endParaRPr lang="en-US"/>
          </a:p>
        </c:txPr>
        <c:crossAx val="499632528"/>
        <c:crosses val="autoZero"/>
        <c:auto val="1"/>
        <c:lblAlgn val="ctr"/>
        <c:lblOffset val="100"/>
        <c:noMultiLvlLbl val="0"/>
      </c:catAx>
      <c:valAx>
        <c:axId val="499632528"/>
        <c:scaling>
          <c:orientation val="minMax"/>
          <c:min val="0"/>
        </c:scaling>
        <c:delete val="1"/>
        <c:axPos val="l"/>
        <c:numFmt formatCode="0" sourceLinked="1"/>
        <c:majorTickMark val="out"/>
        <c:minorTickMark val="none"/>
        <c:tickLblPos val="nextTo"/>
        <c:crossAx val="499632136"/>
        <c:crosses val="autoZero"/>
        <c:crossBetween val="between"/>
      </c:valAx>
      <c:spPr>
        <a:noFill/>
        <a:ln w="25905">
          <a:noFill/>
        </a:ln>
        <a:effectLst/>
      </c:spPr>
    </c:plotArea>
    <c:plotVisOnly val="1"/>
    <c:dispBlanksAs val="gap"/>
    <c:showDLblsOverMax val="0"/>
  </c:chart>
  <c:spPr>
    <a:noFill/>
    <a:ln w="6350" cap="flat" cmpd="sng" algn="ctr">
      <a:noFill/>
      <a:prstDash val="solid"/>
      <a:miter lim="800000"/>
    </a:ln>
    <a:effectLst/>
  </c:spPr>
  <c:txPr>
    <a:bodyPr/>
    <a:lstStyle/>
    <a:p>
      <a:pPr>
        <a:defRPr sz="1581" b="1" i="0" u="none" strike="noStrike" baseline="0">
          <a:solidFill>
            <a:schemeClr val="tx1"/>
          </a:solidFill>
          <a:latin typeface="Arial"/>
          <a:ea typeface="Arial"/>
          <a:cs typeface="Aria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4940322799403227E-2"/>
          <c:y val="0.14769678798399014"/>
          <c:w val="0.95201971704756416"/>
          <c:h val="0.68595215210332772"/>
        </c:manualLayout>
      </c:layout>
      <c:barChart>
        <c:barDir val="col"/>
        <c:grouping val="clustered"/>
        <c:varyColors val="0"/>
        <c:ser>
          <c:idx val="0"/>
          <c:order val="0"/>
          <c:tx>
            <c:strRef>
              <c:f>Sheet1!$A$2</c:f>
              <c:strCache>
                <c:ptCount val="1"/>
                <c:pt idx="0">
                  <c:v>Yes</c:v>
                </c:pt>
              </c:strCache>
            </c:strRef>
          </c:tx>
          <c:spPr>
            <a:solidFill>
              <a:srgbClr val="AEC411">
                <a:lumMod val="75000"/>
              </a:srgbClr>
            </a:solidFill>
            <a:ln w="12700">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IE" sz="1050" b="1" i="0" u="none" strike="noStrike" kern="1200" baseline="0">
                    <a:solidFill>
                      <a:schemeClr val="tx1">
                        <a:lumMod val="65000"/>
                        <a:lumOff val="35000"/>
                      </a:schemeClr>
                    </a:solidFill>
                    <a:latin typeface="+mn-lt"/>
                    <a:ea typeface="Arial"/>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Sheet1!$B$1:$E$1</c:f>
              <c:strCache>
                <c:ptCount val="4"/>
                <c:pt idx="0">
                  <c:v>Dublin</c:v>
                </c:pt>
                <c:pt idx="1">
                  <c:v>RoL</c:v>
                </c:pt>
                <c:pt idx="2">
                  <c:v>Munster</c:v>
                </c:pt>
                <c:pt idx="3">
                  <c:v>Conn/Uls</c:v>
                </c:pt>
              </c:strCache>
            </c:strRef>
          </c:cat>
          <c:val>
            <c:numRef>
              <c:f>Sheet1!$B$2:$E$2</c:f>
              <c:numCache>
                <c:formatCode>0</c:formatCode>
                <c:ptCount val="4"/>
                <c:pt idx="0">
                  <c:v>51</c:v>
                </c:pt>
                <c:pt idx="1">
                  <c:v>56</c:v>
                </c:pt>
                <c:pt idx="2">
                  <c:v>43</c:v>
                </c:pt>
                <c:pt idx="3">
                  <c:v>45</c:v>
                </c:pt>
              </c:numCache>
            </c:numRef>
          </c:val>
          <c:extLst>
            <c:ext xmlns:c16="http://schemas.microsoft.com/office/drawing/2014/chart" uri="{C3380CC4-5D6E-409C-BE32-E72D297353CC}">
              <c16:uniqueId val="{00000000-9994-4B56-8276-264B42574CFD}"/>
            </c:ext>
          </c:extLst>
        </c:ser>
        <c:dLbls>
          <c:showLegendKey val="0"/>
          <c:showVal val="0"/>
          <c:showCatName val="0"/>
          <c:showSerName val="0"/>
          <c:showPercent val="0"/>
          <c:showBubbleSize val="0"/>
        </c:dLbls>
        <c:gapWidth val="92"/>
        <c:axId val="499632136"/>
        <c:axId val="499632528"/>
      </c:barChart>
      <c:catAx>
        <c:axId val="499632136"/>
        <c:scaling>
          <c:orientation val="minMax"/>
        </c:scaling>
        <c:delete val="0"/>
        <c:axPos val="b"/>
        <c:numFmt formatCode="General" sourceLinked="1"/>
        <c:majorTickMark val="out"/>
        <c:minorTickMark val="none"/>
        <c:tickLblPos val="nextTo"/>
        <c:spPr>
          <a:noFill/>
          <a:ln w="6350" cap="flat" cmpd="sng" algn="ctr">
            <a:solidFill>
              <a:sysClr val="windowText" lastClr="000000">
                <a:lumMod val="50000"/>
                <a:lumOff val="50000"/>
              </a:sysClr>
            </a:solidFill>
            <a:prstDash val="solid"/>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Arial"/>
                <a:cs typeface="Arial"/>
              </a:defRPr>
            </a:pPr>
            <a:endParaRPr lang="en-US"/>
          </a:p>
        </c:txPr>
        <c:crossAx val="499632528"/>
        <c:crosses val="autoZero"/>
        <c:auto val="1"/>
        <c:lblAlgn val="ctr"/>
        <c:lblOffset val="100"/>
        <c:noMultiLvlLbl val="0"/>
      </c:catAx>
      <c:valAx>
        <c:axId val="499632528"/>
        <c:scaling>
          <c:orientation val="minMax"/>
          <c:min val="0"/>
        </c:scaling>
        <c:delete val="1"/>
        <c:axPos val="l"/>
        <c:numFmt formatCode="0" sourceLinked="1"/>
        <c:majorTickMark val="out"/>
        <c:minorTickMark val="none"/>
        <c:tickLblPos val="nextTo"/>
        <c:crossAx val="499632136"/>
        <c:crosses val="autoZero"/>
        <c:crossBetween val="between"/>
      </c:valAx>
      <c:spPr>
        <a:noFill/>
        <a:ln w="25905">
          <a:noFill/>
        </a:ln>
        <a:effectLst/>
      </c:spPr>
    </c:plotArea>
    <c:plotVisOnly val="1"/>
    <c:dispBlanksAs val="gap"/>
    <c:showDLblsOverMax val="0"/>
  </c:chart>
  <c:spPr>
    <a:noFill/>
    <a:ln w="6350" cap="flat" cmpd="sng" algn="ctr">
      <a:noFill/>
      <a:prstDash val="solid"/>
      <a:miter lim="800000"/>
    </a:ln>
    <a:effectLst/>
  </c:spPr>
  <c:txPr>
    <a:bodyPr/>
    <a:lstStyle/>
    <a:p>
      <a:pPr>
        <a:defRPr sz="1581" b="1" i="0" u="none" strike="noStrike" baseline="0">
          <a:solidFill>
            <a:schemeClr val="tx1"/>
          </a:solidFill>
          <a:latin typeface="Arial"/>
          <a:ea typeface="Arial"/>
          <a:cs typeface="Arial"/>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17F-4C10-91CA-F3FEBEBFE502}"/>
              </c:ext>
            </c:extLst>
          </c:dPt>
          <c:dPt>
            <c:idx val="1"/>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3-B17F-4C10-91CA-F3FEBEBFE502}"/>
              </c:ext>
            </c:extLst>
          </c:dPt>
          <c:cat>
            <c:strRef>
              <c:f>Sheet1!$A$2:$A$3</c:f>
              <c:strCache>
                <c:ptCount val="2"/>
                <c:pt idx="0">
                  <c:v>1st Qtr</c:v>
                </c:pt>
                <c:pt idx="1">
                  <c:v>2nd Qtr</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4-B17F-4C10-91CA-F3FEBEBFE50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E261-400D-BC66-FD779D3948F5}"/>
              </c:ext>
            </c:extLst>
          </c:dPt>
          <c:dPt>
            <c:idx val="1"/>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3-E261-400D-BC66-FD779D3948F5}"/>
              </c:ext>
            </c:extLst>
          </c:dPt>
          <c:cat>
            <c:strRef>
              <c:f>Sheet1!$A$2:$A$3</c:f>
              <c:strCache>
                <c:ptCount val="2"/>
                <c:pt idx="0">
                  <c:v>1st Qtr</c:v>
                </c:pt>
                <c:pt idx="1">
                  <c:v>2nd Qtr</c:v>
                </c:pt>
              </c:strCache>
            </c:strRef>
          </c:cat>
          <c:val>
            <c:numRef>
              <c:f>Sheet1!$B$2:$B$3</c:f>
              <c:numCache>
                <c:formatCode>General</c:formatCode>
                <c:ptCount val="2"/>
                <c:pt idx="0">
                  <c:v>59</c:v>
                </c:pt>
                <c:pt idx="1">
                  <c:v>41</c:v>
                </c:pt>
              </c:numCache>
            </c:numRef>
          </c:val>
          <c:extLst>
            <c:ext xmlns:c16="http://schemas.microsoft.com/office/drawing/2014/chart" uri="{C3380CC4-5D6E-409C-BE32-E72D297353CC}">
              <c16:uniqueId val="{00000004-E261-400D-BC66-FD779D3948F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Sheet1!$A$2</c:f>
              <c:strCache>
                <c:ptCount val="1"/>
                <c:pt idx="0">
                  <c:v>Yes</c:v>
                </c:pt>
              </c:strCache>
            </c:strRef>
          </c:tx>
          <c:spPr>
            <a:solidFill>
              <a:schemeClr val="accent1">
                <a:lumMod val="75000"/>
              </a:schemeClr>
            </a:solidFill>
            <a:ln>
              <a:solidFill>
                <a:schemeClr val="bg1"/>
              </a:solidFill>
            </a:ln>
          </c:spPr>
          <c:invertIfNegative val="0"/>
          <c:dLbls>
            <c:spPr>
              <a:noFill/>
              <a:ln>
                <a:noFill/>
              </a:ln>
              <a:effectLst/>
            </c:spPr>
            <c:txPr>
              <a:bodyPr/>
              <a:lstStyle/>
              <a:p>
                <a:pPr>
                  <a:defRPr sz="1400"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Sheet1!$B$2:$U$2</c:f>
              <c:numCache>
                <c:formatCode>General</c:formatCode>
                <c:ptCount val="20"/>
                <c:pt idx="0" formatCode="0">
                  <c:v>44</c:v>
                </c:pt>
                <c:pt idx="2" formatCode="0">
                  <c:v>42</c:v>
                </c:pt>
                <c:pt idx="3" formatCode="0">
                  <c:v>45</c:v>
                </c:pt>
                <c:pt idx="5" formatCode="0">
                  <c:v>50</c:v>
                </c:pt>
                <c:pt idx="6" formatCode="0">
                  <c:v>55</c:v>
                </c:pt>
                <c:pt idx="7" formatCode="0">
                  <c:v>37</c:v>
                </c:pt>
                <c:pt idx="8" formatCode="0">
                  <c:v>26</c:v>
                </c:pt>
                <c:pt idx="10" formatCode="0">
                  <c:v>44</c:v>
                </c:pt>
                <c:pt idx="11" formatCode="0">
                  <c:v>43</c:v>
                </c:pt>
                <c:pt idx="13" formatCode="0">
                  <c:v>40</c:v>
                </c:pt>
                <c:pt idx="14" formatCode="0">
                  <c:v>45</c:v>
                </c:pt>
                <c:pt idx="15" formatCode="0">
                  <c:v>50</c:v>
                </c:pt>
                <c:pt idx="16" formatCode="0">
                  <c:v>40</c:v>
                </c:pt>
                <c:pt idx="18" formatCode="0">
                  <c:v>42</c:v>
                </c:pt>
                <c:pt idx="19" formatCode="0">
                  <c:v>47</c:v>
                </c:pt>
              </c:numCache>
            </c:numRef>
          </c:val>
          <c:extLst>
            <c:ext xmlns:c16="http://schemas.microsoft.com/office/drawing/2014/chart" uri="{C3380CC4-5D6E-409C-BE32-E72D297353CC}">
              <c16:uniqueId val="{00000000-7766-40F5-91C5-2AD7348C8F4A}"/>
            </c:ext>
          </c:extLst>
        </c:ser>
        <c:ser>
          <c:idx val="1"/>
          <c:order val="1"/>
          <c:tx>
            <c:strRef>
              <c:f>Sheet1!$A$3</c:f>
              <c:strCache>
                <c:ptCount val="1"/>
                <c:pt idx="0">
                  <c:v>No</c:v>
                </c:pt>
              </c:strCache>
            </c:strRef>
          </c:tx>
          <c:spPr>
            <a:solidFill>
              <a:schemeClr val="accent2"/>
            </a:solidFill>
            <a:ln>
              <a:solidFill>
                <a:schemeClr val="bg1"/>
              </a:solidFill>
            </a:ln>
          </c:spPr>
          <c:invertIfNegative val="0"/>
          <c:dLbls>
            <c:spPr>
              <a:noFill/>
              <a:ln>
                <a:noFill/>
              </a:ln>
              <a:effectLst/>
            </c:spPr>
            <c:txPr>
              <a:bodyPr/>
              <a:lstStyle/>
              <a:p>
                <a:pPr algn="ctr">
                  <a:defRPr lang="en-IE" sz="14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Sheet1!$B$3:$U$3</c:f>
              <c:numCache>
                <c:formatCode>General</c:formatCode>
                <c:ptCount val="20"/>
                <c:pt idx="0" formatCode="0">
                  <c:v>30</c:v>
                </c:pt>
                <c:pt idx="2" formatCode="0">
                  <c:v>34</c:v>
                </c:pt>
                <c:pt idx="3" formatCode="0">
                  <c:v>26</c:v>
                </c:pt>
                <c:pt idx="5" formatCode="0">
                  <c:v>26</c:v>
                </c:pt>
                <c:pt idx="6" formatCode="0">
                  <c:v>23</c:v>
                </c:pt>
                <c:pt idx="7" formatCode="0">
                  <c:v>39</c:v>
                </c:pt>
                <c:pt idx="8" formatCode="0">
                  <c:v>34</c:v>
                </c:pt>
                <c:pt idx="10" formatCode="0">
                  <c:v>33</c:v>
                </c:pt>
                <c:pt idx="11" formatCode="0">
                  <c:v>27</c:v>
                </c:pt>
                <c:pt idx="13" formatCode="0">
                  <c:v>28</c:v>
                </c:pt>
                <c:pt idx="14" formatCode="0">
                  <c:v>39</c:v>
                </c:pt>
                <c:pt idx="15" formatCode="0">
                  <c:v>18</c:v>
                </c:pt>
                <c:pt idx="16" formatCode="0">
                  <c:v>36</c:v>
                </c:pt>
                <c:pt idx="18" formatCode="0">
                  <c:v>32</c:v>
                </c:pt>
                <c:pt idx="19" formatCode="0">
                  <c:v>26</c:v>
                </c:pt>
              </c:numCache>
            </c:numRef>
          </c:val>
          <c:extLst>
            <c:ext xmlns:c16="http://schemas.microsoft.com/office/drawing/2014/chart" uri="{C3380CC4-5D6E-409C-BE32-E72D297353CC}">
              <c16:uniqueId val="{00000001-7766-40F5-91C5-2AD7348C8F4A}"/>
            </c:ext>
          </c:extLst>
        </c:ser>
        <c:ser>
          <c:idx val="2"/>
          <c:order val="2"/>
          <c:tx>
            <c:strRef>
              <c:f>Sheet1!$A$4</c:f>
              <c:strCache>
                <c:ptCount val="1"/>
                <c:pt idx="0">
                  <c:v>Don’t know</c:v>
                </c:pt>
              </c:strCache>
            </c:strRef>
          </c:tx>
          <c:spPr>
            <a:solidFill>
              <a:schemeClr val="bg2">
                <a:lumMod val="75000"/>
              </a:schemeClr>
            </a:solidFill>
            <a:ln>
              <a:solidFill>
                <a:schemeClr val="bg1"/>
              </a:solidFill>
            </a:ln>
          </c:spPr>
          <c:invertIfNegative val="0"/>
          <c:dLbls>
            <c:spPr>
              <a:noFill/>
              <a:ln>
                <a:noFill/>
              </a:ln>
              <a:effectLst/>
            </c:spPr>
            <c:txPr>
              <a:bodyPr/>
              <a:lstStyle/>
              <a:p>
                <a:pPr algn="ctr">
                  <a:defRPr lang="en-IE"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strCache>
            </c:strRef>
          </c:cat>
          <c:val>
            <c:numRef>
              <c:f>Sheet1!$B$4:$U$4</c:f>
              <c:numCache>
                <c:formatCode>General</c:formatCode>
                <c:ptCount val="20"/>
                <c:pt idx="0" formatCode="0">
                  <c:v>26</c:v>
                </c:pt>
                <c:pt idx="2" formatCode="0">
                  <c:v>24</c:v>
                </c:pt>
                <c:pt idx="3" formatCode="0">
                  <c:v>29</c:v>
                </c:pt>
                <c:pt idx="5" formatCode="0">
                  <c:v>24</c:v>
                </c:pt>
                <c:pt idx="6" formatCode="0">
                  <c:v>22</c:v>
                </c:pt>
                <c:pt idx="7" formatCode="0">
                  <c:v>24</c:v>
                </c:pt>
                <c:pt idx="8" formatCode="0">
                  <c:v>40</c:v>
                </c:pt>
                <c:pt idx="10" formatCode="0">
                  <c:v>22</c:v>
                </c:pt>
                <c:pt idx="11" formatCode="0">
                  <c:v>31</c:v>
                </c:pt>
                <c:pt idx="13" formatCode="0">
                  <c:v>32</c:v>
                </c:pt>
                <c:pt idx="14" formatCode="0">
                  <c:v>16</c:v>
                </c:pt>
                <c:pt idx="15" formatCode="0">
                  <c:v>33</c:v>
                </c:pt>
                <c:pt idx="16" formatCode="0">
                  <c:v>24</c:v>
                </c:pt>
                <c:pt idx="18" formatCode="0">
                  <c:v>26</c:v>
                </c:pt>
                <c:pt idx="19" formatCode="0">
                  <c:v>27</c:v>
                </c:pt>
              </c:numCache>
            </c:numRef>
          </c:val>
          <c:extLst>
            <c:ext xmlns:c16="http://schemas.microsoft.com/office/drawing/2014/chart" uri="{C3380CC4-5D6E-409C-BE32-E72D297353CC}">
              <c16:uniqueId val="{00000002-7766-40F5-91C5-2AD7348C8F4A}"/>
            </c:ext>
          </c:extLst>
        </c:ser>
        <c:dLbls>
          <c:showLegendKey val="0"/>
          <c:showVal val="0"/>
          <c:showCatName val="0"/>
          <c:showSerName val="0"/>
          <c:showPercent val="0"/>
          <c:showBubbleSize val="0"/>
        </c:dLbls>
        <c:gapWidth val="41"/>
        <c:overlap val="100"/>
        <c:axId val="17551360"/>
        <c:axId val="17552896"/>
      </c:barChart>
      <c:catAx>
        <c:axId val="17551360"/>
        <c:scaling>
          <c:orientation val="minMax"/>
        </c:scaling>
        <c:delete val="1"/>
        <c:axPos val="t"/>
        <c:numFmt formatCode="General" sourceLinked="1"/>
        <c:majorTickMark val="out"/>
        <c:minorTickMark val="none"/>
        <c:tickLblPos val="none"/>
        <c:crossAx val="17552896"/>
        <c:crosses val="autoZero"/>
        <c:auto val="1"/>
        <c:lblAlgn val="ctr"/>
        <c:lblOffset val="100"/>
        <c:noMultiLvlLbl val="0"/>
      </c:catAx>
      <c:valAx>
        <c:axId val="17552896"/>
        <c:scaling>
          <c:orientation val="maxMin"/>
        </c:scaling>
        <c:delete val="1"/>
        <c:axPos val="l"/>
        <c:numFmt formatCode="0%" sourceLinked="1"/>
        <c:majorTickMark val="out"/>
        <c:minorTickMark val="none"/>
        <c:tickLblPos val="none"/>
        <c:crossAx val="175513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5676907702524108"/>
          <c:y val="0.19217716241578964"/>
          <c:w val="0.64294851133033792"/>
          <c:h val="0.77655660844507035"/>
        </c:manualLayout>
      </c:layout>
      <c:barChart>
        <c:barDir val="bar"/>
        <c:grouping val="percentStacked"/>
        <c:varyColors val="0"/>
        <c:ser>
          <c:idx val="0"/>
          <c:order val="0"/>
          <c:tx>
            <c:strRef>
              <c:f>Sheet1!$B$1</c:f>
              <c:strCache>
                <c:ptCount val="1"/>
                <c:pt idx="0">
                  <c:v>Within the next 3 months</c:v>
                </c:pt>
              </c:strCache>
            </c:strRef>
          </c:tx>
          <c:spPr>
            <a:solidFill>
              <a:schemeClr val="accent1"/>
            </a:solidFill>
            <a:ln w="12700">
              <a:solidFill>
                <a:schemeClr val="bg1"/>
              </a:solidFill>
            </a:ln>
            <a:effectLst/>
          </c:spPr>
          <c:invertIfNegative val="0"/>
          <c:dLbls>
            <c:numFmt formatCode="#,##0;[Black]#,##0" sourceLinked="0"/>
            <c:spPr>
              <a:noFill/>
              <a:ln>
                <a:noFill/>
              </a:ln>
              <a:effectLst/>
            </c:spPr>
            <c:txPr>
              <a:bodyPr rot="0" spcFirstLastPara="1" vertOverflow="ellipsis" vert="horz" wrap="square" anchor="ctr" anchorCtr="1"/>
              <a:lstStyle/>
              <a:p>
                <a:pPr>
                  <a:defRPr lang="en-IE"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Sheet1!$A$2:$A$20</c:f>
              <c:strCache>
                <c:ptCount val="19"/>
                <c:pt idx="0">
                  <c:v>Purchase household furnishings/goods</c:v>
                </c:pt>
                <c:pt idx="1">
                  <c:v>Buy car insurance</c:v>
                </c:pt>
                <c:pt idx="2">
                  <c:v>Invest in home improvements</c:v>
                </c:pt>
                <c:pt idx="3">
                  <c:v>Purchase a holiday in Ireland</c:v>
                </c:pt>
                <c:pt idx="4">
                  <c:v>Buy health insurance</c:v>
                </c:pt>
                <c:pt idx="5">
                  <c:v>Buy A New Mobile Phone</c:v>
                </c:pt>
                <c:pt idx="6">
                  <c:v>Change electricity or gas provider</c:v>
                </c:pt>
                <c:pt idx="7">
                  <c:v>Change Broadband provider</c:v>
                </c:pt>
                <c:pt idx="8">
                  <c:v>Change Mobile Phone Provider</c:v>
                </c:pt>
                <c:pt idx="9">
                  <c:v>Apply for a new digital banking card</c:v>
                </c:pt>
                <c:pt idx="10">
                  <c:v>Purchase a holiday abroad</c:v>
                </c:pt>
                <c:pt idx="11">
                  <c:v>Buy travel insurance</c:v>
                </c:pt>
                <c:pt idx="12">
                  <c:v>Buy life insurance</c:v>
                </c:pt>
                <c:pt idx="13">
                  <c:v>Move to a new home</c:v>
                </c:pt>
                <c:pt idx="14">
                  <c:v>Buy a new car</c:v>
                </c:pt>
                <c:pt idx="15">
                  <c:v>Apply for a new bank account</c:v>
                </c:pt>
                <c:pt idx="16">
                  <c:v>Apply for a new credit card</c:v>
                </c:pt>
                <c:pt idx="17">
                  <c:v>Buy a home for the first time</c:v>
                </c:pt>
                <c:pt idx="18">
                  <c:v>Switch mortgage provider</c:v>
                </c:pt>
              </c:strCache>
            </c:strRef>
          </c:cat>
          <c:val>
            <c:numRef>
              <c:f>Sheet1!$B$2:$B$20</c:f>
              <c:numCache>
                <c:formatCode>0</c:formatCode>
                <c:ptCount val="19"/>
                <c:pt idx="0">
                  <c:v>21</c:v>
                </c:pt>
                <c:pt idx="1">
                  <c:v>19</c:v>
                </c:pt>
                <c:pt idx="2">
                  <c:v>16</c:v>
                </c:pt>
                <c:pt idx="3">
                  <c:v>14</c:v>
                </c:pt>
                <c:pt idx="4">
                  <c:v>11</c:v>
                </c:pt>
                <c:pt idx="5">
                  <c:v>8</c:v>
                </c:pt>
                <c:pt idx="6">
                  <c:v>7</c:v>
                </c:pt>
                <c:pt idx="7">
                  <c:v>7</c:v>
                </c:pt>
                <c:pt idx="8">
                  <c:v>6</c:v>
                </c:pt>
                <c:pt idx="9">
                  <c:v>5</c:v>
                </c:pt>
                <c:pt idx="10">
                  <c:v>4</c:v>
                </c:pt>
                <c:pt idx="11">
                  <c:v>4</c:v>
                </c:pt>
                <c:pt idx="12">
                  <c:v>3</c:v>
                </c:pt>
                <c:pt idx="13">
                  <c:v>3</c:v>
                </c:pt>
                <c:pt idx="14">
                  <c:v>2</c:v>
                </c:pt>
                <c:pt idx="15">
                  <c:v>2</c:v>
                </c:pt>
                <c:pt idx="16">
                  <c:v>1</c:v>
                </c:pt>
                <c:pt idx="17">
                  <c:v>1</c:v>
                </c:pt>
                <c:pt idx="18">
                  <c:v>1</c:v>
                </c:pt>
              </c:numCache>
            </c:numRef>
          </c:val>
          <c:extLst>
            <c:ext xmlns:c16="http://schemas.microsoft.com/office/drawing/2014/chart" uri="{C3380CC4-5D6E-409C-BE32-E72D297353CC}">
              <c16:uniqueId val="{00000000-398A-4A1C-A57D-07BCBED81037}"/>
            </c:ext>
          </c:extLst>
        </c:ser>
        <c:ser>
          <c:idx val="1"/>
          <c:order val="1"/>
          <c:tx>
            <c:strRef>
              <c:f>Sheet1!$C$1</c:f>
              <c:strCache>
                <c:ptCount val="1"/>
                <c:pt idx="0">
                  <c:v>Within the next 6 months</c:v>
                </c:pt>
              </c:strCache>
            </c:strRef>
          </c:tx>
          <c:spPr>
            <a:solidFill>
              <a:schemeClr val="accent2"/>
            </a:solidFill>
            <a:ln w="12700">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Sheet1!$A$2:$A$20</c:f>
              <c:strCache>
                <c:ptCount val="19"/>
                <c:pt idx="0">
                  <c:v>Purchase household furnishings/goods</c:v>
                </c:pt>
                <c:pt idx="1">
                  <c:v>Buy car insurance</c:v>
                </c:pt>
                <c:pt idx="2">
                  <c:v>Invest in home improvements</c:v>
                </c:pt>
                <c:pt idx="3">
                  <c:v>Purchase a holiday in Ireland</c:v>
                </c:pt>
                <c:pt idx="4">
                  <c:v>Buy health insurance</c:v>
                </c:pt>
                <c:pt idx="5">
                  <c:v>Buy A New Mobile Phone</c:v>
                </c:pt>
                <c:pt idx="6">
                  <c:v>Change electricity or gas provider</c:v>
                </c:pt>
                <c:pt idx="7">
                  <c:v>Change Broadband provider</c:v>
                </c:pt>
                <c:pt idx="8">
                  <c:v>Change Mobile Phone Provider</c:v>
                </c:pt>
                <c:pt idx="9">
                  <c:v>Apply for a new digital banking card</c:v>
                </c:pt>
                <c:pt idx="10">
                  <c:v>Purchase a holiday abroad</c:v>
                </c:pt>
                <c:pt idx="11">
                  <c:v>Buy travel insurance</c:v>
                </c:pt>
                <c:pt idx="12">
                  <c:v>Buy life insurance</c:v>
                </c:pt>
                <c:pt idx="13">
                  <c:v>Move to a new home</c:v>
                </c:pt>
                <c:pt idx="14">
                  <c:v>Buy a new car</c:v>
                </c:pt>
                <c:pt idx="15">
                  <c:v>Apply for a new bank account</c:v>
                </c:pt>
                <c:pt idx="16">
                  <c:v>Apply for a new credit card</c:v>
                </c:pt>
                <c:pt idx="17">
                  <c:v>Buy a home for the first time</c:v>
                </c:pt>
                <c:pt idx="18">
                  <c:v>Switch mortgage provider</c:v>
                </c:pt>
              </c:strCache>
            </c:strRef>
          </c:cat>
          <c:val>
            <c:numRef>
              <c:f>Sheet1!$C$2:$C$20</c:f>
              <c:numCache>
                <c:formatCode>0</c:formatCode>
                <c:ptCount val="19"/>
                <c:pt idx="0">
                  <c:v>21</c:v>
                </c:pt>
                <c:pt idx="1">
                  <c:v>26</c:v>
                </c:pt>
                <c:pt idx="2">
                  <c:v>13</c:v>
                </c:pt>
                <c:pt idx="3">
                  <c:v>25</c:v>
                </c:pt>
                <c:pt idx="4">
                  <c:v>8</c:v>
                </c:pt>
                <c:pt idx="5">
                  <c:v>11</c:v>
                </c:pt>
                <c:pt idx="6">
                  <c:v>10</c:v>
                </c:pt>
                <c:pt idx="7">
                  <c:v>11</c:v>
                </c:pt>
                <c:pt idx="8">
                  <c:v>5</c:v>
                </c:pt>
                <c:pt idx="9">
                  <c:v>2</c:v>
                </c:pt>
                <c:pt idx="10">
                  <c:v>16</c:v>
                </c:pt>
                <c:pt idx="11">
                  <c:v>10</c:v>
                </c:pt>
                <c:pt idx="12">
                  <c:v>3</c:v>
                </c:pt>
                <c:pt idx="13">
                  <c:v>1</c:v>
                </c:pt>
                <c:pt idx="14">
                  <c:v>3</c:v>
                </c:pt>
                <c:pt idx="15">
                  <c:v>2</c:v>
                </c:pt>
                <c:pt idx="16">
                  <c:v>0</c:v>
                </c:pt>
                <c:pt idx="17">
                  <c:v>1</c:v>
                </c:pt>
                <c:pt idx="18">
                  <c:v>0</c:v>
                </c:pt>
              </c:numCache>
            </c:numRef>
          </c:val>
          <c:extLst>
            <c:ext xmlns:c16="http://schemas.microsoft.com/office/drawing/2014/chart" uri="{C3380CC4-5D6E-409C-BE32-E72D297353CC}">
              <c16:uniqueId val="{00000001-398A-4A1C-A57D-07BCBED81037}"/>
            </c:ext>
          </c:extLst>
        </c:ser>
        <c:ser>
          <c:idx val="2"/>
          <c:order val="2"/>
          <c:tx>
            <c:strRef>
              <c:f>Sheet1!$D$1</c:f>
              <c:strCache>
                <c:ptCount val="1"/>
                <c:pt idx="0">
                  <c:v>Within the next 12 months</c:v>
                </c:pt>
              </c:strCache>
            </c:strRef>
          </c:tx>
          <c:spPr>
            <a:solidFill>
              <a:schemeClr val="accent5">
                <a:lumMod val="60000"/>
                <a:lumOff val="40000"/>
              </a:schemeClr>
            </a:solidFill>
            <a:ln w="12700">
              <a:solidFill>
                <a:schemeClr val="bg1"/>
              </a:solidFill>
            </a:ln>
            <a:effectLst/>
          </c:spPr>
          <c:invertIfNegative val="0"/>
          <c:dLbls>
            <c:spPr>
              <a:noFill/>
              <a:ln>
                <a:noFill/>
              </a:ln>
              <a:effectLst/>
            </c:spPr>
            <c:txPr>
              <a:bodyPr rot="0" spcFirstLastPara="1" vertOverflow="ellipsis" vert="horz" wrap="square" anchor="ctr" anchorCtr="1"/>
              <a:lstStyle/>
              <a:p>
                <a:pPr algn="ctr">
                  <a:defRPr lang="en-IE"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Sheet1!$A$2:$A$20</c:f>
              <c:strCache>
                <c:ptCount val="19"/>
                <c:pt idx="0">
                  <c:v>Purchase household furnishings/goods</c:v>
                </c:pt>
                <c:pt idx="1">
                  <c:v>Buy car insurance</c:v>
                </c:pt>
                <c:pt idx="2">
                  <c:v>Invest in home improvements</c:v>
                </c:pt>
                <c:pt idx="3">
                  <c:v>Purchase a holiday in Ireland</c:v>
                </c:pt>
                <c:pt idx="4">
                  <c:v>Buy health insurance</c:v>
                </c:pt>
                <c:pt idx="5">
                  <c:v>Buy A New Mobile Phone</c:v>
                </c:pt>
                <c:pt idx="6">
                  <c:v>Change electricity or gas provider</c:v>
                </c:pt>
                <c:pt idx="7">
                  <c:v>Change Broadband provider</c:v>
                </c:pt>
                <c:pt idx="8">
                  <c:v>Change Mobile Phone Provider</c:v>
                </c:pt>
                <c:pt idx="9">
                  <c:v>Apply for a new digital banking card</c:v>
                </c:pt>
                <c:pt idx="10">
                  <c:v>Purchase a holiday abroad</c:v>
                </c:pt>
                <c:pt idx="11">
                  <c:v>Buy travel insurance</c:v>
                </c:pt>
                <c:pt idx="12">
                  <c:v>Buy life insurance</c:v>
                </c:pt>
                <c:pt idx="13">
                  <c:v>Move to a new home</c:v>
                </c:pt>
                <c:pt idx="14">
                  <c:v>Buy a new car</c:v>
                </c:pt>
                <c:pt idx="15">
                  <c:v>Apply for a new bank account</c:v>
                </c:pt>
                <c:pt idx="16">
                  <c:v>Apply for a new credit card</c:v>
                </c:pt>
                <c:pt idx="17">
                  <c:v>Buy a home for the first time</c:v>
                </c:pt>
                <c:pt idx="18">
                  <c:v>Switch mortgage provider</c:v>
                </c:pt>
              </c:strCache>
            </c:strRef>
          </c:cat>
          <c:val>
            <c:numRef>
              <c:f>Sheet1!$D$2:$D$20</c:f>
              <c:numCache>
                <c:formatCode>0</c:formatCode>
                <c:ptCount val="19"/>
                <c:pt idx="0">
                  <c:v>29</c:v>
                </c:pt>
                <c:pt idx="1">
                  <c:v>38</c:v>
                </c:pt>
                <c:pt idx="2">
                  <c:v>20</c:v>
                </c:pt>
                <c:pt idx="3">
                  <c:v>29</c:v>
                </c:pt>
                <c:pt idx="4">
                  <c:v>26</c:v>
                </c:pt>
                <c:pt idx="5">
                  <c:v>19</c:v>
                </c:pt>
                <c:pt idx="6">
                  <c:v>18</c:v>
                </c:pt>
                <c:pt idx="7">
                  <c:v>19</c:v>
                </c:pt>
                <c:pt idx="8">
                  <c:v>14</c:v>
                </c:pt>
                <c:pt idx="9">
                  <c:v>5</c:v>
                </c:pt>
                <c:pt idx="10">
                  <c:v>35</c:v>
                </c:pt>
                <c:pt idx="11">
                  <c:v>27</c:v>
                </c:pt>
                <c:pt idx="12">
                  <c:v>11</c:v>
                </c:pt>
                <c:pt idx="13">
                  <c:v>8</c:v>
                </c:pt>
                <c:pt idx="14">
                  <c:v>11</c:v>
                </c:pt>
                <c:pt idx="15">
                  <c:v>3</c:v>
                </c:pt>
                <c:pt idx="16">
                  <c:v>2</c:v>
                </c:pt>
                <c:pt idx="17">
                  <c:v>4</c:v>
                </c:pt>
                <c:pt idx="18">
                  <c:v>1</c:v>
                </c:pt>
              </c:numCache>
            </c:numRef>
          </c:val>
          <c:extLst>
            <c:ext xmlns:c16="http://schemas.microsoft.com/office/drawing/2014/chart" uri="{C3380CC4-5D6E-409C-BE32-E72D297353CC}">
              <c16:uniqueId val="{00000002-398A-4A1C-A57D-07BCBED81037}"/>
            </c:ext>
          </c:extLst>
        </c:ser>
        <c:ser>
          <c:idx val="3"/>
          <c:order val="3"/>
          <c:tx>
            <c:strRef>
              <c:f>Sheet1!$E$1</c:f>
              <c:strCache>
                <c:ptCount val="1"/>
                <c:pt idx="0">
                  <c:v>Within the next 2-3 years</c:v>
                </c:pt>
              </c:strCache>
            </c:strRef>
          </c:tx>
          <c:spPr>
            <a:solidFill>
              <a:schemeClr val="accent5">
                <a:lumMod val="75000"/>
              </a:schemeClr>
            </a:solidFill>
            <a:ln w="12700">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12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Sheet1!$A$2:$A$20</c:f>
              <c:strCache>
                <c:ptCount val="19"/>
                <c:pt idx="0">
                  <c:v>Purchase household furnishings/goods</c:v>
                </c:pt>
                <c:pt idx="1">
                  <c:v>Buy car insurance</c:v>
                </c:pt>
                <c:pt idx="2">
                  <c:v>Invest in home improvements</c:v>
                </c:pt>
                <c:pt idx="3">
                  <c:v>Purchase a holiday in Ireland</c:v>
                </c:pt>
                <c:pt idx="4">
                  <c:v>Buy health insurance</c:v>
                </c:pt>
                <c:pt idx="5">
                  <c:v>Buy A New Mobile Phone</c:v>
                </c:pt>
                <c:pt idx="6">
                  <c:v>Change electricity or gas provider</c:v>
                </c:pt>
                <c:pt idx="7">
                  <c:v>Change Broadband provider</c:v>
                </c:pt>
                <c:pt idx="8">
                  <c:v>Change Mobile Phone Provider</c:v>
                </c:pt>
                <c:pt idx="9">
                  <c:v>Apply for a new digital banking card</c:v>
                </c:pt>
                <c:pt idx="10">
                  <c:v>Purchase a holiday abroad</c:v>
                </c:pt>
                <c:pt idx="11">
                  <c:v>Buy travel insurance</c:v>
                </c:pt>
                <c:pt idx="12">
                  <c:v>Buy life insurance</c:v>
                </c:pt>
                <c:pt idx="13">
                  <c:v>Move to a new home</c:v>
                </c:pt>
                <c:pt idx="14">
                  <c:v>Buy a new car</c:v>
                </c:pt>
                <c:pt idx="15">
                  <c:v>Apply for a new bank account</c:v>
                </c:pt>
                <c:pt idx="16">
                  <c:v>Apply for a new credit card</c:v>
                </c:pt>
                <c:pt idx="17">
                  <c:v>Buy a home for the first time</c:v>
                </c:pt>
                <c:pt idx="18">
                  <c:v>Switch mortgage provider</c:v>
                </c:pt>
              </c:strCache>
            </c:strRef>
          </c:cat>
          <c:val>
            <c:numRef>
              <c:f>Sheet1!$E$2:$E$20</c:f>
              <c:numCache>
                <c:formatCode>0</c:formatCode>
                <c:ptCount val="19"/>
                <c:pt idx="0">
                  <c:v>8</c:v>
                </c:pt>
                <c:pt idx="1">
                  <c:v>2</c:v>
                </c:pt>
                <c:pt idx="2">
                  <c:v>13</c:v>
                </c:pt>
                <c:pt idx="3">
                  <c:v>5</c:v>
                </c:pt>
                <c:pt idx="4">
                  <c:v>3</c:v>
                </c:pt>
                <c:pt idx="5">
                  <c:v>15</c:v>
                </c:pt>
                <c:pt idx="6">
                  <c:v>4</c:v>
                </c:pt>
                <c:pt idx="7">
                  <c:v>4</c:v>
                </c:pt>
                <c:pt idx="8">
                  <c:v>2</c:v>
                </c:pt>
                <c:pt idx="9">
                  <c:v>3</c:v>
                </c:pt>
                <c:pt idx="10">
                  <c:v>20</c:v>
                </c:pt>
                <c:pt idx="11">
                  <c:v>8</c:v>
                </c:pt>
                <c:pt idx="12">
                  <c:v>3</c:v>
                </c:pt>
                <c:pt idx="13">
                  <c:v>13</c:v>
                </c:pt>
                <c:pt idx="14">
                  <c:v>31</c:v>
                </c:pt>
                <c:pt idx="15">
                  <c:v>1</c:v>
                </c:pt>
                <c:pt idx="16">
                  <c:v>2</c:v>
                </c:pt>
                <c:pt idx="17">
                  <c:v>10</c:v>
                </c:pt>
                <c:pt idx="18">
                  <c:v>4</c:v>
                </c:pt>
              </c:numCache>
            </c:numRef>
          </c:val>
          <c:extLst>
            <c:ext xmlns:c16="http://schemas.microsoft.com/office/drawing/2014/chart" uri="{C3380CC4-5D6E-409C-BE32-E72D297353CC}">
              <c16:uniqueId val="{00000003-398A-4A1C-A57D-07BCBED81037}"/>
            </c:ext>
          </c:extLst>
        </c:ser>
        <c:ser>
          <c:idx val="4"/>
          <c:order val="4"/>
          <c:tx>
            <c:strRef>
              <c:f>Sheet1!$F$1</c:f>
              <c:strCache>
                <c:ptCount val="1"/>
                <c:pt idx="0">
                  <c:v>No plans to do so</c:v>
                </c:pt>
              </c:strCache>
            </c:strRef>
          </c:tx>
          <c:spPr>
            <a:solidFill>
              <a:srgbClr val="E7E6E6">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IE" sz="10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Sheet1!$A$2:$A$20</c:f>
              <c:strCache>
                <c:ptCount val="19"/>
                <c:pt idx="0">
                  <c:v>Purchase household furnishings/goods</c:v>
                </c:pt>
                <c:pt idx="1">
                  <c:v>Buy car insurance</c:v>
                </c:pt>
                <c:pt idx="2">
                  <c:v>Invest in home improvements</c:v>
                </c:pt>
                <c:pt idx="3">
                  <c:v>Purchase a holiday in Ireland</c:v>
                </c:pt>
                <c:pt idx="4">
                  <c:v>Buy health insurance</c:v>
                </c:pt>
                <c:pt idx="5">
                  <c:v>Buy A New Mobile Phone</c:v>
                </c:pt>
                <c:pt idx="6">
                  <c:v>Change electricity or gas provider</c:v>
                </c:pt>
                <c:pt idx="7">
                  <c:v>Change Broadband provider</c:v>
                </c:pt>
                <c:pt idx="8">
                  <c:v>Change Mobile Phone Provider</c:v>
                </c:pt>
                <c:pt idx="9">
                  <c:v>Apply for a new digital banking card</c:v>
                </c:pt>
                <c:pt idx="10">
                  <c:v>Purchase a holiday abroad</c:v>
                </c:pt>
                <c:pt idx="11">
                  <c:v>Buy travel insurance</c:v>
                </c:pt>
                <c:pt idx="12">
                  <c:v>Buy life insurance</c:v>
                </c:pt>
                <c:pt idx="13">
                  <c:v>Move to a new home</c:v>
                </c:pt>
                <c:pt idx="14">
                  <c:v>Buy a new car</c:v>
                </c:pt>
                <c:pt idx="15">
                  <c:v>Apply for a new bank account</c:v>
                </c:pt>
                <c:pt idx="16">
                  <c:v>Apply for a new credit card</c:v>
                </c:pt>
                <c:pt idx="17">
                  <c:v>Buy a home for the first time</c:v>
                </c:pt>
                <c:pt idx="18">
                  <c:v>Switch mortgage provider</c:v>
                </c:pt>
              </c:strCache>
            </c:strRef>
          </c:cat>
          <c:val>
            <c:numRef>
              <c:f>Sheet1!$F$2:$F$20</c:f>
              <c:numCache>
                <c:formatCode>0</c:formatCode>
                <c:ptCount val="19"/>
                <c:pt idx="0">
                  <c:v>21</c:v>
                </c:pt>
                <c:pt idx="1">
                  <c:v>15</c:v>
                </c:pt>
                <c:pt idx="2">
                  <c:v>39</c:v>
                </c:pt>
                <c:pt idx="3">
                  <c:v>27</c:v>
                </c:pt>
                <c:pt idx="4">
                  <c:v>52</c:v>
                </c:pt>
                <c:pt idx="5">
                  <c:v>46</c:v>
                </c:pt>
                <c:pt idx="6">
                  <c:v>61</c:v>
                </c:pt>
                <c:pt idx="7">
                  <c:v>60</c:v>
                </c:pt>
                <c:pt idx="8">
                  <c:v>72</c:v>
                </c:pt>
                <c:pt idx="9">
                  <c:v>85</c:v>
                </c:pt>
                <c:pt idx="10">
                  <c:v>24</c:v>
                </c:pt>
                <c:pt idx="11">
                  <c:v>51</c:v>
                </c:pt>
                <c:pt idx="12">
                  <c:v>80</c:v>
                </c:pt>
                <c:pt idx="13">
                  <c:v>75</c:v>
                </c:pt>
                <c:pt idx="14">
                  <c:v>54</c:v>
                </c:pt>
                <c:pt idx="15">
                  <c:v>91</c:v>
                </c:pt>
                <c:pt idx="16">
                  <c:v>95</c:v>
                </c:pt>
                <c:pt idx="17">
                  <c:v>85</c:v>
                </c:pt>
                <c:pt idx="18">
                  <c:v>93</c:v>
                </c:pt>
              </c:numCache>
            </c:numRef>
          </c:val>
          <c:extLst>
            <c:ext xmlns:c16="http://schemas.microsoft.com/office/drawing/2014/chart" uri="{C3380CC4-5D6E-409C-BE32-E72D297353CC}">
              <c16:uniqueId val="{00000004-398A-4A1C-A57D-07BCBED81037}"/>
            </c:ext>
          </c:extLst>
        </c:ser>
        <c:dLbls>
          <c:showLegendKey val="0"/>
          <c:showVal val="0"/>
          <c:showCatName val="0"/>
          <c:showSerName val="0"/>
          <c:showPercent val="0"/>
          <c:showBubbleSize val="0"/>
        </c:dLbls>
        <c:gapWidth val="45"/>
        <c:overlap val="100"/>
        <c:axId val="430866840"/>
        <c:axId val="430867232"/>
      </c:barChart>
      <c:catAx>
        <c:axId val="430866840"/>
        <c:scaling>
          <c:orientation val="maxMin"/>
        </c:scaling>
        <c:delete val="0"/>
        <c:axPos val="l"/>
        <c:numFmt formatCode="General" sourceLinked="1"/>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en-IE" sz="1200" b="0" i="0" u="none" strike="noStrike" kern="1200" baseline="0">
                <a:solidFill>
                  <a:srgbClr val="000000"/>
                </a:solidFill>
                <a:effectLst/>
                <a:latin typeface="+mn-lt"/>
                <a:ea typeface="+mn-ea"/>
                <a:cs typeface="+mn-cs"/>
              </a:defRPr>
            </a:pPr>
            <a:endParaRPr lang="en-US"/>
          </a:p>
        </c:txPr>
        <c:crossAx val="430867232"/>
        <c:crosses val="autoZero"/>
        <c:auto val="1"/>
        <c:lblAlgn val="ctr"/>
        <c:lblOffset val="100"/>
        <c:noMultiLvlLbl val="0"/>
      </c:catAx>
      <c:valAx>
        <c:axId val="430867232"/>
        <c:scaling>
          <c:orientation val="minMax"/>
        </c:scaling>
        <c:delete val="1"/>
        <c:axPos val="t"/>
        <c:numFmt formatCode="0%" sourceLinked="1"/>
        <c:majorTickMark val="out"/>
        <c:minorTickMark val="none"/>
        <c:tickLblPos val="nextTo"/>
        <c:crossAx val="430866840"/>
        <c:crosses val="autoZero"/>
        <c:crossBetween val="between"/>
      </c:valAx>
      <c:spPr>
        <a:noFill/>
        <a:ln>
          <a:noFill/>
        </a:ln>
        <a:effectLst/>
      </c:spPr>
    </c:plotArea>
    <c:legend>
      <c:legendPos val="r"/>
      <c:layout>
        <c:manualLayout>
          <c:xMode val="edge"/>
          <c:yMode val="edge"/>
          <c:x val="0.33548151724739045"/>
          <c:y val="0.1167614635306118"/>
          <c:w val="0.64532678845965485"/>
          <c:h val="6.4679319974699362E-2"/>
        </c:manualLayout>
      </c:layout>
      <c:overlay val="0"/>
      <c:spPr>
        <a:noFill/>
        <a:ln>
          <a:noFill/>
        </a:ln>
        <a:effectLst/>
      </c:spPr>
      <c:txPr>
        <a:bodyPr rot="0" spcFirstLastPara="1" vertOverflow="ellipsis" vert="horz" wrap="square" anchor="ctr" anchorCtr="1"/>
        <a:lstStyle/>
        <a:p>
          <a:pPr>
            <a:defRPr lang="en-IE" sz="1100" b="0" i="0" u="none" strike="noStrike" kern="1200" baseline="0">
              <a:solidFill>
                <a:srgbClr val="000000"/>
              </a:solidFill>
              <a:effectLst/>
              <a:latin typeface="+mn-lt"/>
              <a:ea typeface="+mn-ea"/>
              <a:cs typeface="+mn-cs"/>
            </a:defRPr>
          </a:pPr>
          <a:endParaRPr lang="en-US"/>
        </a:p>
      </c:txPr>
    </c:legend>
    <c:plotVisOnly val="1"/>
    <c:dispBlanksAs val="gap"/>
    <c:showDLblsOverMax val="0"/>
  </c:chart>
  <c:spPr>
    <a:noFill/>
    <a:ln w="6350" cap="flat" cmpd="sng" algn="ctr">
      <a:noFill/>
      <a:prstDash val="solid"/>
      <a:miter lim="800000"/>
    </a:ln>
    <a:effectLst/>
  </c:spPr>
  <c:txPr>
    <a:bodyPr/>
    <a:lstStyle/>
    <a:p>
      <a:pPr>
        <a:defRPr lang="en-IE" sz="1000" b="0" i="0" u="none" strike="noStrike" kern="1200">
          <a:solidFill>
            <a:srgbClr val="000000"/>
          </a:solidFill>
          <a:effectLst/>
          <a:latin typeface="+mn-lt"/>
          <a:ea typeface="+mn-ea"/>
          <a:cs typeface="+mn-cs"/>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2092362056717"/>
          <c:y val="2.348359763242704E-2"/>
          <c:w val="0.8589093098324283"/>
          <c:h val="0.95090840691191192"/>
        </c:manualLayout>
      </c:layout>
      <c:doughnutChart>
        <c:varyColors val="1"/>
        <c:ser>
          <c:idx val="0"/>
          <c:order val="0"/>
          <c:tx>
            <c:strRef>
              <c:f>Sheet1!$B$1</c:f>
              <c:strCache>
                <c:ptCount val="1"/>
                <c:pt idx="0">
                  <c:v>Column2</c:v>
                </c:pt>
              </c:strCache>
            </c:strRef>
          </c:tx>
          <c:spPr>
            <a:solidFill>
              <a:srgbClr val="D61D6E"/>
            </a:solidFill>
            <a:ln>
              <a:solidFill>
                <a:schemeClr val="bg1"/>
              </a:solidFill>
            </a:ln>
          </c:spPr>
          <c:dPt>
            <c:idx val="0"/>
            <c:bubble3D val="0"/>
            <c:spPr>
              <a:solidFill>
                <a:srgbClr val="AEC411"/>
              </a:solidFill>
              <a:ln>
                <a:solidFill>
                  <a:schemeClr val="bg1"/>
                </a:solidFill>
              </a:ln>
            </c:spPr>
            <c:extLst>
              <c:ext xmlns:c16="http://schemas.microsoft.com/office/drawing/2014/chart" uri="{C3380CC4-5D6E-409C-BE32-E72D297353CC}">
                <c16:uniqueId val="{00000001-9CF4-40E9-9D10-5F5FBA421800}"/>
              </c:ext>
            </c:extLst>
          </c:dPt>
          <c:dPt>
            <c:idx val="1"/>
            <c:bubble3D val="0"/>
            <c:spPr>
              <a:solidFill>
                <a:sysClr val="window" lastClr="FFFFFF">
                  <a:lumMod val="95000"/>
                </a:sysClr>
              </a:solidFill>
              <a:ln>
                <a:solidFill>
                  <a:schemeClr val="bg1"/>
                </a:solidFill>
              </a:ln>
            </c:spPr>
            <c:extLst>
              <c:ext xmlns:c16="http://schemas.microsoft.com/office/drawing/2014/chart" uri="{C3380CC4-5D6E-409C-BE32-E72D297353CC}">
                <c16:uniqueId val="{00000003-9CF4-40E9-9D10-5F5FBA421800}"/>
              </c:ext>
            </c:extLst>
          </c:dPt>
          <c:dPt>
            <c:idx val="2"/>
            <c:bubble3D val="0"/>
            <c:extLst>
              <c:ext xmlns:c16="http://schemas.microsoft.com/office/drawing/2014/chart" uri="{C3380CC4-5D6E-409C-BE32-E72D297353CC}">
                <c16:uniqueId val="{00000004-9CF4-40E9-9D10-5F5FBA421800}"/>
              </c:ext>
            </c:extLst>
          </c:dPt>
          <c:dPt>
            <c:idx val="3"/>
            <c:bubble3D val="0"/>
            <c:extLst>
              <c:ext xmlns:c16="http://schemas.microsoft.com/office/drawing/2014/chart" uri="{C3380CC4-5D6E-409C-BE32-E72D297353CC}">
                <c16:uniqueId val="{00000005-9CF4-40E9-9D10-5F5FBA421800}"/>
              </c:ext>
            </c:extLst>
          </c:dPt>
          <c:dPt>
            <c:idx val="4"/>
            <c:bubble3D val="0"/>
            <c:extLst>
              <c:ext xmlns:c16="http://schemas.microsoft.com/office/drawing/2014/chart" uri="{C3380CC4-5D6E-409C-BE32-E72D297353CC}">
                <c16:uniqueId val="{00000006-9CF4-40E9-9D10-5F5FBA421800}"/>
              </c:ext>
            </c:extLst>
          </c:dPt>
          <c:dPt>
            <c:idx val="5"/>
            <c:bubble3D val="0"/>
            <c:extLst>
              <c:ext xmlns:c16="http://schemas.microsoft.com/office/drawing/2014/chart" uri="{C3380CC4-5D6E-409C-BE32-E72D297353CC}">
                <c16:uniqueId val="{00000007-9CF4-40E9-9D10-5F5FBA421800}"/>
              </c:ext>
            </c:extLst>
          </c:dPt>
          <c:dPt>
            <c:idx val="6"/>
            <c:bubble3D val="0"/>
            <c:extLst>
              <c:ext xmlns:c16="http://schemas.microsoft.com/office/drawing/2014/chart" uri="{C3380CC4-5D6E-409C-BE32-E72D297353CC}">
                <c16:uniqueId val="{00000008-9CF4-40E9-9D10-5F5FBA421800}"/>
              </c:ext>
            </c:extLst>
          </c:dPt>
          <c:cat>
            <c:strRef>
              <c:f>Sheet1!$A$2:$A$3</c:f>
              <c:strCache>
                <c:ptCount val="2"/>
                <c:pt idx="0">
                  <c:v>More</c:v>
                </c:pt>
                <c:pt idx="1">
                  <c:v>Neither</c:v>
                </c:pt>
              </c:strCache>
            </c:strRef>
          </c:cat>
          <c:val>
            <c:numRef>
              <c:f>Sheet1!$B$2:$B$3</c:f>
              <c:numCache>
                <c:formatCode>0</c:formatCode>
                <c:ptCount val="2"/>
                <c:pt idx="0">
                  <c:v>43</c:v>
                </c:pt>
                <c:pt idx="1">
                  <c:v>57</c:v>
                </c:pt>
              </c:numCache>
            </c:numRef>
          </c:val>
          <c:extLst>
            <c:ext xmlns:c16="http://schemas.microsoft.com/office/drawing/2014/chart" uri="{C3380CC4-5D6E-409C-BE32-E72D297353CC}">
              <c16:uniqueId val="{00000009-9CF4-40E9-9D10-5F5FBA421800}"/>
            </c:ext>
          </c:extLst>
        </c:ser>
        <c:dLbls>
          <c:showLegendKey val="0"/>
          <c:showVal val="0"/>
          <c:showCatName val="0"/>
          <c:showSerName val="0"/>
          <c:showPercent val="0"/>
          <c:showBubbleSize val="0"/>
          <c:showLeaderLines val="1"/>
        </c:dLbls>
        <c:firstSliceAng val="360"/>
        <c:holeSize val="70"/>
      </c:doughnutChart>
      <c:spPr>
        <a:noFill/>
        <a:ln w="25385">
          <a:noFill/>
        </a:ln>
      </c:spPr>
    </c:plotArea>
    <c:plotVisOnly val="1"/>
    <c:dispBlanksAs val="zero"/>
    <c:showDLblsOverMax val="0"/>
  </c:chart>
  <c:txPr>
    <a:bodyPr/>
    <a:lstStyle/>
    <a:p>
      <a:pPr>
        <a:defRPr sz="1799"/>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0332226714789838"/>
          <c:y val="3.4875803406244382E-2"/>
          <c:w val="0.34052956922260713"/>
          <c:h val="0.93024839318751129"/>
        </c:manualLayout>
      </c:layout>
      <c:barChart>
        <c:barDir val="bar"/>
        <c:grouping val="clustered"/>
        <c:varyColors val="0"/>
        <c:ser>
          <c:idx val="0"/>
          <c:order val="0"/>
          <c:tx>
            <c:strRef>
              <c:f>Sheet1!$B$1</c:f>
              <c:strCache>
                <c:ptCount val="1"/>
                <c:pt idx="0">
                  <c:v>Column2</c:v>
                </c:pt>
              </c:strCache>
            </c:strRef>
          </c:tx>
          <c:spPr>
            <a:solidFill>
              <a:schemeClr val="accent1"/>
            </a:solidFill>
          </c:spPr>
          <c:invertIfNegative val="0"/>
          <c:dPt>
            <c:idx val="16"/>
            <c:invertIfNegative val="0"/>
            <c:bubble3D val="0"/>
            <c:extLst>
              <c:ext xmlns:c16="http://schemas.microsoft.com/office/drawing/2014/chart" uri="{C3380CC4-5D6E-409C-BE32-E72D297353CC}">
                <c16:uniqueId val="{00000000-B7D6-4B74-B4A8-5E705E473F58}"/>
              </c:ext>
            </c:extLst>
          </c:dPt>
          <c:dPt>
            <c:idx val="17"/>
            <c:invertIfNegative val="0"/>
            <c:bubble3D val="0"/>
            <c:extLst>
              <c:ext xmlns:c16="http://schemas.microsoft.com/office/drawing/2014/chart" uri="{C3380CC4-5D6E-409C-BE32-E72D297353CC}">
                <c16:uniqueId val="{00000001-B7D6-4B74-B4A8-5E705E473F58}"/>
              </c:ext>
            </c:extLst>
          </c:dPt>
          <c:dLbls>
            <c:spPr>
              <a:noFill/>
              <a:ln>
                <a:noFill/>
              </a:ln>
              <a:effectLst/>
            </c:spPr>
            <c:txPr>
              <a:bodyPr wrap="square" lIns="38100" tIns="19050" rIns="38100" bIns="19050" anchor="ctr" anchorCtr="0">
                <a:spAutoFit/>
              </a:bodyPr>
              <a:lstStyle/>
              <a:p>
                <a:pPr algn="ctr">
                  <a:defRPr lang="en-IE" sz="1200" b="1" i="0" u="none" strike="noStrike" kern="1200" baseline="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Sheet1!$A$2:$A$25</c:f>
              <c:strCache>
                <c:ptCount val="24"/>
                <c:pt idx="0">
                  <c:v>Male</c:v>
                </c:pt>
                <c:pt idx="1">
                  <c:v>Female</c:v>
                </c:pt>
                <c:pt idx="3">
                  <c:v>18-34</c:v>
                </c:pt>
                <c:pt idx="4">
                  <c:v>35-49</c:v>
                </c:pt>
                <c:pt idx="5">
                  <c:v>50-64</c:v>
                </c:pt>
                <c:pt idx="6">
                  <c:v>65+</c:v>
                </c:pt>
                <c:pt idx="8">
                  <c:v>ABC1F</c:v>
                </c:pt>
                <c:pt idx="9">
                  <c:v>C2DE</c:v>
                </c:pt>
                <c:pt idx="11">
                  <c:v>Dublin</c:v>
                </c:pt>
                <c:pt idx="12">
                  <c:v>RoL</c:v>
                </c:pt>
                <c:pt idx="13">
                  <c:v>Munster</c:v>
                </c:pt>
                <c:pt idx="14">
                  <c:v>Conn/Uls</c:v>
                </c:pt>
                <c:pt idx="16">
                  <c:v>Urban</c:v>
                </c:pt>
                <c:pt idx="17">
                  <c:v>Rural</c:v>
                </c:pt>
                <c:pt idx="19">
                  <c:v>Aged 0 to 4</c:v>
                </c:pt>
                <c:pt idx="20">
                  <c:v>Aged 5 to 12</c:v>
                </c:pt>
                <c:pt idx="21">
                  <c:v>Aged 13 to 17</c:v>
                </c:pt>
                <c:pt idx="22">
                  <c:v>Aged 18 to 19</c:v>
                </c:pt>
                <c:pt idx="23">
                  <c:v>Aged 20 and over</c:v>
                </c:pt>
              </c:strCache>
            </c:strRef>
          </c:cat>
          <c:val>
            <c:numRef>
              <c:f>Sheet1!$B$2:$B$25</c:f>
              <c:numCache>
                <c:formatCode>General</c:formatCode>
                <c:ptCount val="24"/>
                <c:pt idx="0">
                  <c:v>42</c:v>
                </c:pt>
                <c:pt idx="1">
                  <c:v>43</c:v>
                </c:pt>
                <c:pt idx="3">
                  <c:v>38</c:v>
                </c:pt>
                <c:pt idx="4">
                  <c:v>48</c:v>
                </c:pt>
                <c:pt idx="5">
                  <c:v>38</c:v>
                </c:pt>
                <c:pt idx="6">
                  <c:v>47</c:v>
                </c:pt>
                <c:pt idx="8">
                  <c:v>46</c:v>
                </c:pt>
                <c:pt idx="9">
                  <c:v>39</c:v>
                </c:pt>
                <c:pt idx="11">
                  <c:v>41</c:v>
                </c:pt>
                <c:pt idx="12">
                  <c:v>46</c:v>
                </c:pt>
                <c:pt idx="13">
                  <c:v>41</c:v>
                </c:pt>
                <c:pt idx="14">
                  <c:v>44</c:v>
                </c:pt>
                <c:pt idx="16">
                  <c:v>45</c:v>
                </c:pt>
                <c:pt idx="17">
                  <c:v>39</c:v>
                </c:pt>
                <c:pt idx="19">
                  <c:v>50</c:v>
                </c:pt>
                <c:pt idx="20">
                  <c:v>48</c:v>
                </c:pt>
                <c:pt idx="21">
                  <c:v>34</c:v>
                </c:pt>
                <c:pt idx="22">
                  <c:v>42</c:v>
                </c:pt>
                <c:pt idx="23">
                  <c:v>43</c:v>
                </c:pt>
              </c:numCache>
            </c:numRef>
          </c:val>
          <c:extLst>
            <c:ext xmlns:c16="http://schemas.microsoft.com/office/drawing/2014/chart" uri="{C3380CC4-5D6E-409C-BE32-E72D297353CC}">
              <c16:uniqueId val="{00000002-B7D6-4B74-B4A8-5E705E473F58}"/>
            </c:ext>
          </c:extLst>
        </c:ser>
        <c:dLbls>
          <c:showLegendKey val="0"/>
          <c:showVal val="0"/>
          <c:showCatName val="0"/>
          <c:showSerName val="0"/>
          <c:showPercent val="0"/>
          <c:showBubbleSize val="0"/>
        </c:dLbls>
        <c:gapWidth val="50"/>
        <c:overlap val="-11"/>
        <c:axId val="391591464"/>
        <c:axId val="391591856"/>
      </c:barChart>
      <c:catAx>
        <c:axId val="391591464"/>
        <c:scaling>
          <c:orientation val="maxMin"/>
        </c:scaling>
        <c:delete val="0"/>
        <c:axPos val="l"/>
        <c:numFmt formatCode="General" sourceLinked="1"/>
        <c:majorTickMark val="out"/>
        <c:minorTickMark val="none"/>
        <c:tickLblPos val="nextTo"/>
        <c:spPr>
          <a:ln>
            <a:noFill/>
          </a:ln>
        </c:spPr>
        <c:txPr>
          <a:bodyPr/>
          <a:lstStyle/>
          <a:p>
            <a:pPr>
              <a:defRPr sz="1200" b="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crossAx val="391591856"/>
        <c:crosses val="autoZero"/>
        <c:auto val="1"/>
        <c:lblAlgn val="ctr"/>
        <c:lblOffset val="100"/>
        <c:noMultiLvlLbl val="0"/>
      </c:catAx>
      <c:valAx>
        <c:axId val="391591856"/>
        <c:scaling>
          <c:orientation val="minMax"/>
        </c:scaling>
        <c:delete val="1"/>
        <c:axPos val="t"/>
        <c:numFmt formatCode="General" sourceLinked="1"/>
        <c:majorTickMark val="out"/>
        <c:minorTickMark val="none"/>
        <c:tickLblPos val="nextTo"/>
        <c:crossAx val="391591464"/>
        <c:crosses val="autoZero"/>
        <c:crossBetween val="between"/>
      </c:valAx>
      <c:spPr>
        <a:noFill/>
        <a:ln w="25400">
          <a:noFill/>
        </a:ln>
      </c:spPr>
    </c:plotArea>
    <c:plotVisOnly val="1"/>
    <c:dispBlanksAs val="gap"/>
    <c:showDLblsOverMax val="0"/>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2092362056717"/>
          <c:y val="2.348359763242704E-2"/>
          <c:w val="0.8589093098324283"/>
          <c:h val="0.95090840691191192"/>
        </c:manualLayout>
      </c:layout>
      <c:doughnutChart>
        <c:varyColors val="1"/>
        <c:ser>
          <c:idx val="0"/>
          <c:order val="0"/>
          <c:tx>
            <c:strRef>
              <c:f>Sheet1!$B$1</c:f>
              <c:strCache>
                <c:ptCount val="1"/>
                <c:pt idx="0">
                  <c:v>Column2</c:v>
                </c:pt>
              </c:strCache>
            </c:strRef>
          </c:tx>
          <c:spPr>
            <a:solidFill>
              <a:srgbClr val="D61D6E"/>
            </a:solidFill>
            <a:ln>
              <a:solidFill>
                <a:schemeClr val="bg1"/>
              </a:solidFill>
            </a:ln>
          </c:spPr>
          <c:dPt>
            <c:idx val="0"/>
            <c:bubble3D val="0"/>
            <c:spPr>
              <a:solidFill>
                <a:srgbClr val="AEC411"/>
              </a:solidFill>
              <a:ln>
                <a:solidFill>
                  <a:schemeClr val="bg1"/>
                </a:solidFill>
              </a:ln>
            </c:spPr>
            <c:extLst>
              <c:ext xmlns:c16="http://schemas.microsoft.com/office/drawing/2014/chart" uri="{C3380CC4-5D6E-409C-BE32-E72D297353CC}">
                <c16:uniqueId val="{00000001-9CF4-40E9-9D10-5F5FBA421800}"/>
              </c:ext>
            </c:extLst>
          </c:dPt>
          <c:dPt>
            <c:idx val="1"/>
            <c:bubble3D val="0"/>
            <c:spPr>
              <a:solidFill>
                <a:sysClr val="window" lastClr="FFFFFF">
                  <a:lumMod val="95000"/>
                </a:sysClr>
              </a:solidFill>
              <a:ln>
                <a:solidFill>
                  <a:schemeClr val="bg1"/>
                </a:solidFill>
              </a:ln>
            </c:spPr>
            <c:extLst>
              <c:ext xmlns:c16="http://schemas.microsoft.com/office/drawing/2014/chart" uri="{C3380CC4-5D6E-409C-BE32-E72D297353CC}">
                <c16:uniqueId val="{00000003-9CF4-40E9-9D10-5F5FBA421800}"/>
              </c:ext>
            </c:extLst>
          </c:dPt>
          <c:dPt>
            <c:idx val="2"/>
            <c:bubble3D val="0"/>
            <c:extLst>
              <c:ext xmlns:c16="http://schemas.microsoft.com/office/drawing/2014/chart" uri="{C3380CC4-5D6E-409C-BE32-E72D297353CC}">
                <c16:uniqueId val="{00000004-9CF4-40E9-9D10-5F5FBA421800}"/>
              </c:ext>
            </c:extLst>
          </c:dPt>
          <c:dPt>
            <c:idx val="3"/>
            <c:bubble3D val="0"/>
            <c:extLst>
              <c:ext xmlns:c16="http://schemas.microsoft.com/office/drawing/2014/chart" uri="{C3380CC4-5D6E-409C-BE32-E72D297353CC}">
                <c16:uniqueId val="{00000005-9CF4-40E9-9D10-5F5FBA421800}"/>
              </c:ext>
            </c:extLst>
          </c:dPt>
          <c:dPt>
            <c:idx val="4"/>
            <c:bubble3D val="0"/>
            <c:extLst>
              <c:ext xmlns:c16="http://schemas.microsoft.com/office/drawing/2014/chart" uri="{C3380CC4-5D6E-409C-BE32-E72D297353CC}">
                <c16:uniqueId val="{00000006-9CF4-40E9-9D10-5F5FBA421800}"/>
              </c:ext>
            </c:extLst>
          </c:dPt>
          <c:dPt>
            <c:idx val="5"/>
            <c:bubble3D val="0"/>
            <c:extLst>
              <c:ext xmlns:c16="http://schemas.microsoft.com/office/drawing/2014/chart" uri="{C3380CC4-5D6E-409C-BE32-E72D297353CC}">
                <c16:uniqueId val="{00000007-9CF4-40E9-9D10-5F5FBA421800}"/>
              </c:ext>
            </c:extLst>
          </c:dPt>
          <c:dPt>
            <c:idx val="6"/>
            <c:bubble3D val="0"/>
            <c:extLst>
              <c:ext xmlns:c16="http://schemas.microsoft.com/office/drawing/2014/chart" uri="{C3380CC4-5D6E-409C-BE32-E72D297353CC}">
                <c16:uniqueId val="{00000008-9CF4-40E9-9D10-5F5FBA421800}"/>
              </c:ext>
            </c:extLst>
          </c:dPt>
          <c:cat>
            <c:strRef>
              <c:f>Sheet1!$A$2:$A$3</c:f>
              <c:strCache>
                <c:ptCount val="2"/>
                <c:pt idx="0">
                  <c:v>More</c:v>
                </c:pt>
                <c:pt idx="1">
                  <c:v>Neither</c:v>
                </c:pt>
              </c:strCache>
            </c:strRef>
          </c:cat>
          <c:val>
            <c:numRef>
              <c:f>Sheet1!$B$2:$B$3</c:f>
              <c:numCache>
                <c:formatCode>0</c:formatCode>
                <c:ptCount val="2"/>
                <c:pt idx="0">
                  <c:v>32</c:v>
                </c:pt>
                <c:pt idx="1">
                  <c:v>68</c:v>
                </c:pt>
              </c:numCache>
            </c:numRef>
          </c:val>
          <c:extLst>
            <c:ext xmlns:c16="http://schemas.microsoft.com/office/drawing/2014/chart" uri="{C3380CC4-5D6E-409C-BE32-E72D297353CC}">
              <c16:uniqueId val="{00000009-9CF4-40E9-9D10-5F5FBA421800}"/>
            </c:ext>
          </c:extLst>
        </c:ser>
        <c:dLbls>
          <c:showLegendKey val="0"/>
          <c:showVal val="0"/>
          <c:showCatName val="0"/>
          <c:showSerName val="0"/>
          <c:showPercent val="0"/>
          <c:showBubbleSize val="0"/>
          <c:showLeaderLines val="1"/>
        </c:dLbls>
        <c:firstSliceAng val="360"/>
        <c:holeSize val="70"/>
      </c:doughnutChart>
      <c:spPr>
        <a:noFill/>
        <a:ln w="25385">
          <a:noFill/>
        </a:ln>
      </c:spPr>
    </c:plotArea>
    <c:plotVisOnly val="1"/>
    <c:dispBlanksAs val="zero"/>
    <c:showDLblsOverMax val="0"/>
  </c:chart>
  <c:txPr>
    <a:bodyPr/>
    <a:lstStyle/>
    <a:p>
      <a:pPr>
        <a:defRPr sz="1799"/>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0332226714789838"/>
          <c:y val="3.4875803406244382E-2"/>
          <c:w val="0.34052956922260713"/>
          <c:h val="0.93024839318751129"/>
        </c:manualLayout>
      </c:layout>
      <c:barChart>
        <c:barDir val="bar"/>
        <c:grouping val="clustered"/>
        <c:varyColors val="0"/>
        <c:ser>
          <c:idx val="0"/>
          <c:order val="0"/>
          <c:tx>
            <c:strRef>
              <c:f>Sheet1!$B$1</c:f>
              <c:strCache>
                <c:ptCount val="1"/>
                <c:pt idx="0">
                  <c:v>Column2</c:v>
                </c:pt>
              </c:strCache>
            </c:strRef>
          </c:tx>
          <c:spPr>
            <a:solidFill>
              <a:schemeClr val="accent1"/>
            </a:solidFill>
          </c:spPr>
          <c:invertIfNegative val="0"/>
          <c:dPt>
            <c:idx val="16"/>
            <c:invertIfNegative val="0"/>
            <c:bubble3D val="0"/>
            <c:extLst>
              <c:ext xmlns:c16="http://schemas.microsoft.com/office/drawing/2014/chart" uri="{C3380CC4-5D6E-409C-BE32-E72D297353CC}">
                <c16:uniqueId val="{00000000-B7D6-4B74-B4A8-5E705E473F58}"/>
              </c:ext>
            </c:extLst>
          </c:dPt>
          <c:dPt>
            <c:idx val="17"/>
            <c:invertIfNegative val="0"/>
            <c:bubble3D val="0"/>
            <c:extLst>
              <c:ext xmlns:c16="http://schemas.microsoft.com/office/drawing/2014/chart" uri="{C3380CC4-5D6E-409C-BE32-E72D297353CC}">
                <c16:uniqueId val="{00000001-B7D6-4B74-B4A8-5E705E473F58}"/>
              </c:ext>
            </c:extLst>
          </c:dPt>
          <c:dLbls>
            <c:spPr>
              <a:noFill/>
              <a:ln>
                <a:noFill/>
              </a:ln>
              <a:effectLst/>
            </c:spPr>
            <c:txPr>
              <a:bodyPr wrap="square" lIns="38100" tIns="19050" rIns="38100" bIns="19050" anchor="ctr" anchorCtr="0">
                <a:spAutoFit/>
              </a:bodyPr>
              <a:lstStyle/>
              <a:p>
                <a:pPr algn="ctr">
                  <a:defRPr lang="en-IE" sz="1200" b="1" i="0" u="none" strike="noStrike" kern="1200" baseline="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Sheet1!$A$2:$A$25</c:f>
              <c:strCache>
                <c:ptCount val="24"/>
                <c:pt idx="0">
                  <c:v>Male</c:v>
                </c:pt>
                <c:pt idx="1">
                  <c:v>Female</c:v>
                </c:pt>
                <c:pt idx="3">
                  <c:v>18-34</c:v>
                </c:pt>
                <c:pt idx="4">
                  <c:v>35-49</c:v>
                </c:pt>
                <c:pt idx="5">
                  <c:v>50-64</c:v>
                </c:pt>
                <c:pt idx="6">
                  <c:v>65+</c:v>
                </c:pt>
                <c:pt idx="8">
                  <c:v>ABC1F</c:v>
                </c:pt>
                <c:pt idx="9">
                  <c:v>C2DE</c:v>
                </c:pt>
                <c:pt idx="11">
                  <c:v>Dublin</c:v>
                </c:pt>
                <c:pt idx="12">
                  <c:v>RoL</c:v>
                </c:pt>
                <c:pt idx="13">
                  <c:v>Munster</c:v>
                </c:pt>
                <c:pt idx="14">
                  <c:v>Conn/Uls</c:v>
                </c:pt>
                <c:pt idx="16">
                  <c:v>Urban</c:v>
                </c:pt>
                <c:pt idx="17">
                  <c:v>Rural</c:v>
                </c:pt>
                <c:pt idx="19">
                  <c:v>Aged 0 to 4</c:v>
                </c:pt>
                <c:pt idx="20">
                  <c:v>Aged 5 to 12</c:v>
                </c:pt>
                <c:pt idx="21">
                  <c:v>Aged 13 to 17</c:v>
                </c:pt>
                <c:pt idx="22">
                  <c:v>Aged 18 to 19</c:v>
                </c:pt>
                <c:pt idx="23">
                  <c:v>Aged 20 and over</c:v>
                </c:pt>
              </c:strCache>
            </c:strRef>
          </c:cat>
          <c:val>
            <c:numRef>
              <c:f>Sheet1!$B$2:$B$25</c:f>
              <c:numCache>
                <c:formatCode>General</c:formatCode>
                <c:ptCount val="24"/>
                <c:pt idx="0">
                  <c:v>34</c:v>
                </c:pt>
                <c:pt idx="1">
                  <c:v>30</c:v>
                </c:pt>
                <c:pt idx="3">
                  <c:v>34</c:v>
                </c:pt>
                <c:pt idx="4">
                  <c:v>30</c:v>
                </c:pt>
                <c:pt idx="5">
                  <c:v>28</c:v>
                </c:pt>
                <c:pt idx="6">
                  <c:v>38</c:v>
                </c:pt>
                <c:pt idx="8">
                  <c:v>37</c:v>
                </c:pt>
                <c:pt idx="9">
                  <c:v>27</c:v>
                </c:pt>
                <c:pt idx="11">
                  <c:v>38</c:v>
                </c:pt>
                <c:pt idx="12">
                  <c:v>29</c:v>
                </c:pt>
                <c:pt idx="13">
                  <c:v>28</c:v>
                </c:pt>
                <c:pt idx="14">
                  <c:v>32</c:v>
                </c:pt>
                <c:pt idx="16">
                  <c:v>36</c:v>
                </c:pt>
                <c:pt idx="17">
                  <c:v>24</c:v>
                </c:pt>
                <c:pt idx="19">
                  <c:v>36</c:v>
                </c:pt>
                <c:pt idx="20">
                  <c:v>34</c:v>
                </c:pt>
                <c:pt idx="21">
                  <c:v>21</c:v>
                </c:pt>
                <c:pt idx="22">
                  <c:v>30</c:v>
                </c:pt>
                <c:pt idx="23">
                  <c:v>32</c:v>
                </c:pt>
              </c:numCache>
            </c:numRef>
          </c:val>
          <c:extLst>
            <c:ext xmlns:c16="http://schemas.microsoft.com/office/drawing/2014/chart" uri="{C3380CC4-5D6E-409C-BE32-E72D297353CC}">
              <c16:uniqueId val="{00000002-B7D6-4B74-B4A8-5E705E473F58}"/>
            </c:ext>
          </c:extLst>
        </c:ser>
        <c:dLbls>
          <c:showLegendKey val="0"/>
          <c:showVal val="0"/>
          <c:showCatName val="0"/>
          <c:showSerName val="0"/>
          <c:showPercent val="0"/>
          <c:showBubbleSize val="0"/>
        </c:dLbls>
        <c:gapWidth val="50"/>
        <c:overlap val="-11"/>
        <c:axId val="391591464"/>
        <c:axId val="391591856"/>
      </c:barChart>
      <c:catAx>
        <c:axId val="391591464"/>
        <c:scaling>
          <c:orientation val="maxMin"/>
        </c:scaling>
        <c:delete val="0"/>
        <c:axPos val="l"/>
        <c:numFmt formatCode="General" sourceLinked="1"/>
        <c:majorTickMark val="out"/>
        <c:minorTickMark val="none"/>
        <c:tickLblPos val="nextTo"/>
        <c:spPr>
          <a:ln>
            <a:noFill/>
          </a:ln>
        </c:spPr>
        <c:txPr>
          <a:bodyPr/>
          <a:lstStyle/>
          <a:p>
            <a:pPr>
              <a:defRPr sz="1200" b="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crossAx val="391591856"/>
        <c:crosses val="autoZero"/>
        <c:auto val="1"/>
        <c:lblAlgn val="ctr"/>
        <c:lblOffset val="100"/>
        <c:noMultiLvlLbl val="0"/>
      </c:catAx>
      <c:valAx>
        <c:axId val="391591856"/>
        <c:scaling>
          <c:orientation val="minMax"/>
          <c:max val="60"/>
        </c:scaling>
        <c:delete val="1"/>
        <c:axPos val="t"/>
        <c:numFmt formatCode="General" sourceLinked="1"/>
        <c:majorTickMark val="out"/>
        <c:minorTickMark val="none"/>
        <c:tickLblPos val="nextTo"/>
        <c:crossAx val="391591464"/>
        <c:crosses val="autoZero"/>
        <c:crossBetween val="between"/>
      </c:valAx>
      <c:spPr>
        <a:noFill/>
        <a:ln w="25400">
          <a:noFill/>
        </a:ln>
      </c:spPr>
    </c:plotArea>
    <c:plotVisOnly val="1"/>
    <c:dispBlanksAs val="gap"/>
    <c:showDLblsOverMax val="0"/>
  </c:chart>
  <c:txPr>
    <a:bodyPr/>
    <a:lstStyle/>
    <a:p>
      <a:pPr>
        <a:defRPr sz="18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617882432741762"/>
          <c:y val="6.8472463999901576E-2"/>
          <c:w val="0.37691525159494788"/>
          <c:h val="0.92561391813111493"/>
        </c:manualLayout>
      </c:layout>
      <c:barChart>
        <c:barDir val="bar"/>
        <c:grouping val="clustered"/>
        <c:varyColors val="0"/>
        <c:ser>
          <c:idx val="0"/>
          <c:order val="0"/>
          <c:tx>
            <c:strRef>
              <c:f>Sheet1!$B$1</c:f>
              <c:strCache>
                <c:ptCount val="1"/>
                <c:pt idx="0">
                  <c:v>Sales</c:v>
                </c:pt>
              </c:strCache>
            </c:strRef>
          </c:tx>
          <c:spPr>
            <a:solidFill>
              <a:schemeClr val="accent1"/>
            </a:solidFill>
            <a:ln w="19050">
              <a:solidFill>
                <a:schemeClr val="lt1"/>
              </a:solidFill>
            </a:ln>
            <a:effectLst/>
          </c:spPr>
          <c:invertIfNegative val="0"/>
          <c:dPt>
            <c:idx val="0"/>
            <c:invertIfNegative val="0"/>
            <c:bubble3D val="0"/>
            <c:explosion val="7"/>
            <c:spPr>
              <a:solidFill>
                <a:schemeClr val="accent1">
                  <a:lumMod val="75000"/>
                </a:schemeClr>
              </a:solidFill>
              <a:ln w="19050">
                <a:solidFill>
                  <a:schemeClr val="lt1"/>
                </a:solidFill>
              </a:ln>
              <a:effectLst/>
            </c:spPr>
            <c:extLst>
              <c:ext xmlns:c16="http://schemas.microsoft.com/office/drawing/2014/chart" uri="{C3380CC4-5D6E-409C-BE32-E72D297353CC}">
                <c16:uniqueId val="{00000001-B648-433B-97A2-623929E7D19F}"/>
              </c:ext>
            </c:extLst>
          </c:dPt>
          <c:dPt>
            <c:idx val="1"/>
            <c:invertIfNegative val="0"/>
            <c:bubble3D val="0"/>
            <c:explosion val="2"/>
            <c:spPr>
              <a:solidFill>
                <a:schemeClr val="accent2"/>
              </a:solidFill>
              <a:ln w="19050">
                <a:solidFill>
                  <a:schemeClr val="lt1"/>
                </a:solidFill>
              </a:ln>
              <a:effectLst/>
            </c:spPr>
            <c:extLst>
              <c:ext xmlns:c16="http://schemas.microsoft.com/office/drawing/2014/chart" uri="{C3380CC4-5D6E-409C-BE32-E72D297353CC}">
                <c16:uniqueId val="{00000003-B648-433B-97A2-623929E7D19F}"/>
              </c:ext>
            </c:extLst>
          </c:dPt>
          <c:dPt>
            <c:idx val="2"/>
            <c:invertIfNegative val="0"/>
            <c:bubble3D val="0"/>
            <c:spPr>
              <a:solidFill>
                <a:srgbClr val="56BDB2"/>
              </a:solidFill>
              <a:ln w="19050">
                <a:solidFill>
                  <a:schemeClr val="lt1"/>
                </a:solidFill>
              </a:ln>
              <a:effectLst/>
            </c:spPr>
            <c:extLst>
              <c:ext xmlns:c16="http://schemas.microsoft.com/office/drawing/2014/chart" uri="{C3380CC4-5D6E-409C-BE32-E72D297353CC}">
                <c16:uniqueId val="{00000005-B648-433B-97A2-623929E7D19F}"/>
              </c:ext>
            </c:extLst>
          </c:dPt>
          <c:dPt>
            <c:idx val="3"/>
            <c:invertIfNegative val="0"/>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6-5C50-478B-B868-809EF987E1A9}"/>
              </c:ext>
            </c:extLst>
          </c:dPt>
          <c:dPt>
            <c:idx val="4"/>
            <c:invertIfNegative val="0"/>
            <c:bubble3D val="0"/>
            <c:spPr>
              <a:solidFill>
                <a:schemeClr val="bg2">
                  <a:lumMod val="90000"/>
                </a:schemeClr>
              </a:solidFill>
              <a:ln w="19050">
                <a:solidFill>
                  <a:schemeClr val="lt1"/>
                </a:solidFill>
              </a:ln>
              <a:effectLst/>
            </c:spPr>
            <c:extLst>
              <c:ext xmlns:c16="http://schemas.microsoft.com/office/drawing/2014/chart" uri="{C3380CC4-5D6E-409C-BE32-E72D297353CC}">
                <c16:uniqueId val="{00000000-FF4B-411F-84ED-27E5C3260D5F}"/>
              </c:ext>
            </c:extLst>
          </c:dPt>
          <c:dPt>
            <c:idx val="5"/>
            <c:invertIfNegative val="0"/>
            <c:bubble3D val="0"/>
            <c:spPr>
              <a:solidFill>
                <a:schemeClr val="bg2">
                  <a:lumMod val="90000"/>
                </a:schemeClr>
              </a:solidFill>
              <a:ln w="19050">
                <a:solidFill>
                  <a:schemeClr val="lt1"/>
                </a:solidFill>
              </a:ln>
              <a:effectLst/>
            </c:spPr>
            <c:extLst>
              <c:ext xmlns:c16="http://schemas.microsoft.com/office/drawing/2014/chart" uri="{C3380CC4-5D6E-409C-BE32-E72D297353CC}">
                <c16:uniqueId val="{00000001-FF4B-411F-84ED-27E5C3260D5F}"/>
              </c:ext>
            </c:extLst>
          </c:dPt>
          <c:dLbls>
            <c:dLbl>
              <c:idx val="0"/>
              <c:layout>
                <c:manualLayout>
                  <c:x val="-1.2738817814635203E-3"/>
                  <c:y val="1.3458341325277826E-2"/>
                </c:manualLayout>
              </c:layout>
              <c:showLegendKey val="0"/>
              <c:showVal val="1"/>
              <c:showCatName val="0"/>
              <c:showSerName val="0"/>
              <c:showPercent val="0"/>
              <c:showBubbleSize val="0"/>
              <c:extLst>
                <c:ext xmlns:c15="http://schemas.microsoft.com/office/drawing/2012/chart" uri="{CE6537A1-D6FC-4f65-9D91-7224C49458BB}">
                  <c15:layout>
                    <c:manualLayout>
                      <c:w val="5.7074023737707577E-2"/>
                      <c:h val="9.7349153562207705E-2"/>
                    </c:manualLayout>
                  </c15:layout>
                </c:ext>
                <c:ext xmlns:c16="http://schemas.microsoft.com/office/drawing/2014/chart" uri="{C3380CC4-5D6E-409C-BE32-E72D297353CC}">
                  <c16:uniqueId val="{00000001-B648-433B-97A2-623929E7D19F}"/>
                </c:ext>
              </c:extLst>
            </c:dLbl>
            <c:dLbl>
              <c:idx val="1"/>
              <c:layout>
                <c:manualLayout>
                  <c:x val="-1.5797534865715886E-2"/>
                  <c:y val="1.3956311697578482E-3"/>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8932493659018572E-2"/>
                      <c:h val="9.024727402462393E-2"/>
                    </c:manualLayout>
                  </c15:layout>
                </c:ext>
                <c:ext xmlns:c16="http://schemas.microsoft.com/office/drawing/2014/chart" uri="{C3380CC4-5D6E-409C-BE32-E72D297353CC}">
                  <c16:uniqueId val="{00000003-B648-433B-97A2-623929E7D19F}"/>
                </c:ext>
              </c:extLst>
            </c:dLbl>
            <c:dLbl>
              <c:idx val="2"/>
              <c:layout>
                <c:manualLayout>
                  <c:x val="-1.9882608415497136E-2"/>
                  <c:y val="-7.2131609571096803E-3"/>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8.3193708968605659E-2"/>
                      <c:h val="9.9426313526172663E-2"/>
                    </c:manualLayout>
                  </c15:layout>
                </c:ext>
                <c:ext xmlns:c16="http://schemas.microsoft.com/office/drawing/2014/chart" uri="{C3380CC4-5D6E-409C-BE32-E72D297353CC}">
                  <c16:uniqueId val="{00000005-B648-433B-97A2-623929E7D19F}"/>
                </c:ext>
              </c:extLst>
            </c:dLbl>
            <c:dLbl>
              <c:idx val="3"/>
              <c:layout>
                <c:manualLayout>
                  <c:x val="-7.9181722944061863E-3"/>
                  <c:y val="5.080639884938367E-3"/>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335279422590423E-2"/>
                      <c:h val="9.0247274024623944E-2"/>
                    </c:manualLayout>
                  </c15:layout>
                </c:ext>
                <c:ext xmlns:c16="http://schemas.microsoft.com/office/drawing/2014/chart" uri="{C3380CC4-5D6E-409C-BE32-E72D297353CC}">
                  <c16:uniqueId val="{00000006-5C50-478B-B868-809EF987E1A9}"/>
                </c:ext>
              </c:extLst>
            </c:dLbl>
            <c:dLbl>
              <c:idx val="4"/>
              <c:layout>
                <c:manualLayout>
                  <c:x val="1.0589863295839572E-3"/>
                  <c:y val="3.55121937034847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F4B-411F-84ED-27E5C3260D5F}"/>
                </c:ext>
              </c:extLst>
            </c:dLbl>
            <c:dLbl>
              <c:idx val="5"/>
              <c:layout>
                <c:manualLayout>
                  <c:x val="-3.724579837368308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F4B-411F-84ED-27E5C3260D5F}"/>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 am going to treat myself</c:v>
                </c:pt>
                <c:pt idx="1">
                  <c:v>I am going to buy more products and items in retail outlets</c:v>
                </c:pt>
                <c:pt idx="2">
                  <c:v>I am going to continue to buy as many things online as I did during the COVID 19 restrictions</c:v>
                </c:pt>
                <c:pt idx="3">
                  <c:v>I am going to go on a diet</c:v>
                </c:pt>
                <c:pt idx="4">
                  <c:v>None of these</c:v>
                </c:pt>
              </c:strCache>
            </c:strRef>
          </c:cat>
          <c:val>
            <c:numRef>
              <c:f>Sheet1!$B$2:$B$6</c:f>
              <c:numCache>
                <c:formatCode>0</c:formatCode>
                <c:ptCount val="5"/>
                <c:pt idx="0">
                  <c:v>46</c:v>
                </c:pt>
                <c:pt idx="1">
                  <c:v>39</c:v>
                </c:pt>
                <c:pt idx="2">
                  <c:v>25</c:v>
                </c:pt>
                <c:pt idx="3">
                  <c:v>16</c:v>
                </c:pt>
                <c:pt idx="4">
                  <c:v>18</c:v>
                </c:pt>
              </c:numCache>
            </c:numRef>
          </c:val>
          <c:extLst>
            <c:ext xmlns:c16="http://schemas.microsoft.com/office/drawing/2014/chart" uri="{C3380CC4-5D6E-409C-BE32-E72D297353CC}">
              <c16:uniqueId val="{00000006-B648-433B-97A2-623929E7D19F}"/>
            </c:ext>
          </c:extLst>
        </c:ser>
        <c:dLbls>
          <c:showLegendKey val="0"/>
          <c:showVal val="0"/>
          <c:showCatName val="0"/>
          <c:showSerName val="0"/>
          <c:showPercent val="0"/>
          <c:showBubbleSize val="0"/>
        </c:dLbls>
        <c:gapWidth val="100"/>
        <c:axId val="1790781880"/>
        <c:axId val="1790791392"/>
      </c:barChart>
      <c:valAx>
        <c:axId val="1790791392"/>
        <c:scaling>
          <c:orientation val="minMax"/>
        </c:scaling>
        <c:delete val="1"/>
        <c:axPos val="t"/>
        <c:numFmt formatCode="0" sourceLinked="1"/>
        <c:majorTickMark val="out"/>
        <c:minorTickMark val="none"/>
        <c:tickLblPos val="nextTo"/>
        <c:crossAx val="1790781880"/>
        <c:crosses val="autoZero"/>
        <c:crossBetween val="between"/>
      </c:valAx>
      <c:catAx>
        <c:axId val="1790781880"/>
        <c:scaling>
          <c:orientation val="maxMin"/>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90791392"/>
        <c:crosses val="autoZero"/>
        <c:auto val="1"/>
        <c:lblAlgn val="ctr"/>
        <c:lblOffset val="100"/>
        <c:noMultiLvlLbl val="0"/>
      </c:cat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5676907702524108"/>
          <c:y val="0.15711790848085422"/>
          <c:w val="0.64294851133033792"/>
          <c:h val="0.81161585158039062"/>
        </c:manualLayout>
      </c:layout>
      <c:barChart>
        <c:barDir val="bar"/>
        <c:grouping val="percentStacked"/>
        <c:varyColors val="0"/>
        <c:ser>
          <c:idx val="0"/>
          <c:order val="0"/>
          <c:tx>
            <c:strRef>
              <c:f>Sheet1!$B$1</c:f>
              <c:strCache>
                <c:ptCount val="1"/>
                <c:pt idx="0">
                  <c:v>Most Trusted</c:v>
                </c:pt>
              </c:strCache>
            </c:strRef>
          </c:tx>
          <c:spPr>
            <a:solidFill>
              <a:srgbClr val="AEC411">
                <a:lumMod val="75000"/>
              </a:srgbClr>
            </a:solidFill>
            <a:ln w="12700">
              <a:solidFill>
                <a:schemeClr val="bg1"/>
              </a:solidFill>
            </a:ln>
            <a:effectLst/>
          </c:spPr>
          <c:invertIfNegative val="0"/>
          <c:dLbls>
            <c:numFmt formatCode="#,##0;[Black]#,##0" sourceLinked="0"/>
            <c:spPr>
              <a:noFill/>
              <a:ln>
                <a:noFill/>
              </a:ln>
              <a:effectLst/>
            </c:spPr>
            <c:txPr>
              <a:bodyPr rot="0" spcFirstLastPara="1" vertOverflow="ellipsis" vert="horz" wrap="square" anchor="ctr" anchorCtr="1"/>
              <a:lstStyle/>
              <a:p>
                <a:pPr>
                  <a:defRPr lang="en-IE" sz="14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TV</c:v>
                </c:pt>
                <c:pt idx="1">
                  <c:v>Radio</c:v>
                </c:pt>
                <c:pt idx="2">
                  <c:v>Websites/Apps</c:v>
                </c:pt>
                <c:pt idx="3">
                  <c:v>Newspapers/press</c:v>
                </c:pt>
                <c:pt idx="4">
                  <c:v>Social media sites/platforms</c:v>
                </c:pt>
              </c:strCache>
            </c:strRef>
          </c:cat>
          <c:val>
            <c:numRef>
              <c:f>Sheet1!$B$2:$B$6</c:f>
              <c:numCache>
                <c:formatCode>0</c:formatCode>
                <c:ptCount val="5"/>
                <c:pt idx="0">
                  <c:v>53</c:v>
                </c:pt>
                <c:pt idx="1">
                  <c:v>17</c:v>
                </c:pt>
                <c:pt idx="2">
                  <c:v>14</c:v>
                </c:pt>
                <c:pt idx="3">
                  <c:v>11</c:v>
                </c:pt>
                <c:pt idx="4">
                  <c:v>5</c:v>
                </c:pt>
              </c:numCache>
            </c:numRef>
          </c:val>
          <c:extLst>
            <c:ext xmlns:c16="http://schemas.microsoft.com/office/drawing/2014/chart" uri="{C3380CC4-5D6E-409C-BE32-E72D297353CC}">
              <c16:uniqueId val="{00000000-230F-4112-9842-C805AE36DF35}"/>
            </c:ext>
          </c:extLst>
        </c:ser>
        <c:ser>
          <c:idx val="1"/>
          <c:order val="1"/>
          <c:tx>
            <c:strRef>
              <c:f>Sheet1!$C$1</c:f>
              <c:strCache>
                <c:ptCount val="1"/>
                <c:pt idx="0">
                  <c:v>2nd</c:v>
                </c:pt>
              </c:strCache>
            </c:strRef>
          </c:tx>
          <c:spPr>
            <a:solidFill>
              <a:srgbClr val="AEC411"/>
            </a:solidFill>
            <a:ln w="12700">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14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Sheet1!$A$2:$A$6</c:f>
              <c:strCache>
                <c:ptCount val="5"/>
                <c:pt idx="0">
                  <c:v>TV</c:v>
                </c:pt>
                <c:pt idx="1">
                  <c:v>Radio</c:v>
                </c:pt>
                <c:pt idx="2">
                  <c:v>Websites/Apps</c:v>
                </c:pt>
                <c:pt idx="3">
                  <c:v>Newspapers/press</c:v>
                </c:pt>
                <c:pt idx="4">
                  <c:v>Social media sites/platforms</c:v>
                </c:pt>
              </c:strCache>
            </c:strRef>
          </c:cat>
          <c:val>
            <c:numRef>
              <c:f>Sheet1!$C$2:$C$6</c:f>
              <c:numCache>
                <c:formatCode>0</c:formatCode>
                <c:ptCount val="5"/>
                <c:pt idx="0">
                  <c:v>23</c:v>
                </c:pt>
                <c:pt idx="1">
                  <c:v>38</c:v>
                </c:pt>
                <c:pt idx="2">
                  <c:v>15</c:v>
                </c:pt>
                <c:pt idx="3">
                  <c:v>16</c:v>
                </c:pt>
                <c:pt idx="4">
                  <c:v>8</c:v>
                </c:pt>
              </c:numCache>
            </c:numRef>
          </c:val>
          <c:extLst>
            <c:ext xmlns:c16="http://schemas.microsoft.com/office/drawing/2014/chart" uri="{C3380CC4-5D6E-409C-BE32-E72D297353CC}">
              <c16:uniqueId val="{00000001-230F-4112-9842-C805AE36DF35}"/>
            </c:ext>
          </c:extLst>
        </c:ser>
        <c:ser>
          <c:idx val="2"/>
          <c:order val="2"/>
          <c:tx>
            <c:strRef>
              <c:f>Sheet1!$D$1</c:f>
              <c:strCache>
                <c:ptCount val="1"/>
                <c:pt idx="0">
                  <c:v>3rd</c:v>
                </c:pt>
              </c:strCache>
            </c:strRef>
          </c:tx>
          <c:spPr>
            <a:solidFill>
              <a:srgbClr val="54C0E8"/>
            </a:solidFill>
            <a:ln w="12700">
              <a:solidFill>
                <a:schemeClr val="bg1"/>
              </a:solidFill>
            </a:ln>
            <a:effectLst/>
          </c:spPr>
          <c:invertIfNegative val="0"/>
          <c:dLbls>
            <c:spPr>
              <a:noFill/>
              <a:ln>
                <a:noFill/>
              </a:ln>
              <a:effectLst/>
            </c:spPr>
            <c:txPr>
              <a:bodyPr rot="0" spcFirstLastPara="1" vertOverflow="ellipsis" vert="horz" wrap="square" anchor="ctr" anchorCtr="1"/>
              <a:lstStyle/>
              <a:p>
                <a:pPr algn="ctr">
                  <a:defRPr lang="en-IE" sz="14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TV</c:v>
                </c:pt>
                <c:pt idx="1">
                  <c:v>Radio</c:v>
                </c:pt>
                <c:pt idx="2">
                  <c:v>Websites/Apps</c:v>
                </c:pt>
                <c:pt idx="3">
                  <c:v>Newspapers/press</c:v>
                </c:pt>
                <c:pt idx="4">
                  <c:v>Social media sites/platforms</c:v>
                </c:pt>
              </c:strCache>
            </c:strRef>
          </c:cat>
          <c:val>
            <c:numRef>
              <c:f>Sheet1!$D$2:$D$6</c:f>
              <c:numCache>
                <c:formatCode>0</c:formatCode>
                <c:ptCount val="5"/>
                <c:pt idx="0">
                  <c:v>13</c:v>
                </c:pt>
                <c:pt idx="1">
                  <c:v>21</c:v>
                </c:pt>
                <c:pt idx="2">
                  <c:v>19</c:v>
                </c:pt>
                <c:pt idx="3">
                  <c:v>39</c:v>
                </c:pt>
                <c:pt idx="4">
                  <c:v>9</c:v>
                </c:pt>
              </c:numCache>
            </c:numRef>
          </c:val>
          <c:extLst>
            <c:ext xmlns:c16="http://schemas.microsoft.com/office/drawing/2014/chart" uri="{C3380CC4-5D6E-409C-BE32-E72D297353CC}">
              <c16:uniqueId val="{00000002-230F-4112-9842-C805AE36DF35}"/>
            </c:ext>
          </c:extLst>
        </c:ser>
        <c:ser>
          <c:idx val="3"/>
          <c:order val="3"/>
          <c:tx>
            <c:strRef>
              <c:f>Sheet1!$E$1</c:f>
              <c:strCache>
                <c:ptCount val="1"/>
                <c:pt idx="0">
                  <c:v>4th</c:v>
                </c:pt>
              </c:strCache>
            </c:strRef>
          </c:tx>
          <c:spPr>
            <a:solidFill>
              <a:srgbClr val="D61D6E">
                <a:lumMod val="60000"/>
                <a:lumOff val="40000"/>
              </a:srgbClr>
            </a:solidFill>
            <a:ln w="12700">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14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Sheet1!$A$2:$A$6</c:f>
              <c:strCache>
                <c:ptCount val="5"/>
                <c:pt idx="0">
                  <c:v>TV</c:v>
                </c:pt>
                <c:pt idx="1">
                  <c:v>Radio</c:v>
                </c:pt>
                <c:pt idx="2">
                  <c:v>Websites/Apps</c:v>
                </c:pt>
                <c:pt idx="3">
                  <c:v>Newspapers/press</c:v>
                </c:pt>
                <c:pt idx="4">
                  <c:v>Social media sites/platforms</c:v>
                </c:pt>
              </c:strCache>
            </c:strRef>
          </c:cat>
          <c:val>
            <c:numRef>
              <c:f>Sheet1!$E$2:$E$6</c:f>
              <c:numCache>
                <c:formatCode>0</c:formatCode>
                <c:ptCount val="5"/>
                <c:pt idx="0">
                  <c:v>7</c:v>
                </c:pt>
                <c:pt idx="1">
                  <c:v>16</c:v>
                </c:pt>
                <c:pt idx="2">
                  <c:v>35</c:v>
                </c:pt>
                <c:pt idx="3">
                  <c:v>24</c:v>
                </c:pt>
                <c:pt idx="4">
                  <c:v>18</c:v>
                </c:pt>
              </c:numCache>
            </c:numRef>
          </c:val>
          <c:extLst>
            <c:ext xmlns:c16="http://schemas.microsoft.com/office/drawing/2014/chart" uri="{C3380CC4-5D6E-409C-BE32-E72D297353CC}">
              <c16:uniqueId val="{00000003-230F-4112-9842-C805AE36DF35}"/>
            </c:ext>
          </c:extLst>
        </c:ser>
        <c:ser>
          <c:idx val="4"/>
          <c:order val="4"/>
          <c:tx>
            <c:strRef>
              <c:f>Sheet1!$F$1</c:f>
              <c:strCache>
                <c:ptCount val="1"/>
                <c:pt idx="0">
                  <c:v>5th</c:v>
                </c:pt>
              </c:strCache>
            </c:strRef>
          </c:tx>
          <c:spPr>
            <a:solidFill>
              <a:srgbClr val="D61D6E"/>
            </a:solidFill>
            <a:ln>
              <a:solidFill>
                <a:sysClr val="window" lastClr="FFFFFF"/>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IE" sz="1400" b="1" i="0" u="none" strike="noStrike" kern="1200" baseline="0">
                    <a:solidFill>
                      <a:schemeClr val="bg1"/>
                    </a:solidFill>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Sheet1!$A$2:$A$6</c:f>
              <c:strCache>
                <c:ptCount val="5"/>
                <c:pt idx="0">
                  <c:v>TV</c:v>
                </c:pt>
                <c:pt idx="1">
                  <c:v>Radio</c:v>
                </c:pt>
                <c:pt idx="2">
                  <c:v>Websites/Apps</c:v>
                </c:pt>
                <c:pt idx="3">
                  <c:v>Newspapers/press</c:v>
                </c:pt>
                <c:pt idx="4">
                  <c:v>Social media sites/platforms</c:v>
                </c:pt>
              </c:strCache>
            </c:strRef>
          </c:cat>
          <c:val>
            <c:numRef>
              <c:f>Sheet1!$F$2:$F$6</c:f>
              <c:numCache>
                <c:formatCode>0</c:formatCode>
                <c:ptCount val="5"/>
                <c:pt idx="0">
                  <c:v>4</c:v>
                </c:pt>
                <c:pt idx="1">
                  <c:v>8</c:v>
                </c:pt>
                <c:pt idx="2">
                  <c:v>17</c:v>
                </c:pt>
                <c:pt idx="3">
                  <c:v>10</c:v>
                </c:pt>
                <c:pt idx="4">
                  <c:v>61</c:v>
                </c:pt>
              </c:numCache>
            </c:numRef>
          </c:val>
          <c:extLst>
            <c:ext xmlns:c16="http://schemas.microsoft.com/office/drawing/2014/chart" uri="{C3380CC4-5D6E-409C-BE32-E72D297353CC}">
              <c16:uniqueId val="{00000004-230F-4112-9842-C805AE36DF35}"/>
            </c:ext>
          </c:extLst>
        </c:ser>
        <c:dLbls>
          <c:showLegendKey val="0"/>
          <c:showVal val="0"/>
          <c:showCatName val="0"/>
          <c:showSerName val="0"/>
          <c:showPercent val="0"/>
          <c:showBubbleSize val="0"/>
        </c:dLbls>
        <c:gapWidth val="45"/>
        <c:overlap val="100"/>
        <c:axId val="430866840"/>
        <c:axId val="430867232"/>
      </c:barChart>
      <c:catAx>
        <c:axId val="430866840"/>
        <c:scaling>
          <c:orientation val="maxMin"/>
        </c:scaling>
        <c:delete val="0"/>
        <c:axPos val="l"/>
        <c:numFmt formatCode="General" sourceLinked="1"/>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en-IE" sz="1600" b="0" i="0" u="none" strike="noStrike" kern="1200" baseline="0">
                <a:solidFill>
                  <a:srgbClr val="000000"/>
                </a:solidFill>
                <a:effectLst/>
                <a:latin typeface="+mn-lt"/>
                <a:ea typeface="+mn-ea"/>
                <a:cs typeface="+mn-cs"/>
              </a:defRPr>
            </a:pPr>
            <a:endParaRPr lang="en-US"/>
          </a:p>
        </c:txPr>
        <c:crossAx val="430867232"/>
        <c:crosses val="autoZero"/>
        <c:auto val="1"/>
        <c:lblAlgn val="ctr"/>
        <c:lblOffset val="100"/>
        <c:noMultiLvlLbl val="0"/>
      </c:catAx>
      <c:valAx>
        <c:axId val="430867232"/>
        <c:scaling>
          <c:orientation val="minMax"/>
        </c:scaling>
        <c:delete val="1"/>
        <c:axPos val="t"/>
        <c:numFmt formatCode="0%" sourceLinked="1"/>
        <c:majorTickMark val="out"/>
        <c:minorTickMark val="none"/>
        <c:tickLblPos val="nextTo"/>
        <c:crossAx val="430866840"/>
        <c:crosses val="autoZero"/>
        <c:crossBetween val="between"/>
      </c:valAx>
      <c:spPr>
        <a:noFill/>
        <a:ln>
          <a:noFill/>
        </a:ln>
        <a:effectLst/>
      </c:spPr>
    </c:plotArea>
    <c:legend>
      <c:legendPos val="r"/>
      <c:layout>
        <c:manualLayout>
          <c:xMode val="edge"/>
          <c:yMode val="edge"/>
          <c:x val="0.3423314559107743"/>
          <c:y val="6.6363771839578853E-2"/>
          <c:w val="0.64532678845965485"/>
          <c:h val="6.4679319974699362E-2"/>
        </c:manualLayout>
      </c:layout>
      <c:overlay val="0"/>
      <c:spPr>
        <a:noFill/>
        <a:ln>
          <a:noFill/>
        </a:ln>
        <a:effectLst/>
      </c:spPr>
      <c:txPr>
        <a:bodyPr rot="0" spcFirstLastPara="1" vertOverflow="ellipsis" vert="horz" wrap="square" anchor="ctr" anchorCtr="1"/>
        <a:lstStyle/>
        <a:p>
          <a:pPr>
            <a:defRPr lang="en-IE" sz="1600" b="0" i="0" u="none" strike="noStrike" kern="1200" baseline="0">
              <a:solidFill>
                <a:srgbClr val="000000"/>
              </a:solidFill>
              <a:effectLst/>
              <a:latin typeface="+mn-lt"/>
              <a:ea typeface="+mn-ea"/>
              <a:cs typeface="+mn-cs"/>
            </a:defRPr>
          </a:pPr>
          <a:endParaRPr lang="en-US"/>
        </a:p>
      </c:txPr>
    </c:legend>
    <c:plotVisOnly val="1"/>
    <c:dispBlanksAs val="gap"/>
    <c:showDLblsOverMax val="0"/>
  </c:chart>
  <c:spPr>
    <a:noFill/>
    <a:ln w="6350" cap="flat" cmpd="sng" algn="ctr">
      <a:noFill/>
      <a:prstDash val="solid"/>
      <a:miter lim="800000"/>
    </a:ln>
    <a:effectLst/>
  </c:spPr>
  <c:txPr>
    <a:bodyPr/>
    <a:lstStyle/>
    <a:p>
      <a:pPr>
        <a:defRPr lang="en-IE" sz="1000" b="0" i="0" u="none" strike="noStrike" kern="1200">
          <a:solidFill>
            <a:srgbClr val="000000"/>
          </a:solidFill>
          <a:effectLst/>
          <a:latin typeface="+mn-lt"/>
          <a:ea typeface="+mn-ea"/>
          <a:cs typeface="+mn-cs"/>
        </a:defRPr>
      </a:pPr>
      <a:endParaRPr lang="en-US"/>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202432521384376"/>
          <c:y val="4.2233649123326791E-2"/>
          <c:w val="0.61035519600909616"/>
          <c:h val="0.91553270175334645"/>
        </c:manualLayout>
      </c:layout>
      <c:doughnutChart>
        <c:varyColors val="1"/>
        <c:ser>
          <c:idx val="0"/>
          <c:order val="0"/>
          <c:tx>
            <c:strRef>
              <c:f>Sheet1!$B$1</c:f>
              <c:strCache>
                <c:ptCount val="1"/>
                <c:pt idx="0">
                  <c:v>Sales</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4F7A-464C-94F9-A02F35B6F7D3}"/>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4F7A-464C-94F9-A02F35B6F7D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EC0-46B3-8906-62B153DD883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EC0-46B3-8906-62B153DD883D}"/>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EC0-46B3-8906-62B153DD883D}"/>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TV</c:v>
                </c:pt>
                <c:pt idx="1">
                  <c:v>Radio</c:v>
                </c:pt>
                <c:pt idx="2">
                  <c:v>Newspapers/press</c:v>
                </c:pt>
                <c:pt idx="3">
                  <c:v>Social media sites/platforms</c:v>
                </c:pt>
                <c:pt idx="4">
                  <c:v>Websites/Apps</c:v>
                </c:pt>
              </c:strCache>
            </c:strRef>
          </c:cat>
          <c:val>
            <c:numRef>
              <c:f>Sheet1!$B$2:$B$6</c:f>
              <c:numCache>
                <c:formatCode>0</c:formatCode>
                <c:ptCount val="5"/>
                <c:pt idx="0">
                  <c:v>56</c:v>
                </c:pt>
                <c:pt idx="1">
                  <c:v>20</c:v>
                </c:pt>
                <c:pt idx="2">
                  <c:v>8</c:v>
                </c:pt>
                <c:pt idx="3">
                  <c:v>6</c:v>
                </c:pt>
                <c:pt idx="4">
                  <c:v>10</c:v>
                </c:pt>
              </c:numCache>
            </c:numRef>
          </c:val>
          <c:extLst>
            <c:ext xmlns:c16="http://schemas.microsoft.com/office/drawing/2014/chart" uri="{C3380CC4-5D6E-409C-BE32-E72D297353CC}">
              <c16:uniqueId val="{00000004-4F7A-464C-94F9-A02F35B6F7D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0332226714789838"/>
          <c:y val="3.4875803406244382E-2"/>
          <c:w val="0.34052956922260713"/>
          <c:h val="0.93024839318751129"/>
        </c:manualLayout>
      </c:layout>
      <c:barChart>
        <c:barDir val="bar"/>
        <c:grouping val="clustered"/>
        <c:varyColors val="0"/>
        <c:ser>
          <c:idx val="0"/>
          <c:order val="0"/>
          <c:tx>
            <c:strRef>
              <c:f>Sheet1!$B$1</c:f>
              <c:strCache>
                <c:ptCount val="1"/>
                <c:pt idx="0">
                  <c:v>Column2</c:v>
                </c:pt>
              </c:strCache>
            </c:strRef>
          </c:tx>
          <c:spPr>
            <a:solidFill>
              <a:schemeClr val="accent2"/>
            </a:solidFill>
          </c:spPr>
          <c:invertIfNegative val="0"/>
          <c:dPt>
            <c:idx val="16"/>
            <c:invertIfNegative val="0"/>
            <c:bubble3D val="0"/>
            <c:extLst>
              <c:ext xmlns:c16="http://schemas.microsoft.com/office/drawing/2014/chart" uri="{C3380CC4-5D6E-409C-BE32-E72D297353CC}">
                <c16:uniqueId val="{00000000-821D-4081-9090-8C08F26B336A}"/>
              </c:ext>
            </c:extLst>
          </c:dPt>
          <c:dPt>
            <c:idx val="17"/>
            <c:invertIfNegative val="0"/>
            <c:bubble3D val="0"/>
            <c:extLst>
              <c:ext xmlns:c16="http://schemas.microsoft.com/office/drawing/2014/chart" uri="{C3380CC4-5D6E-409C-BE32-E72D297353CC}">
                <c16:uniqueId val="{00000001-821D-4081-9090-8C08F26B336A}"/>
              </c:ext>
            </c:extLst>
          </c:dPt>
          <c:dLbls>
            <c:spPr>
              <a:noFill/>
              <a:ln>
                <a:noFill/>
              </a:ln>
              <a:effectLst/>
            </c:spPr>
            <c:txPr>
              <a:bodyPr wrap="square" lIns="38100" tIns="19050" rIns="38100" bIns="19050" anchor="ctr" anchorCtr="0">
                <a:spAutoFit/>
              </a:bodyPr>
              <a:lstStyle/>
              <a:p>
                <a:pPr algn="ctr">
                  <a:defRPr lang="en-IE" sz="1200" b="1" i="0" u="none" strike="noStrike" kern="1200" baseline="0">
                    <a:solidFill>
                      <a:schemeClr val="tx1">
                        <a:lumMod val="50000"/>
                        <a:lumOff val="50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Sheet1!$A$2:$A$27</c:f>
              <c:strCache>
                <c:ptCount val="26"/>
                <c:pt idx="0">
                  <c:v>Total</c:v>
                </c:pt>
                <c:pt idx="2">
                  <c:v>Male</c:v>
                </c:pt>
                <c:pt idx="3">
                  <c:v>Female</c:v>
                </c:pt>
                <c:pt idx="5">
                  <c:v>18-34</c:v>
                </c:pt>
                <c:pt idx="6">
                  <c:v>35-49</c:v>
                </c:pt>
                <c:pt idx="7">
                  <c:v>50-64</c:v>
                </c:pt>
                <c:pt idx="8">
                  <c:v>65+</c:v>
                </c:pt>
                <c:pt idx="10">
                  <c:v>ABC1F</c:v>
                </c:pt>
                <c:pt idx="11">
                  <c:v>C2DE</c:v>
                </c:pt>
                <c:pt idx="13">
                  <c:v>Dublin</c:v>
                </c:pt>
                <c:pt idx="14">
                  <c:v>RoL</c:v>
                </c:pt>
                <c:pt idx="15">
                  <c:v>Munster</c:v>
                </c:pt>
                <c:pt idx="16">
                  <c:v>Conn/Uls</c:v>
                </c:pt>
                <c:pt idx="18">
                  <c:v>Urban</c:v>
                </c:pt>
                <c:pt idx="19">
                  <c:v>Rural</c:v>
                </c:pt>
                <c:pt idx="21">
                  <c:v>Aged 0 to 4</c:v>
                </c:pt>
                <c:pt idx="22">
                  <c:v>Aged 5 to 12</c:v>
                </c:pt>
                <c:pt idx="23">
                  <c:v>Aged 13 to 17</c:v>
                </c:pt>
                <c:pt idx="24">
                  <c:v>Aged 18 to 19</c:v>
                </c:pt>
                <c:pt idx="25">
                  <c:v>Aged 20 and over</c:v>
                </c:pt>
              </c:strCache>
            </c:strRef>
          </c:cat>
          <c:val>
            <c:numRef>
              <c:f>Sheet1!$B$2:$B$27</c:f>
              <c:numCache>
                <c:formatCode>General</c:formatCode>
                <c:ptCount val="26"/>
                <c:pt idx="0" formatCode="0">
                  <c:v>56</c:v>
                </c:pt>
                <c:pt idx="2" formatCode="0">
                  <c:v>55</c:v>
                </c:pt>
                <c:pt idx="3" formatCode="0">
                  <c:v>57</c:v>
                </c:pt>
                <c:pt idx="5" formatCode="0">
                  <c:v>56</c:v>
                </c:pt>
                <c:pt idx="6" formatCode="0">
                  <c:v>48</c:v>
                </c:pt>
                <c:pt idx="7" formatCode="0">
                  <c:v>66</c:v>
                </c:pt>
                <c:pt idx="8" formatCode="0">
                  <c:v>54</c:v>
                </c:pt>
                <c:pt idx="10" formatCode="0">
                  <c:v>53</c:v>
                </c:pt>
                <c:pt idx="11" formatCode="0">
                  <c:v>59</c:v>
                </c:pt>
                <c:pt idx="13" formatCode="0">
                  <c:v>49</c:v>
                </c:pt>
                <c:pt idx="14" formatCode="0">
                  <c:v>55</c:v>
                </c:pt>
                <c:pt idx="15" formatCode="0">
                  <c:v>65</c:v>
                </c:pt>
                <c:pt idx="16" formatCode="0">
                  <c:v>55</c:v>
                </c:pt>
                <c:pt idx="18" formatCode="0">
                  <c:v>54</c:v>
                </c:pt>
                <c:pt idx="19" formatCode="0">
                  <c:v>59</c:v>
                </c:pt>
                <c:pt idx="21" formatCode="0">
                  <c:v>38</c:v>
                </c:pt>
                <c:pt idx="22" formatCode="0">
                  <c:v>48</c:v>
                </c:pt>
                <c:pt idx="23" formatCode="0">
                  <c:v>65</c:v>
                </c:pt>
                <c:pt idx="24" formatCode="0">
                  <c:v>72</c:v>
                </c:pt>
                <c:pt idx="25" formatCode="0">
                  <c:v>67</c:v>
                </c:pt>
              </c:numCache>
            </c:numRef>
          </c:val>
          <c:extLst>
            <c:ext xmlns:c16="http://schemas.microsoft.com/office/drawing/2014/chart" uri="{C3380CC4-5D6E-409C-BE32-E72D297353CC}">
              <c16:uniqueId val="{00000002-821D-4081-9090-8C08F26B336A}"/>
            </c:ext>
          </c:extLst>
        </c:ser>
        <c:dLbls>
          <c:showLegendKey val="0"/>
          <c:showVal val="0"/>
          <c:showCatName val="0"/>
          <c:showSerName val="0"/>
          <c:showPercent val="0"/>
          <c:showBubbleSize val="0"/>
        </c:dLbls>
        <c:gapWidth val="50"/>
        <c:overlap val="-11"/>
        <c:axId val="391591464"/>
        <c:axId val="391591856"/>
      </c:barChart>
      <c:catAx>
        <c:axId val="391591464"/>
        <c:scaling>
          <c:orientation val="maxMin"/>
        </c:scaling>
        <c:delete val="0"/>
        <c:axPos val="l"/>
        <c:numFmt formatCode="General" sourceLinked="1"/>
        <c:majorTickMark val="out"/>
        <c:minorTickMark val="none"/>
        <c:tickLblPos val="nextTo"/>
        <c:spPr>
          <a:ln>
            <a:noFill/>
          </a:ln>
        </c:spPr>
        <c:txPr>
          <a:bodyPr/>
          <a:lstStyle/>
          <a:p>
            <a:pPr>
              <a:defRPr sz="1200" b="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defRPr>
            </a:pPr>
            <a:endParaRPr lang="en-US"/>
          </a:p>
        </c:txPr>
        <c:crossAx val="391591856"/>
        <c:crosses val="autoZero"/>
        <c:auto val="1"/>
        <c:lblAlgn val="ctr"/>
        <c:lblOffset val="100"/>
        <c:noMultiLvlLbl val="0"/>
      </c:catAx>
      <c:valAx>
        <c:axId val="391591856"/>
        <c:scaling>
          <c:orientation val="minMax"/>
        </c:scaling>
        <c:delete val="1"/>
        <c:axPos val="t"/>
        <c:numFmt formatCode="0" sourceLinked="1"/>
        <c:majorTickMark val="out"/>
        <c:minorTickMark val="none"/>
        <c:tickLblPos val="nextTo"/>
        <c:crossAx val="39159146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Consolidated Apr 2019</c:v>
                </c:pt>
              </c:strCache>
            </c:strRef>
          </c:tx>
          <c:spPr>
            <a:solidFill>
              <a:schemeClr val="accent1"/>
            </a:solidFill>
            <a:ln>
              <a:noFill/>
            </a:ln>
            <a:effectLst/>
          </c:spPr>
          <c:invertIfNegative val="0"/>
          <c:cat>
            <c:strRef>
              <c:f>Sheet1!$A$2:$A$6</c:f>
              <c:strCache>
                <c:ptCount val="5"/>
                <c:pt idx="0">
                  <c:v>Adults 15+</c:v>
                </c:pt>
                <c:pt idx="1">
                  <c:v>Adults 15-34</c:v>
                </c:pt>
                <c:pt idx="2">
                  <c:v>Adults 25-34</c:v>
                </c:pt>
                <c:pt idx="3">
                  <c:v>Adults 35-54</c:v>
                </c:pt>
                <c:pt idx="4">
                  <c:v>Adults 55+</c:v>
                </c:pt>
              </c:strCache>
            </c:strRef>
          </c:cat>
          <c:val>
            <c:numRef>
              <c:f>Sheet1!$B$2:$B$6</c:f>
              <c:numCache>
                <c:formatCode>0</c:formatCode>
                <c:ptCount val="5"/>
                <c:pt idx="0">
                  <c:v>175</c:v>
                </c:pt>
                <c:pt idx="1">
                  <c:v>88</c:v>
                </c:pt>
                <c:pt idx="2">
                  <c:v>108</c:v>
                </c:pt>
                <c:pt idx="3">
                  <c:v>170</c:v>
                </c:pt>
                <c:pt idx="4">
                  <c:v>260</c:v>
                </c:pt>
              </c:numCache>
            </c:numRef>
          </c:val>
          <c:extLst>
            <c:ext xmlns:c16="http://schemas.microsoft.com/office/drawing/2014/chart" uri="{C3380CC4-5D6E-409C-BE32-E72D297353CC}">
              <c16:uniqueId val="{00000000-5994-478A-B2F1-48458CD0815C}"/>
            </c:ext>
          </c:extLst>
        </c:ser>
        <c:ser>
          <c:idx val="1"/>
          <c:order val="1"/>
          <c:tx>
            <c:strRef>
              <c:f>Sheet1!$C$1</c:f>
              <c:strCache>
                <c:ptCount val="1"/>
                <c:pt idx="0">
                  <c:v>Consolidated Apr 2020</c:v>
                </c:pt>
              </c:strCache>
            </c:strRef>
          </c:tx>
          <c:spPr>
            <a:solidFill>
              <a:schemeClr val="accent2"/>
            </a:solidFill>
            <a:ln>
              <a:noFill/>
            </a:ln>
            <a:effectLst/>
          </c:spPr>
          <c:invertIfNegative val="0"/>
          <c:cat>
            <c:strRef>
              <c:f>Sheet1!$A$2:$A$6</c:f>
              <c:strCache>
                <c:ptCount val="5"/>
                <c:pt idx="0">
                  <c:v>Adults 15+</c:v>
                </c:pt>
                <c:pt idx="1">
                  <c:v>Adults 15-34</c:v>
                </c:pt>
                <c:pt idx="2">
                  <c:v>Adults 25-34</c:v>
                </c:pt>
                <c:pt idx="3">
                  <c:v>Adults 35-54</c:v>
                </c:pt>
                <c:pt idx="4">
                  <c:v>Adults 55+</c:v>
                </c:pt>
              </c:strCache>
            </c:strRef>
          </c:cat>
          <c:val>
            <c:numRef>
              <c:f>Sheet1!$C$2:$C$6</c:f>
              <c:numCache>
                <c:formatCode>0</c:formatCode>
                <c:ptCount val="5"/>
                <c:pt idx="0">
                  <c:v>195</c:v>
                </c:pt>
                <c:pt idx="1">
                  <c:v>94</c:v>
                </c:pt>
                <c:pt idx="2">
                  <c:v>120</c:v>
                </c:pt>
                <c:pt idx="3">
                  <c:v>181</c:v>
                </c:pt>
                <c:pt idx="4">
                  <c:v>301</c:v>
                </c:pt>
              </c:numCache>
            </c:numRef>
          </c:val>
          <c:extLst>
            <c:ext xmlns:c16="http://schemas.microsoft.com/office/drawing/2014/chart" uri="{C3380CC4-5D6E-409C-BE32-E72D297353CC}">
              <c16:uniqueId val="{00000001-5994-478A-B2F1-48458CD0815C}"/>
            </c:ext>
          </c:extLst>
        </c:ser>
        <c:dLbls>
          <c:showLegendKey val="0"/>
          <c:showVal val="0"/>
          <c:showCatName val="0"/>
          <c:showSerName val="0"/>
          <c:showPercent val="0"/>
          <c:showBubbleSize val="0"/>
        </c:dLbls>
        <c:gapWidth val="219"/>
        <c:axId val="389201424"/>
        <c:axId val="389203392"/>
      </c:barChart>
      <c:catAx>
        <c:axId val="38920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03392"/>
        <c:crosses val="autoZero"/>
        <c:auto val="1"/>
        <c:lblAlgn val="ctr"/>
        <c:lblOffset val="100"/>
        <c:noMultiLvlLbl val="0"/>
      </c:catAx>
      <c:valAx>
        <c:axId val="389203392"/>
        <c:scaling>
          <c:orientation val="minMax"/>
          <c:max val="3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0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56B26B-1AA7-C147-A99C-AFACB2B908A6}" type="datetimeFigureOut">
              <a:rPr lang="en-US" smtClean="0"/>
              <a:t>6/4/2020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66AA8A-531D-BD4D-BF2E-1771C6E558DF}" type="slidenum">
              <a:rPr lang="en-US" smtClean="0"/>
              <a:t>‹#›</a:t>
            </a:fld>
            <a:endParaRPr lang="en-US"/>
          </a:p>
        </p:txBody>
      </p:sp>
    </p:spTree>
    <p:extLst>
      <p:ext uri="{BB962C8B-B14F-4D97-AF65-F5344CB8AC3E}">
        <p14:creationId xmlns:p14="http://schemas.microsoft.com/office/powerpoint/2010/main" val="2585724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6667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553A74E-C5C1-DF42-BCD6-4D981EFAD523}"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7479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6350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2239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4FF9285-ED3B-4B01-83CB-F2E05DA56439}"/>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2936779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4FF9285-ED3B-4B01-83CB-F2E05DA56439}"/>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1188545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119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E58016D1-DEB8-4F34-890F-916F4117976F}"/>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3148143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C26D479-0124-485C-A3E7-119DFE79F721}"/>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2187611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2803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526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B77B439-68D5-490B-96E9-0AB793670F72}"/>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1166832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B77B439-68D5-490B-96E9-0AB793670F72}"/>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2910200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7578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B77B439-68D5-490B-96E9-0AB793670F72}"/>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1139971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C26D479-0124-485C-A3E7-119DFE79F721}"/>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4150253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B77B439-68D5-490B-96E9-0AB793670F72}"/>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512895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58B81-9941-974B-B36A-D1E4AD53EBA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0D18F7D-DF8A-744E-B521-A05B7BAA4C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372460E-FFF3-7E4E-B7BE-97F1A05DB246}"/>
              </a:ext>
            </a:extLst>
          </p:cNvPr>
          <p:cNvSpPr>
            <a:spLocks noGrp="1"/>
          </p:cNvSpPr>
          <p:nvPr>
            <p:ph type="dt" sz="half" idx="10"/>
          </p:nvPr>
        </p:nvSpPr>
        <p:spPr/>
        <p:txBody>
          <a:bodyPr/>
          <a:lstStyle/>
          <a:p>
            <a:fld id="{42304991-A2D3-1F42-BCE1-673205C5FE98}" type="datetimeFigureOut">
              <a:rPr lang="en-US" smtClean="0"/>
              <a:t>6/4/2020</a:t>
            </a:fld>
            <a:endParaRPr lang="en-US"/>
          </a:p>
        </p:txBody>
      </p:sp>
      <p:sp>
        <p:nvSpPr>
          <p:cNvPr id="5" name="Footer Placeholder 4">
            <a:extLst>
              <a:ext uri="{FF2B5EF4-FFF2-40B4-BE49-F238E27FC236}">
                <a16:creationId xmlns:a16="http://schemas.microsoft.com/office/drawing/2014/main" id="{3FAA7EE4-1354-4849-AC9D-A36C9DEBBA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A0D30C-4163-5C4D-A029-26C599E5D8BC}"/>
              </a:ext>
            </a:extLst>
          </p:cNvPr>
          <p:cNvSpPr>
            <a:spLocks noGrp="1"/>
          </p:cNvSpPr>
          <p:nvPr>
            <p:ph type="sldNum" sz="quarter" idx="12"/>
          </p:nvPr>
        </p:nvSpPr>
        <p:spPr/>
        <p:txBody>
          <a:bodyPr/>
          <a:lstStyle/>
          <a:p>
            <a:fld id="{FB874C92-E062-044A-AACB-7D0C836FE6A0}" type="slidenum">
              <a:rPr lang="en-US" smtClean="0"/>
              <a:t>‹#›</a:t>
            </a:fld>
            <a:endParaRPr lang="en-US"/>
          </a:p>
        </p:txBody>
      </p:sp>
    </p:spTree>
    <p:extLst>
      <p:ext uri="{BB962C8B-B14F-4D97-AF65-F5344CB8AC3E}">
        <p14:creationId xmlns:p14="http://schemas.microsoft.com/office/powerpoint/2010/main" val="999953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6CB96-14A7-804E-A86F-7ECCCF2979B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B2686CA-1C47-104D-8D07-B611F2A3E3B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969F49-7904-504E-A3DD-08526A7648F4}"/>
              </a:ext>
            </a:extLst>
          </p:cNvPr>
          <p:cNvSpPr>
            <a:spLocks noGrp="1"/>
          </p:cNvSpPr>
          <p:nvPr>
            <p:ph type="dt" sz="half" idx="10"/>
          </p:nvPr>
        </p:nvSpPr>
        <p:spPr/>
        <p:txBody>
          <a:bodyPr/>
          <a:lstStyle/>
          <a:p>
            <a:fld id="{42304991-A2D3-1F42-BCE1-673205C5FE98}" type="datetimeFigureOut">
              <a:rPr lang="en-US" smtClean="0"/>
              <a:t>6/4/2020</a:t>
            </a:fld>
            <a:endParaRPr lang="en-US"/>
          </a:p>
        </p:txBody>
      </p:sp>
      <p:sp>
        <p:nvSpPr>
          <p:cNvPr id="5" name="Footer Placeholder 4">
            <a:extLst>
              <a:ext uri="{FF2B5EF4-FFF2-40B4-BE49-F238E27FC236}">
                <a16:creationId xmlns:a16="http://schemas.microsoft.com/office/drawing/2014/main" id="{EB51E724-061A-F84C-B127-8E4244F07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FFA96D-4B8B-6746-AB10-CBB77E648CDF}"/>
              </a:ext>
            </a:extLst>
          </p:cNvPr>
          <p:cNvSpPr>
            <a:spLocks noGrp="1"/>
          </p:cNvSpPr>
          <p:nvPr>
            <p:ph type="sldNum" sz="quarter" idx="12"/>
          </p:nvPr>
        </p:nvSpPr>
        <p:spPr/>
        <p:txBody>
          <a:bodyPr/>
          <a:lstStyle/>
          <a:p>
            <a:fld id="{FB874C92-E062-044A-AACB-7D0C836FE6A0}" type="slidenum">
              <a:rPr lang="en-US" smtClean="0"/>
              <a:t>‹#›</a:t>
            </a:fld>
            <a:endParaRPr lang="en-US"/>
          </a:p>
        </p:txBody>
      </p:sp>
    </p:spTree>
    <p:extLst>
      <p:ext uri="{BB962C8B-B14F-4D97-AF65-F5344CB8AC3E}">
        <p14:creationId xmlns:p14="http://schemas.microsoft.com/office/powerpoint/2010/main" val="1304671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9044-71B8-C344-895F-B105594AFF7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A76D34F-4773-9A42-9332-70BD93FB6C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0DED95E-10DB-184C-9E75-22FB15417F80}"/>
              </a:ext>
            </a:extLst>
          </p:cNvPr>
          <p:cNvSpPr>
            <a:spLocks noGrp="1"/>
          </p:cNvSpPr>
          <p:nvPr>
            <p:ph type="dt" sz="half" idx="10"/>
          </p:nvPr>
        </p:nvSpPr>
        <p:spPr/>
        <p:txBody>
          <a:bodyPr/>
          <a:lstStyle/>
          <a:p>
            <a:fld id="{42304991-A2D3-1F42-BCE1-673205C5FE98}" type="datetimeFigureOut">
              <a:rPr lang="en-US" smtClean="0"/>
              <a:t>6/4/2020</a:t>
            </a:fld>
            <a:endParaRPr lang="en-US"/>
          </a:p>
        </p:txBody>
      </p:sp>
      <p:sp>
        <p:nvSpPr>
          <p:cNvPr id="5" name="Footer Placeholder 4">
            <a:extLst>
              <a:ext uri="{FF2B5EF4-FFF2-40B4-BE49-F238E27FC236}">
                <a16:creationId xmlns:a16="http://schemas.microsoft.com/office/drawing/2014/main" id="{3E0BC704-92F7-AF48-9B70-3E4E77F40F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7581A1-3905-974F-B642-43E113CE9921}"/>
              </a:ext>
            </a:extLst>
          </p:cNvPr>
          <p:cNvSpPr>
            <a:spLocks noGrp="1"/>
          </p:cNvSpPr>
          <p:nvPr>
            <p:ph type="sldNum" sz="quarter" idx="12"/>
          </p:nvPr>
        </p:nvSpPr>
        <p:spPr/>
        <p:txBody>
          <a:bodyPr/>
          <a:lstStyle/>
          <a:p>
            <a:fld id="{FB874C92-E062-044A-AACB-7D0C836FE6A0}" type="slidenum">
              <a:rPr lang="en-US" smtClean="0"/>
              <a:t>‹#›</a:t>
            </a:fld>
            <a:endParaRPr lang="en-US"/>
          </a:p>
        </p:txBody>
      </p:sp>
    </p:spTree>
    <p:extLst>
      <p:ext uri="{BB962C8B-B14F-4D97-AF65-F5344CB8AC3E}">
        <p14:creationId xmlns:p14="http://schemas.microsoft.com/office/powerpoint/2010/main" val="3859267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F35EC-D727-3648-84CD-61D3E9CF4C8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F143555-D6AA-6447-B8E7-2E10C8E9938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A3562DC-A67E-D348-AF5F-69F8D1D6190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253124B-F69A-AA44-A3D6-92787C50352E}"/>
              </a:ext>
            </a:extLst>
          </p:cNvPr>
          <p:cNvSpPr>
            <a:spLocks noGrp="1"/>
          </p:cNvSpPr>
          <p:nvPr>
            <p:ph type="dt" sz="half" idx="10"/>
          </p:nvPr>
        </p:nvSpPr>
        <p:spPr/>
        <p:txBody>
          <a:bodyPr/>
          <a:lstStyle/>
          <a:p>
            <a:fld id="{42304991-A2D3-1F42-BCE1-673205C5FE98}" type="datetimeFigureOut">
              <a:rPr lang="en-US" smtClean="0"/>
              <a:t>6/4/2020</a:t>
            </a:fld>
            <a:endParaRPr lang="en-US"/>
          </a:p>
        </p:txBody>
      </p:sp>
      <p:sp>
        <p:nvSpPr>
          <p:cNvPr id="6" name="Footer Placeholder 5">
            <a:extLst>
              <a:ext uri="{FF2B5EF4-FFF2-40B4-BE49-F238E27FC236}">
                <a16:creationId xmlns:a16="http://schemas.microsoft.com/office/drawing/2014/main" id="{3F99EF63-F017-F945-9FE3-03D79C0AD5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CBBE83-0F38-0C4E-A40D-44BCED0F1AE3}"/>
              </a:ext>
            </a:extLst>
          </p:cNvPr>
          <p:cNvSpPr>
            <a:spLocks noGrp="1"/>
          </p:cNvSpPr>
          <p:nvPr>
            <p:ph type="sldNum" sz="quarter" idx="12"/>
          </p:nvPr>
        </p:nvSpPr>
        <p:spPr/>
        <p:txBody>
          <a:bodyPr/>
          <a:lstStyle/>
          <a:p>
            <a:fld id="{FB874C92-E062-044A-AACB-7D0C836FE6A0}" type="slidenum">
              <a:rPr lang="en-US" smtClean="0"/>
              <a:t>‹#›</a:t>
            </a:fld>
            <a:endParaRPr lang="en-US"/>
          </a:p>
        </p:txBody>
      </p:sp>
    </p:spTree>
    <p:extLst>
      <p:ext uri="{BB962C8B-B14F-4D97-AF65-F5344CB8AC3E}">
        <p14:creationId xmlns:p14="http://schemas.microsoft.com/office/powerpoint/2010/main" val="1690847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CECB3-7AB3-1F47-B301-81737673953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B52D12A-ABCD-E44F-B8EA-267FC08FF2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F8FFC73-674D-FB48-9D1C-86BFE3C6EE8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87BDF20-98D6-AD41-B3F4-4D9A70DBFC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23F33F3-2B5A-BF45-B318-ADF5279C43A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01629DF-BDA8-C548-BCD3-F724DA51BB76}"/>
              </a:ext>
            </a:extLst>
          </p:cNvPr>
          <p:cNvSpPr>
            <a:spLocks noGrp="1"/>
          </p:cNvSpPr>
          <p:nvPr>
            <p:ph type="dt" sz="half" idx="10"/>
          </p:nvPr>
        </p:nvSpPr>
        <p:spPr/>
        <p:txBody>
          <a:bodyPr/>
          <a:lstStyle/>
          <a:p>
            <a:fld id="{42304991-A2D3-1F42-BCE1-673205C5FE98}" type="datetimeFigureOut">
              <a:rPr lang="en-US" smtClean="0"/>
              <a:t>6/4/2020</a:t>
            </a:fld>
            <a:endParaRPr lang="en-US"/>
          </a:p>
        </p:txBody>
      </p:sp>
      <p:sp>
        <p:nvSpPr>
          <p:cNvPr id="8" name="Footer Placeholder 7">
            <a:extLst>
              <a:ext uri="{FF2B5EF4-FFF2-40B4-BE49-F238E27FC236}">
                <a16:creationId xmlns:a16="http://schemas.microsoft.com/office/drawing/2014/main" id="{C20D18E7-6E4B-BD43-A580-3C326B219F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FADD09-56BA-AF41-AC88-2886804DC052}"/>
              </a:ext>
            </a:extLst>
          </p:cNvPr>
          <p:cNvSpPr>
            <a:spLocks noGrp="1"/>
          </p:cNvSpPr>
          <p:nvPr>
            <p:ph type="sldNum" sz="quarter" idx="12"/>
          </p:nvPr>
        </p:nvSpPr>
        <p:spPr/>
        <p:txBody>
          <a:bodyPr/>
          <a:lstStyle/>
          <a:p>
            <a:fld id="{FB874C92-E062-044A-AACB-7D0C836FE6A0}" type="slidenum">
              <a:rPr lang="en-US" smtClean="0"/>
              <a:t>‹#›</a:t>
            </a:fld>
            <a:endParaRPr lang="en-US"/>
          </a:p>
        </p:txBody>
      </p:sp>
    </p:spTree>
    <p:extLst>
      <p:ext uri="{BB962C8B-B14F-4D97-AF65-F5344CB8AC3E}">
        <p14:creationId xmlns:p14="http://schemas.microsoft.com/office/powerpoint/2010/main" val="424995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95D49-B3CF-C147-8F89-E01221D5C7F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3439E44-AA47-5641-8858-1F4B7ABAEBBE}"/>
              </a:ext>
            </a:extLst>
          </p:cNvPr>
          <p:cNvSpPr>
            <a:spLocks noGrp="1"/>
          </p:cNvSpPr>
          <p:nvPr>
            <p:ph type="dt" sz="half" idx="10"/>
          </p:nvPr>
        </p:nvSpPr>
        <p:spPr/>
        <p:txBody>
          <a:bodyPr/>
          <a:lstStyle/>
          <a:p>
            <a:fld id="{42304991-A2D3-1F42-BCE1-673205C5FE98}" type="datetimeFigureOut">
              <a:rPr lang="en-US" smtClean="0"/>
              <a:t>6/4/2020</a:t>
            </a:fld>
            <a:endParaRPr lang="en-US"/>
          </a:p>
        </p:txBody>
      </p:sp>
      <p:sp>
        <p:nvSpPr>
          <p:cNvPr id="4" name="Footer Placeholder 3">
            <a:extLst>
              <a:ext uri="{FF2B5EF4-FFF2-40B4-BE49-F238E27FC236}">
                <a16:creationId xmlns:a16="http://schemas.microsoft.com/office/drawing/2014/main" id="{0F177B01-F1F5-7544-BD7D-1398D9FF4D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D9DD9E-495E-704A-B267-6DC3C89FFAF2}"/>
              </a:ext>
            </a:extLst>
          </p:cNvPr>
          <p:cNvSpPr>
            <a:spLocks noGrp="1"/>
          </p:cNvSpPr>
          <p:nvPr>
            <p:ph type="sldNum" sz="quarter" idx="12"/>
          </p:nvPr>
        </p:nvSpPr>
        <p:spPr/>
        <p:txBody>
          <a:bodyPr/>
          <a:lstStyle/>
          <a:p>
            <a:fld id="{FB874C92-E062-044A-AACB-7D0C836FE6A0}" type="slidenum">
              <a:rPr lang="en-US" smtClean="0"/>
              <a:t>‹#›</a:t>
            </a:fld>
            <a:endParaRPr lang="en-US"/>
          </a:p>
        </p:txBody>
      </p:sp>
    </p:spTree>
    <p:extLst>
      <p:ext uri="{BB962C8B-B14F-4D97-AF65-F5344CB8AC3E}">
        <p14:creationId xmlns:p14="http://schemas.microsoft.com/office/powerpoint/2010/main" val="3109640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54A850-59B2-B34E-9A2A-57FCE785B110}"/>
              </a:ext>
            </a:extLst>
          </p:cNvPr>
          <p:cNvSpPr>
            <a:spLocks noGrp="1"/>
          </p:cNvSpPr>
          <p:nvPr>
            <p:ph type="dt" sz="half" idx="10"/>
          </p:nvPr>
        </p:nvSpPr>
        <p:spPr/>
        <p:txBody>
          <a:bodyPr/>
          <a:lstStyle/>
          <a:p>
            <a:fld id="{42304991-A2D3-1F42-BCE1-673205C5FE98}" type="datetimeFigureOut">
              <a:rPr lang="en-US" smtClean="0"/>
              <a:t>6/4/2020</a:t>
            </a:fld>
            <a:endParaRPr lang="en-US"/>
          </a:p>
        </p:txBody>
      </p:sp>
      <p:sp>
        <p:nvSpPr>
          <p:cNvPr id="3" name="Footer Placeholder 2">
            <a:extLst>
              <a:ext uri="{FF2B5EF4-FFF2-40B4-BE49-F238E27FC236}">
                <a16:creationId xmlns:a16="http://schemas.microsoft.com/office/drawing/2014/main" id="{03D50E69-EBA9-644E-8354-3BE5917E5F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9602D4-7541-A942-A791-6DD8CF46B014}"/>
              </a:ext>
            </a:extLst>
          </p:cNvPr>
          <p:cNvSpPr>
            <a:spLocks noGrp="1"/>
          </p:cNvSpPr>
          <p:nvPr>
            <p:ph type="sldNum" sz="quarter" idx="12"/>
          </p:nvPr>
        </p:nvSpPr>
        <p:spPr/>
        <p:txBody>
          <a:bodyPr/>
          <a:lstStyle/>
          <a:p>
            <a:fld id="{FB874C92-E062-044A-AACB-7D0C836FE6A0}" type="slidenum">
              <a:rPr lang="en-US" smtClean="0"/>
              <a:t>‹#›</a:t>
            </a:fld>
            <a:endParaRPr lang="en-US"/>
          </a:p>
        </p:txBody>
      </p:sp>
    </p:spTree>
    <p:extLst>
      <p:ext uri="{BB962C8B-B14F-4D97-AF65-F5344CB8AC3E}">
        <p14:creationId xmlns:p14="http://schemas.microsoft.com/office/powerpoint/2010/main" val="411146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2AC87-AD95-C54B-854F-897F486B936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25527-675A-4D4D-ABBC-507C558F64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28C51EE-FF8F-CB47-92BF-12880D8C67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8333731-ECF8-844D-8454-01DCAB0965F7}"/>
              </a:ext>
            </a:extLst>
          </p:cNvPr>
          <p:cNvSpPr>
            <a:spLocks noGrp="1"/>
          </p:cNvSpPr>
          <p:nvPr>
            <p:ph type="dt" sz="half" idx="10"/>
          </p:nvPr>
        </p:nvSpPr>
        <p:spPr/>
        <p:txBody>
          <a:bodyPr/>
          <a:lstStyle/>
          <a:p>
            <a:fld id="{42304991-A2D3-1F42-BCE1-673205C5FE98}" type="datetimeFigureOut">
              <a:rPr lang="en-US" smtClean="0"/>
              <a:t>6/4/2020</a:t>
            </a:fld>
            <a:endParaRPr lang="en-US"/>
          </a:p>
        </p:txBody>
      </p:sp>
      <p:sp>
        <p:nvSpPr>
          <p:cNvPr id="6" name="Footer Placeholder 5">
            <a:extLst>
              <a:ext uri="{FF2B5EF4-FFF2-40B4-BE49-F238E27FC236}">
                <a16:creationId xmlns:a16="http://schemas.microsoft.com/office/drawing/2014/main" id="{8D3680AA-65B6-CD4F-8064-CFA370DF79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0711B5-F69E-A346-A33B-C80BBD555403}"/>
              </a:ext>
            </a:extLst>
          </p:cNvPr>
          <p:cNvSpPr>
            <a:spLocks noGrp="1"/>
          </p:cNvSpPr>
          <p:nvPr>
            <p:ph type="sldNum" sz="quarter" idx="12"/>
          </p:nvPr>
        </p:nvSpPr>
        <p:spPr/>
        <p:txBody>
          <a:bodyPr/>
          <a:lstStyle/>
          <a:p>
            <a:fld id="{FB874C92-E062-044A-AACB-7D0C836FE6A0}" type="slidenum">
              <a:rPr lang="en-US" smtClean="0"/>
              <a:t>‹#›</a:t>
            </a:fld>
            <a:endParaRPr lang="en-US"/>
          </a:p>
        </p:txBody>
      </p:sp>
    </p:spTree>
    <p:extLst>
      <p:ext uri="{BB962C8B-B14F-4D97-AF65-F5344CB8AC3E}">
        <p14:creationId xmlns:p14="http://schemas.microsoft.com/office/powerpoint/2010/main" val="768320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AE557-7886-844A-A06D-FA987E988F9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519094D-039F-2348-8685-59D51E4A03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B4F998-36B4-6840-B065-4574712693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47E0F3A-5E3C-084C-8814-A212370BBEFE}"/>
              </a:ext>
            </a:extLst>
          </p:cNvPr>
          <p:cNvSpPr>
            <a:spLocks noGrp="1"/>
          </p:cNvSpPr>
          <p:nvPr>
            <p:ph type="dt" sz="half" idx="10"/>
          </p:nvPr>
        </p:nvSpPr>
        <p:spPr/>
        <p:txBody>
          <a:bodyPr/>
          <a:lstStyle/>
          <a:p>
            <a:fld id="{42304991-A2D3-1F42-BCE1-673205C5FE98}" type="datetimeFigureOut">
              <a:rPr lang="en-US" smtClean="0"/>
              <a:t>6/4/2020</a:t>
            </a:fld>
            <a:endParaRPr lang="en-US"/>
          </a:p>
        </p:txBody>
      </p:sp>
      <p:sp>
        <p:nvSpPr>
          <p:cNvPr id="6" name="Footer Placeholder 5">
            <a:extLst>
              <a:ext uri="{FF2B5EF4-FFF2-40B4-BE49-F238E27FC236}">
                <a16:creationId xmlns:a16="http://schemas.microsoft.com/office/drawing/2014/main" id="{595A5E83-790B-F941-A203-B0BAC7B2B7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F909A1-383F-954E-BA6F-1AE8DCBAB05F}"/>
              </a:ext>
            </a:extLst>
          </p:cNvPr>
          <p:cNvSpPr>
            <a:spLocks noGrp="1"/>
          </p:cNvSpPr>
          <p:nvPr>
            <p:ph type="sldNum" sz="quarter" idx="12"/>
          </p:nvPr>
        </p:nvSpPr>
        <p:spPr/>
        <p:txBody>
          <a:bodyPr/>
          <a:lstStyle/>
          <a:p>
            <a:fld id="{FB874C92-E062-044A-AACB-7D0C836FE6A0}" type="slidenum">
              <a:rPr lang="en-US" smtClean="0"/>
              <a:t>‹#›</a:t>
            </a:fld>
            <a:endParaRPr lang="en-US"/>
          </a:p>
        </p:txBody>
      </p:sp>
    </p:spTree>
    <p:extLst>
      <p:ext uri="{BB962C8B-B14F-4D97-AF65-F5344CB8AC3E}">
        <p14:creationId xmlns:p14="http://schemas.microsoft.com/office/powerpoint/2010/main" val="38158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CAF67-A6AD-6C42-AE6E-CF9B4B27860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55E7A34-DE21-FF4F-8764-F4CCF001D9E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A74B4F6-0FC3-2B4B-B2FA-1D74340CE84F}"/>
              </a:ext>
            </a:extLst>
          </p:cNvPr>
          <p:cNvSpPr>
            <a:spLocks noGrp="1"/>
          </p:cNvSpPr>
          <p:nvPr>
            <p:ph type="dt" sz="half" idx="10"/>
          </p:nvPr>
        </p:nvSpPr>
        <p:spPr/>
        <p:txBody>
          <a:bodyPr/>
          <a:lstStyle/>
          <a:p>
            <a:fld id="{42304991-A2D3-1F42-BCE1-673205C5FE98}" type="datetimeFigureOut">
              <a:rPr lang="en-US" smtClean="0"/>
              <a:t>6/4/2020</a:t>
            </a:fld>
            <a:endParaRPr lang="en-US"/>
          </a:p>
        </p:txBody>
      </p:sp>
      <p:sp>
        <p:nvSpPr>
          <p:cNvPr id="5" name="Footer Placeholder 4">
            <a:extLst>
              <a:ext uri="{FF2B5EF4-FFF2-40B4-BE49-F238E27FC236}">
                <a16:creationId xmlns:a16="http://schemas.microsoft.com/office/drawing/2014/main" id="{64AB3EFE-C146-B249-BD7D-F74226E67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3E0B59-ABAF-6E42-93BA-471D51D8437B}"/>
              </a:ext>
            </a:extLst>
          </p:cNvPr>
          <p:cNvSpPr>
            <a:spLocks noGrp="1"/>
          </p:cNvSpPr>
          <p:nvPr>
            <p:ph type="sldNum" sz="quarter" idx="12"/>
          </p:nvPr>
        </p:nvSpPr>
        <p:spPr/>
        <p:txBody>
          <a:bodyPr/>
          <a:lstStyle/>
          <a:p>
            <a:fld id="{FB874C92-E062-044A-AACB-7D0C836FE6A0}" type="slidenum">
              <a:rPr lang="en-US" smtClean="0"/>
              <a:t>‹#›</a:t>
            </a:fld>
            <a:endParaRPr lang="en-US"/>
          </a:p>
        </p:txBody>
      </p:sp>
    </p:spTree>
    <p:extLst>
      <p:ext uri="{BB962C8B-B14F-4D97-AF65-F5344CB8AC3E}">
        <p14:creationId xmlns:p14="http://schemas.microsoft.com/office/powerpoint/2010/main" val="3522487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809B8-6C15-E242-8FD8-E0E68CB7786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B513A37-3B0A-6243-A869-3B37756B7E4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21D9BAF-AE0E-F74C-8C0C-8F398F049D02}"/>
              </a:ext>
            </a:extLst>
          </p:cNvPr>
          <p:cNvSpPr>
            <a:spLocks noGrp="1"/>
          </p:cNvSpPr>
          <p:nvPr>
            <p:ph type="dt" sz="half" idx="10"/>
          </p:nvPr>
        </p:nvSpPr>
        <p:spPr/>
        <p:txBody>
          <a:bodyPr/>
          <a:lstStyle/>
          <a:p>
            <a:fld id="{42304991-A2D3-1F42-BCE1-673205C5FE98}" type="datetimeFigureOut">
              <a:rPr lang="en-US" smtClean="0"/>
              <a:t>6/4/2020</a:t>
            </a:fld>
            <a:endParaRPr lang="en-US"/>
          </a:p>
        </p:txBody>
      </p:sp>
      <p:sp>
        <p:nvSpPr>
          <p:cNvPr id="5" name="Footer Placeholder 4">
            <a:extLst>
              <a:ext uri="{FF2B5EF4-FFF2-40B4-BE49-F238E27FC236}">
                <a16:creationId xmlns:a16="http://schemas.microsoft.com/office/drawing/2014/main" id="{210CC078-0AEC-7E42-B18B-C6235D802A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AC4F93-83DE-2045-BE50-0C530D433AFD}"/>
              </a:ext>
            </a:extLst>
          </p:cNvPr>
          <p:cNvSpPr>
            <a:spLocks noGrp="1"/>
          </p:cNvSpPr>
          <p:nvPr>
            <p:ph type="sldNum" sz="quarter" idx="12"/>
          </p:nvPr>
        </p:nvSpPr>
        <p:spPr/>
        <p:txBody>
          <a:bodyPr/>
          <a:lstStyle/>
          <a:p>
            <a:fld id="{FB874C92-E062-044A-AACB-7D0C836FE6A0}" type="slidenum">
              <a:rPr lang="en-US" smtClean="0"/>
              <a:t>‹#›</a:t>
            </a:fld>
            <a:endParaRPr lang="en-US"/>
          </a:p>
        </p:txBody>
      </p:sp>
    </p:spTree>
    <p:extLst>
      <p:ext uri="{BB962C8B-B14F-4D97-AF65-F5344CB8AC3E}">
        <p14:creationId xmlns:p14="http://schemas.microsoft.com/office/powerpoint/2010/main" val="3414560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322695" y="670643"/>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322694" y="258471"/>
            <a:ext cx="9787893" cy="370620"/>
          </a:xfrm>
          <a:prstGeom prst="rect">
            <a:avLst/>
          </a:prstGeom>
        </p:spPr>
        <p:txBody>
          <a:bodyPr/>
          <a:lstStyle>
            <a:lvl1pPr algn="l">
              <a:tabLst/>
              <a:defRPr sz="2400" b="1">
                <a:solidFill>
                  <a:srgbClr val="54C0E8"/>
                </a:solidFill>
                <a:latin typeface="Trebuchet MS" panose="020B0603020202020204" pitchFamily="34" charset="0"/>
              </a:defRPr>
            </a:lvl1pPr>
          </a:lstStyle>
          <a:p>
            <a:r>
              <a:rPr lang="pt-BR" err="1"/>
              <a:t>Trebuchet</a:t>
            </a:r>
            <a:r>
              <a:rPr lang="pt-BR"/>
              <a:t> M </a:t>
            </a:r>
            <a:r>
              <a:rPr lang="pt-BR" err="1"/>
              <a:t>font</a:t>
            </a:r>
            <a:r>
              <a:rPr lang="pt-BR"/>
              <a:t> normal (</a:t>
            </a:r>
            <a:r>
              <a:rPr lang="pt-BR" err="1"/>
              <a:t>size</a:t>
            </a:r>
            <a:r>
              <a:rPr lang="pt-BR"/>
              <a:t> 24)</a:t>
            </a:r>
          </a:p>
        </p:txBody>
      </p:sp>
      <p:sp>
        <p:nvSpPr>
          <p:cNvPr id="29" name="Espaço Reservado para Texto 7">
            <a:extLst>
              <a:ext uri="{FF2B5EF4-FFF2-40B4-BE49-F238E27FC236}">
                <a16:creationId xmlns:a16="http://schemas.microsoft.com/office/drawing/2014/main" id="{9BE8F821-BF03-4D6F-AA53-7CEFF56867CE}"/>
              </a:ext>
            </a:extLst>
          </p:cNvPr>
          <p:cNvSpPr>
            <a:spLocks noGrp="1"/>
          </p:cNvSpPr>
          <p:nvPr>
            <p:ph type="body" sz="quarter" idx="60" hasCustomPrompt="1"/>
          </p:nvPr>
        </p:nvSpPr>
        <p:spPr>
          <a:xfrm>
            <a:off x="845771" y="6542427"/>
            <a:ext cx="6866282" cy="285204"/>
          </a:xfrm>
          <a:prstGeom prst="rect">
            <a:avLst/>
          </a:prstGeom>
        </p:spPr>
        <p:txBody>
          <a:bodyPr/>
          <a:lstStyle>
            <a:lvl1pPr marL="0" indent="0" algn="l">
              <a:buNone/>
              <a:defRPr sz="1000" i="1">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10)</a:t>
            </a:r>
          </a:p>
        </p:txBody>
      </p:sp>
      <p:pic>
        <p:nvPicPr>
          <p:cNvPr id="3" name="Imagem 2">
            <a:extLst>
              <a:ext uri="{FF2B5EF4-FFF2-40B4-BE49-F238E27FC236}">
                <a16:creationId xmlns:a16="http://schemas.microsoft.com/office/drawing/2014/main" id="{D1095A38-611E-4E51-8DD8-DE9FE687F9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146" y="6556676"/>
            <a:ext cx="283625" cy="226971"/>
          </a:xfrm>
          <a:prstGeom prst="rect">
            <a:avLst/>
          </a:prstGeom>
        </p:spPr>
      </p:pic>
    </p:spTree>
    <p:extLst>
      <p:ext uri="{BB962C8B-B14F-4D97-AF65-F5344CB8AC3E}">
        <p14:creationId xmlns:p14="http://schemas.microsoft.com/office/powerpoint/2010/main" val="3643093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2_Layout Personalizado">
    <p:bg>
      <p:bgPr>
        <a:solidFill>
          <a:schemeClr val="bg1"/>
        </a:solidFill>
        <a:effectLst/>
      </p:bgPr>
    </p:bg>
    <p:spTree>
      <p:nvGrpSpPr>
        <p:cNvPr id="1" name=""/>
        <p:cNvGrpSpPr/>
        <p:nvPr/>
      </p:nvGrpSpPr>
      <p:grpSpPr>
        <a:xfrm>
          <a:off x="0" y="0"/>
          <a:ext cx="0" cy="0"/>
          <a:chOff x="0" y="0"/>
          <a:chExt cx="0" cy="0"/>
        </a:xfrm>
      </p:grpSpPr>
      <p:sp>
        <p:nvSpPr>
          <p:cNvPr id="15" name="Espaço Reservado para Texto 7">
            <a:extLst>
              <a:ext uri="{FF2B5EF4-FFF2-40B4-BE49-F238E27FC236}">
                <a16:creationId xmlns:a16="http://schemas.microsoft.com/office/drawing/2014/main" id="{A45828DB-02D9-493E-B696-7107B392CAF7}"/>
              </a:ext>
            </a:extLst>
          </p:cNvPr>
          <p:cNvSpPr>
            <a:spLocks noGrp="1"/>
          </p:cNvSpPr>
          <p:nvPr>
            <p:ph type="body" sz="quarter" idx="49" hasCustomPrompt="1"/>
          </p:nvPr>
        </p:nvSpPr>
        <p:spPr>
          <a:xfrm>
            <a:off x="285553" y="656788"/>
            <a:ext cx="6829140" cy="323941"/>
          </a:xfrm>
          <a:prstGeom prst="rect">
            <a:avLst/>
          </a:prstGeom>
        </p:spPr>
        <p:txBody>
          <a:bodyPr/>
          <a:lstStyle>
            <a:lvl1pPr marL="0" indent="0" algn="l">
              <a:buNone/>
              <a:defRPr sz="1400">
                <a:solidFill>
                  <a:schemeClr val="tx1">
                    <a:lumMod val="65000"/>
                    <a:lumOff val="35000"/>
                  </a:schemeClr>
                </a:solidFill>
                <a:latin typeface="+mn-lt"/>
              </a:defRPr>
            </a:lvl1pPr>
          </a:lstStyle>
          <a:p>
            <a:pPr lvl="0"/>
            <a:r>
              <a:rPr lang="pt-BR" err="1"/>
              <a:t>Calibri</a:t>
            </a:r>
            <a:r>
              <a:rPr lang="pt-BR"/>
              <a:t> </a:t>
            </a:r>
            <a:r>
              <a:rPr lang="pt-BR" err="1"/>
              <a:t>font</a:t>
            </a:r>
            <a:r>
              <a:rPr lang="pt-BR"/>
              <a:t> normal (</a:t>
            </a:r>
            <a:r>
              <a:rPr lang="pt-BR" err="1"/>
              <a:t>size</a:t>
            </a:r>
            <a:r>
              <a:rPr lang="pt-BR"/>
              <a:t> 14)</a:t>
            </a:r>
          </a:p>
        </p:txBody>
      </p:sp>
      <p:sp>
        <p:nvSpPr>
          <p:cNvPr id="16" name="Título 1">
            <a:extLst>
              <a:ext uri="{FF2B5EF4-FFF2-40B4-BE49-F238E27FC236}">
                <a16:creationId xmlns:a16="http://schemas.microsoft.com/office/drawing/2014/main" id="{492C72F6-137D-41DF-ACAC-E91E4A93FCB3}"/>
              </a:ext>
            </a:extLst>
          </p:cNvPr>
          <p:cNvSpPr>
            <a:spLocks noGrp="1"/>
          </p:cNvSpPr>
          <p:nvPr>
            <p:ph type="title" hasCustomPrompt="1"/>
          </p:nvPr>
        </p:nvSpPr>
        <p:spPr>
          <a:xfrm>
            <a:off x="285554" y="244616"/>
            <a:ext cx="9787893" cy="370620"/>
          </a:xfrm>
          <a:prstGeom prst="rect">
            <a:avLst/>
          </a:prstGeom>
        </p:spPr>
        <p:txBody>
          <a:bodyPr/>
          <a:lstStyle>
            <a:lvl1pPr algn="l" rtl="0" fontAlgn="base">
              <a:lnSpc>
                <a:spcPct val="90000"/>
              </a:lnSpc>
              <a:spcBef>
                <a:spcPct val="0"/>
              </a:spcBef>
              <a:spcAft>
                <a:spcPct val="0"/>
              </a:spcAft>
              <a:tabLst/>
              <a:defRPr lang="pt-BR" sz="2400" b="1" kern="1200" dirty="0">
                <a:solidFill>
                  <a:srgbClr val="54C0E8"/>
                </a:solidFill>
                <a:latin typeface="Trebuchet MS" panose="020B0603020202020204" pitchFamily="34" charset="0"/>
                <a:ea typeface="Verdana" pitchFamily="34" charset="0"/>
                <a:cs typeface="Verdana" pitchFamily="34" charset="0"/>
              </a:defRPr>
            </a:lvl1pPr>
          </a:lstStyle>
          <a:p>
            <a:r>
              <a:rPr lang="pt-BR" err="1"/>
              <a:t>Trebuchet</a:t>
            </a:r>
            <a:r>
              <a:rPr lang="pt-BR"/>
              <a:t> M </a:t>
            </a:r>
            <a:r>
              <a:rPr lang="pt-BR" err="1"/>
              <a:t>font</a:t>
            </a:r>
            <a:r>
              <a:rPr lang="pt-BR"/>
              <a:t> normal (</a:t>
            </a:r>
            <a:r>
              <a:rPr lang="pt-BR" err="1"/>
              <a:t>size</a:t>
            </a:r>
            <a:r>
              <a:rPr lang="pt-BR"/>
              <a:t> 24)</a:t>
            </a:r>
          </a:p>
        </p:txBody>
      </p:sp>
      <p:pic>
        <p:nvPicPr>
          <p:cNvPr id="3" name="Picture 2">
            <a:extLst>
              <a:ext uri="{FF2B5EF4-FFF2-40B4-BE49-F238E27FC236}">
                <a16:creationId xmlns:a16="http://schemas.microsoft.com/office/drawing/2014/main" id="{8D95047B-9693-4ED4-8244-8B601FC54A2C}"/>
              </a:ext>
            </a:extLst>
          </p:cNvPr>
          <p:cNvPicPr>
            <a:picLocks noChangeAspect="1"/>
          </p:cNvPicPr>
          <p:nvPr userDrawn="1"/>
        </p:nvPicPr>
        <p:blipFill>
          <a:blip r:embed="rId2"/>
          <a:stretch>
            <a:fillRect/>
          </a:stretch>
        </p:blipFill>
        <p:spPr>
          <a:xfrm>
            <a:off x="10142376" y="244616"/>
            <a:ext cx="1840278" cy="582716"/>
          </a:xfrm>
          <a:prstGeom prst="rect">
            <a:avLst/>
          </a:prstGeom>
        </p:spPr>
      </p:pic>
    </p:spTree>
    <p:extLst>
      <p:ext uri="{BB962C8B-B14F-4D97-AF65-F5344CB8AC3E}">
        <p14:creationId xmlns:p14="http://schemas.microsoft.com/office/powerpoint/2010/main" val="1286956920"/>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30C3BF-085A-FC4F-B02E-FA63E38F4C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52C916B-2614-B94F-80EE-8E6E48446D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2C85CF7-2551-E442-ACF1-3D4759F187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304991-A2D3-1F42-BCE1-673205C5FE98}" type="datetimeFigureOut">
              <a:rPr lang="en-US" smtClean="0"/>
              <a:t>6/4/2020</a:t>
            </a:fld>
            <a:endParaRPr lang="en-US"/>
          </a:p>
        </p:txBody>
      </p:sp>
      <p:sp>
        <p:nvSpPr>
          <p:cNvPr id="5" name="Footer Placeholder 4">
            <a:extLst>
              <a:ext uri="{FF2B5EF4-FFF2-40B4-BE49-F238E27FC236}">
                <a16:creationId xmlns:a16="http://schemas.microsoft.com/office/drawing/2014/main" id="{7D10801C-62F6-F940-A38C-C6D3894E8B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6CC5B11-F47B-634D-ABB5-A7B808B8C0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874C92-E062-044A-AACB-7D0C836FE6A0}" type="slidenum">
              <a:rPr lang="en-US" smtClean="0"/>
              <a:t>‹#›</a:t>
            </a:fld>
            <a:endParaRPr lang="en-US"/>
          </a:p>
        </p:txBody>
      </p:sp>
    </p:spTree>
    <p:extLst>
      <p:ext uri="{BB962C8B-B14F-4D97-AF65-F5344CB8AC3E}">
        <p14:creationId xmlns:p14="http://schemas.microsoft.com/office/powerpoint/2010/main" val="1270682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5.tiff"/></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png"/><Relationship Id="rId18" Type="http://schemas.openxmlformats.org/officeDocument/2006/relationships/image" Target="../media/image26.png"/><Relationship Id="rId3" Type="http://schemas.openxmlformats.org/officeDocument/2006/relationships/slideLayout" Target="../slideLayouts/slideLayout12.xml"/><Relationship Id="rId21" Type="http://schemas.openxmlformats.org/officeDocument/2006/relationships/image" Target="../media/image29.svg"/><Relationship Id="rId7" Type="http://schemas.openxmlformats.org/officeDocument/2006/relationships/image" Target="../media/image17.png"/><Relationship Id="rId12" Type="http://schemas.openxmlformats.org/officeDocument/2006/relationships/image" Target="../media/image21.jpeg"/><Relationship Id="rId17" Type="http://schemas.openxmlformats.org/officeDocument/2006/relationships/chart" Target="../charts/chart5.xml"/><Relationship Id="rId2" Type="http://schemas.openxmlformats.org/officeDocument/2006/relationships/tags" Target="../tags/tag2.xml"/><Relationship Id="rId16" Type="http://schemas.openxmlformats.org/officeDocument/2006/relationships/image" Target="../media/image25.svg"/><Relationship Id="rId20" Type="http://schemas.openxmlformats.org/officeDocument/2006/relationships/image" Target="../media/image28.png"/><Relationship Id="rId1" Type="http://schemas.openxmlformats.org/officeDocument/2006/relationships/tags" Target="../tags/tag1.xml"/><Relationship Id="rId6" Type="http://schemas.openxmlformats.org/officeDocument/2006/relationships/chart" Target="../charts/chart3.xml"/><Relationship Id="rId11" Type="http://schemas.openxmlformats.org/officeDocument/2006/relationships/chart" Target="../charts/chart4.xml"/><Relationship Id="rId5" Type="http://schemas.openxmlformats.org/officeDocument/2006/relationships/image" Target="../media/image16.jpeg"/><Relationship Id="rId15" Type="http://schemas.openxmlformats.org/officeDocument/2006/relationships/image" Target="../media/image24.png"/><Relationship Id="rId10" Type="http://schemas.openxmlformats.org/officeDocument/2006/relationships/image" Target="../media/image20.png"/><Relationship Id="rId19" Type="http://schemas.openxmlformats.org/officeDocument/2006/relationships/image" Target="../media/image27.svg"/><Relationship Id="rId4" Type="http://schemas.openxmlformats.org/officeDocument/2006/relationships/notesSlide" Target="../notesSlides/notesSlide5.xml"/><Relationship Id="rId9" Type="http://schemas.openxmlformats.org/officeDocument/2006/relationships/image" Target="../media/image19.png"/><Relationship Id="rId14" Type="http://schemas.openxmlformats.org/officeDocument/2006/relationships/image" Target="../media/image23.svg"/><Relationship Id="rId22"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chart" Target="../charts/chart7.xml"/><Relationship Id="rId13" Type="http://schemas.openxmlformats.org/officeDocument/2006/relationships/image" Target="../media/image22.png"/><Relationship Id="rId18" Type="http://schemas.openxmlformats.org/officeDocument/2006/relationships/image" Target="../media/image26.png"/><Relationship Id="rId3" Type="http://schemas.openxmlformats.org/officeDocument/2006/relationships/slideLayout" Target="../slideLayouts/slideLayout12.xml"/><Relationship Id="rId21" Type="http://schemas.openxmlformats.org/officeDocument/2006/relationships/image" Target="../media/image29.svg"/><Relationship Id="rId7" Type="http://schemas.openxmlformats.org/officeDocument/2006/relationships/image" Target="../media/image30.png"/><Relationship Id="rId12" Type="http://schemas.openxmlformats.org/officeDocument/2006/relationships/image" Target="../media/image20.png"/><Relationship Id="rId17" Type="http://schemas.openxmlformats.org/officeDocument/2006/relationships/chart" Target="../charts/chart8.xml"/><Relationship Id="rId2" Type="http://schemas.openxmlformats.org/officeDocument/2006/relationships/tags" Target="../tags/tag4.xml"/><Relationship Id="rId16" Type="http://schemas.openxmlformats.org/officeDocument/2006/relationships/image" Target="../media/image32.svg"/><Relationship Id="rId20" Type="http://schemas.openxmlformats.org/officeDocument/2006/relationships/image" Target="../media/image28.png"/><Relationship Id="rId1" Type="http://schemas.openxmlformats.org/officeDocument/2006/relationships/tags" Target="../tags/tag3.xml"/><Relationship Id="rId6" Type="http://schemas.openxmlformats.org/officeDocument/2006/relationships/chart" Target="../charts/chart6.xml"/><Relationship Id="rId11" Type="http://schemas.openxmlformats.org/officeDocument/2006/relationships/image" Target="../media/image19.png"/><Relationship Id="rId5" Type="http://schemas.openxmlformats.org/officeDocument/2006/relationships/image" Target="../media/image16.jpeg"/><Relationship Id="rId15" Type="http://schemas.openxmlformats.org/officeDocument/2006/relationships/image" Target="../media/image24.png"/><Relationship Id="rId10" Type="http://schemas.openxmlformats.org/officeDocument/2006/relationships/image" Target="../media/image18.png"/><Relationship Id="rId19" Type="http://schemas.openxmlformats.org/officeDocument/2006/relationships/image" Target="../media/image27.svg"/><Relationship Id="rId4" Type="http://schemas.openxmlformats.org/officeDocument/2006/relationships/notesSlide" Target="../notesSlides/notesSlide6.xml"/><Relationship Id="rId9" Type="http://schemas.openxmlformats.org/officeDocument/2006/relationships/image" Target="../media/image17.png"/><Relationship Id="rId14" Type="http://schemas.openxmlformats.org/officeDocument/2006/relationships/image" Target="../media/image31.svg"/><Relationship Id="rId22"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chart" Target="../charts/chart10.xml"/><Relationship Id="rId4" Type="http://schemas.openxmlformats.org/officeDocument/2006/relationships/chart" Target="../charts/chart9.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31.svg"/><Relationship Id="rId3" Type="http://schemas.openxmlformats.org/officeDocument/2006/relationships/slideLayout" Target="../slideLayouts/slideLayout12.xml"/><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tags" Target="../tags/tag6.xml"/><Relationship Id="rId16" Type="http://schemas.openxmlformats.org/officeDocument/2006/relationships/image" Target="../media/image2.png"/><Relationship Id="rId1" Type="http://schemas.openxmlformats.org/officeDocument/2006/relationships/tags" Target="../tags/tag5.xml"/><Relationship Id="rId6" Type="http://schemas.openxmlformats.org/officeDocument/2006/relationships/chart" Target="../charts/chart12.xml"/><Relationship Id="rId11" Type="http://schemas.openxmlformats.org/officeDocument/2006/relationships/chart" Target="../charts/chart13.xml"/><Relationship Id="rId5" Type="http://schemas.openxmlformats.org/officeDocument/2006/relationships/chart" Target="../charts/chart11.xml"/><Relationship Id="rId15" Type="http://schemas.openxmlformats.org/officeDocument/2006/relationships/image" Target="../media/image32.svg"/><Relationship Id="rId10" Type="http://schemas.openxmlformats.org/officeDocument/2006/relationships/image" Target="../media/image20.png"/><Relationship Id="rId4" Type="http://schemas.openxmlformats.org/officeDocument/2006/relationships/notesSlide" Target="../notesSlides/notesSlide8.xml"/><Relationship Id="rId9" Type="http://schemas.openxmlformats.org/officeDocument/2006/relationships/image" Target="../media/image19.png"/><Relationship Id="rId1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4.jpeg"/><Relationship Id="rId4" Type="http://schemas.openxmlformats.org/officeDocument/2006/relationships/chart" Target="../charts/chart15.xml"/></Relationships>
</file>

<file path=ppt/slides/_rels/slide1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chart" Target="../charts/chart1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image" Target="../media/image35.jpeg"/><Relationship Id="rId5" Type="http://schemas.openxmlformats.org/officeDocument/2006/relationships/chart" Target="../charts/chart19.xml"/><Relationship Id="rId4" Type="http://schemas.openxmlformats.org/officeDocument/2006/relationships/chart" Target="../charts/chart1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image" Target="../media/image36.png"/><Relationship Id="rId5" Type="http://schemas.openxmlformats.org/officeDocument/2006/relationships/chart" Target="../charts/chart21.xml"/><Relationship Id="rId4" Type="http://schemas.openxmlformats.org/officeDocument/2006/relationships/chart" Target="../charts/chart20.xml"/></Relationships>
</file>

<file path=ppt/slides/_rels/slide1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chart" Target="../charts/chart23.xml"/></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svg"/><Relationship Id="rId3" Type="http://schemas.openxmlformats.org/officeDocument/2006/relationships/notesSlide" Target="../notesSlides/notesSlide16.xml"/><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image" Target="../media/image39.svg"/><Relationship Id="rId11" Type="http://schemas.openxmlformats.org/officeDocument/2006/relationships/image" Target="../media/image44.svg"/><Relationship Id="rId5" Type="http://schemas.openxmlformats.org/officeDocument/2006/relationships/image" Target="../media/image38.png"/><Relationship Id="rId15" Type="http://schemas.openxmlformats.org/officeDocument/2006/relationships/image" Target="../media/image2.png"/><Relationship Id="rId10" Type="http://schemas.openxmlformats.org/officeDocument/2006/relationships/image" Target="../media/image43.png"/><Relationship Id="rId4" Type="http://schemas.openxmlformats.org/officeDocument/2006/relationships/chart" Target="../charts/chart24.xml"/><Relationship Id="rId9" Type="http://schemas.openxmlformats.org/officeDocument/2006/relationships/image" Target="../media/image42.svg"/><Relationship Id="rId14" Type="http://schemas.openxmlformats.org/officeDocument/2006/relationships/chart" Target="../charts/chart25.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chart" Target="../charts/chart2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95600" y="5768204"/>
            <a:ext cx="64008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05F1426-DE1C-264C-8602-E9B71306F8CC}"/>
              </a:ext>
            </a:extLst>
          </p:cNvPr>
          <p:cNvSpPr>
            <a:spLocks noGrp="1"/>
          </p:cNvSpPr>
          <p:nvPr>
            <p:ph type="ctrTitle"/>
          </p:nvPr>
        </p:nvSpPr>
        <p:spPr>
          <a:xfrm>
            <a:off x="1109980" y="4277356"/>
            <a:ext cx="9966960" cy="1560320"/>
          </a:xfrm>
        </p:spPr>
        <p:txBody>
          <a:bodyPr>
            <a:normAutofit fontScale="90000"/>
          </a:bodyPr>
          <a:lstStyle/>
          <a:p>
            <a:r>
              <a:rPr lang="en-US" sz="5800" dirty="0">
                <a:solidFill>
                  <a:schemeClr val="accent1"/>
                </a:solidFill>
              </a:rPr>
              <a:t>Tracker Study: Re-Opening Ireland</a:t>
            </a:r>
          </a:p>
        </p:txBody>
      </p:sp>
      <p:sp>
        <p:nvSpPr>
          <p:cNvPr id="3" name="Subtitle 2">
            <a:extLst>
              <a:ext uri="{FF2B5EF4-FFF2-40B4-BE49-F238E27FC236}">
                <a16:creationId xmlns:a16="http://schemas.microsoft.com/office/drawing/2014/main" id="{FCD241A9-F4D9-D541-BDBF-049C869C2388}"/>
              </a:ext>
            </a:extLst>
          </p:cNvPr>
          <p:cNvSpPr>
            <a:spLocks noGrp="1"/>
          </p:cNvSpPr>
          <p:nvPr>
            <p:ph type="subTitle" idx="1"/>
          </p:nvPr>
        </p:nvSpPr>
        <p:spPr>
          <a:xfrm>
            <a:off x="1709530" y="5799489"/>
            <a:ext cx="8767860" cy="440822"/>
          </a:xfrm>
        </p:spPr>
        <p:txBody>
          <a:bodyPr>
            <a:normAutofit fontScale="92500" lnSpcReduction="10000"/>
          </a:bodyPr>
          <a:lstStyle/>
          <a:p>
            <a:r>
              <a:rPr lang="en-US" sz="2800" dirty="0">
                <a:solidFill>
                  <a:schemeClr val="accent1"/>
                </a:solidFill>
              </a:rPr>
              <a:t>PHASE 1</a:t>
            </a:r>
          </a:p>
        </p:txBody>
      </p:sp>
      <p:pic>
        <p:nvPicPr>
          <p:cNvPr id="5" name="Picture 4" descr="A picture containing drawing&#10;&#10;Description automatically generated">
            <a:extLst>
              <a:ext uri="{FF2B5EF4-FFF2-40B4-BE49-F238E27FC236}">
                <a16:creationId xmlns:a16="http://schemas.microsoft.com/office/drawing/2014/main" id="{A02502AC-006A-8C48-9180-F39D0360385F}"/>
              </a:ext>
            </a:extLst>
          </p:cNvPr>
          <p:cNvPicPr>
            <a:picLocks noChangeAspect="1"/>
          </p:cNvPicPr>
          <p:nvPr/>
        </p:nvPicPr>
        <p:blipFill rotWithShape="1">
          <a:blip r:embed="rId2"/>
          <a:srcRect l="241" r="1038"/>
          <a:stretch/>
        </p:blipFill>
        <p:spPr>
          <a:xfrm>
            <a:off x="243840" y="256540"/>
            <a:ext cx="11704320" cy="3764276"/>
          </a:xfrm>
          <a:prstGeom prst="rect">
            <a:avLst/>
          </a:prstGeom>
        </p:spPr>
      </p:pic>
    </p:spTree>
    <p:extLst>
      <p:ext uri="{BB962C8B-B14F-4D97-AF65-F5344CB8AC3E}">
        <p14:creationId xmlns:p14="http://schemas.microsoft.com/office/powerpoint/2010/main" val="1754121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EB6A6D21-F063-4E20-9B3F-DB6806D4C242}"/>
              </a:ext>
            </a:extLst>
          </p:cNvPr>
          <p:cNvSpPr>
            <a:spLocks noGrp="1"/>
          </p:cNvSpPr>
          <p:nvPr>
            <p:ph type="body" sz="quarter" idx="49"/>
          </p:nvPr>
        </p:nvSpPr>
        <p:spPr>
          <a:xfrm>
            <a:off x="440799" y="1037515"/>
            <a:ext cx="7952663" cy="453173"/>
          </a:xfrm>
        </p:spPr>
        <p:txBody>
          <a:bodyPr>
            <a:normAutofit fontScale="77500" lnSpcReduction="20000"/>
          </a:bodyPr>
          <a:lstStyle/>
          <a:p>
            <a:r>
              <a:rPr lang="en-IE" altLang="en-US" sz="2800" dirty="0"/>
              <a:t>A nationally representative online survey of 371 adults aged 18+</a:t>
            </a:r>
          </a:p>
        </p:txBody>
      </p:sp>
      <p:sp>
        <p:nvSpPr>
          <p:cNvPr id="11" name="Title 10">
            <a:extLst>
              <a:ext uri="{FF2B5EF4-FFF2-40B4-BE49-F238E27FC236}">
                <a16:creationId xmlns:a16="http://schemas.microsoft.com/office/drawing/2014/main" id="{B25BEEC3-9CE6-449D-BC16-DFA2698243BC}"/>
              </a:ext>
            </a:extLst>
          </p:cNvPr>
          <p:cNvSpPr>
            <a:spLocks noGrp="1"/>
          </p:cNvSpPr>
          <p:nvPr>
            <p:ph type="title"/>
          </p:nvPr>
        </p:nvSpPr>
        <p:spPr/>
        <p:txBody>
          <a:bodyPr>
            <a:normAutofit fontScale="90000"/>
          </a:bodyPr>
          <a:lstStyle/>
          <a:p>
            <a:r>
              <a:rPr lang="en-IE" dirty="0"/>
              <a:t>Methodology</a:t>
            </a:r>
          </a:p>
        </p:txBody>
      </p:sp>
      <p:sp>
        <p:nvSpPr>
          <p:cNvPr id="6" name="Arrow: Pentagon 5">
            <a:extLst>
              <a:ext uri="{FF2B5EF4-FFF2-40B4-BE49-F238E27FC236}">
                <a16:creationId xmlns:a16="http://schemas.microsoft.com/office/drawing/2014/main" id="{3C92EB89-2116-49FE-9829-43AEB5D89324}"/>
              </a:ext>
            </a:extLst>
          </p:cNvPr>
          <p:cNvSpPr/>
          <p:nvPr/>
        </p:nvSpPr>
        <p:spPr>
          <a:xfrm>
            <a:off x="1487488" y="1772816"/>
            <a:ext cx="2094539" cy="1872208"/>
          </a:xfrm>
          <a:prstGeom prst="homePlate">
            <a:avLst>
              <a:gd name="adj" fmla="val 33123"/>
            </a:avLst>
          </a:prstGeom>
          <a:solidFill>
            <a:schemeClr val="bg1">
              <a:lumMod val="95000"/>
            </a:schemeClr>
          </a:solidFill>
          <a:ln w="28575" cap="rnd">
            <a:solidFill>
              <a:srgbClr val="54C0E8"/>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IE" sz="1400" b="1" dirty="0">
                <a:solidFill>
                  <a:srgbClr val="54565A"/>
                </a:solidFill>
                <a:latin typeface="Calibri"/>
              </a:rPr>
              <a:t>Sample Size</a:t>
            </a:r>
          </a:p>
          <a:p>
            <a:pPr algn="ctr" defTabSz="914400" eaLnBrk="0" fontAlgn="base" hangingPunct="0">
              <a:spcBef>
                <a:spcPct val="0"/>
              </a:spcBef>
              <a:spcAft>
                <a:spcPct val="0"/>
              </a:spcAft>
            </a:pPr>
            <a:r>
              <a:rPr lang="en-IE" dirty="0">
                <a:solidFill>
                  <a:srgbClr val="54565A"/>
                </a:solidFill>
                <a:latin typeface="Calibri"/>
              </a:rPr>
              <a:t>317 Adults aged 18+</a:t>
            </a:r>
          </a:p>
        </p:txBody>
      </p:sp>
      <p:sp>
        <p:nvSpPr>
          <p:cNvPr id="5" name="Arrow: Pentagon 4">
            <a:extLst>
              <a:ext uri="{FF2B5EF4-FFF2-40B4-BE49-F238E27FC236}">
                <a16:creationId xmlns:a16="http://schemas.microsoft.com/office/drawing/2014/main" id="{792358D2-A12C-444F-942C-F0555FD7988D}"/>
              </a:ext>
            </a:extLst>
          </p:cNvPr>
          <p:cNvSpPr/>
          <p:nvPr/>
        </p:nvSpPr>
        <p:spPr>
          <a:xfrm>
            <a:off x="4727848" y="1772816"/>
            <a:ext cx="2454870" cy="1872208"/>
          </a:xfrm>
          <a:prstGeom prst="homePlate">
            <a:avLst>
              <a:gd name="adj" fmla="val 33123"/>
            </a:avLst>
          </a:prstGeom>
          <a:solidFill>
            <a:schemeClr val="bg1">
              <a:lumMod val="95000"/>
            </a:schemeClr>
          </a:solidFill>
          <a:ln w="28575" cap="rnd">
            <a:solidFill>
              <a:srgbClr val="FED402"/>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en-IE" sz="1400" b="1" dirty="0">
              <a:solidFill>
                <a:srgbClr val="54565A"/>
              </a:solidFill>
              <a:latin typeface="Calibri"/>
            </a:endParaRPr>
          </a:p>
          <a:p>
            <a:pPr algn="ctr" defTabSz="914400" eaLnBrk="0" fontAlgn="base" hangingPunct="0">
              <a:spcBef>
                <a:spcPct val="0"/>
              </a:spcBef>
              <a:spcAft>
                <a:spcPct val="0"/>
              </a:spcAft>
            </a:pPr>
            <a:endParaRPr lang="en-IE" sz="1400" b="1" dirty="0">
              <a:solidFill>
                <a:srgbClr val="54565A"/>
              </a:solidFill>
              <a:latin typeface="Calibri"/>
            </a:endParaRPr>
          </a:p>
          <a:p>
            <a:pPr algn="ctr" defTabSz="914400" eaLnBrk="0" fontAlgn="base" hangingPunct="0">
              <a:spcBef>
                <a:spcPct val="0"/>
              </a:spcBef>
              <a:spcAft>
                <a:spcPct val="0"/>
              </a:spcAft>
            </a:pPr>
            <a:r>
              <a:rPr lang="en-IE" sz="1400" b="1" dirty="0">
                <a:solidFill>
                  <a:srgbClr val="54565A"/>
                </a:solidFill>
                <a:latin typeface="Calibri"/>
              </a:rPr>
              <a:t>Online Survey</a:t>
            </a:r>
            <a:endParaRPr lang="en-IE" sz="1400" dirty="0">
              <a:solidFill>
                <a:srgbClr val="54565A"/>
              </a:solidFill>
              <a:latin typeface="Calibri"/>
            </a:endParaRPr>
          </a:p>
          <a:p>
            <a:pPr algn="ctr" defTabSz="914400" eaLnBrk="0" fontAlgn="base" hangingPunct="0">
              <a:spcBef>
                <a:spcPct val="0"/>
              </a:spcBef>
              <a:spcAft>
                <a:spcPct val="0"/>
              </a:spcAft>
            </a:pPr>
            <a:r>
              <a:rPr lang="en-IE" sz="1200" dirty="0">
                <a:solidFill>
                  <a:srgbClr val="54565A"/>
                </a:solidFill>
                <a:latin typeface="Calibri"/>
              </a:rPr>
              <a:t>Interviewing was completed by members of B&amp;A’s Online Panel. This panel is regularly refreshed, while strict quality controls are in place on all surveys submitted.</a:t>
            </a:r>
          </a:p>
        </p:txBody>
      </p:sp>
      <p:sp>
        <p:nvSpPr>
          <p:cNvPr id="7" name="Arrow: Pentagon 6">
            <a:extLst>
              <a:ext uri="{FF2B5EF4-FFF2-40B4-BE49-F238E27FC236}">
                <a16:creationId xmlns:a16="http://schemas.microsoft.com/office/drawing/2014/main" id="{39EBE29A-64DB-455D-9598-3C14964DA39B}"/>
              </a:ext>
            </a:extLst>
          </p:cNvPr>
          <p:cNvSpPr/>
          <p:nvPr/>
        </p:nvSpPr>
        <p:spPr>
          <a:xfrm>
            <a:off x="7998134" y="1772816"/>
            <a:ext cx="2222344" cy="1872208"/>
          </a:xfrm>
          <a:prstGeom prst="homePlate">
            <a:avLst>
              <a:gd name="adj" fmla="val 33123"/>
            </a:avLst>
          </a:prstGeom>
          <a:solidFill>
            <a:schemeClr val="bg1">
              <a:lumMod val="95000"/>
            </a:schemeClr>
          </a:solidFill>
          <a:ln w="28575" cap="rnd">
            <a:solidFill>
              <a:srgbClr val="54C0E8"/>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en-IE" sz="1400" b="1">
              <a:solidFill>
                <a:srgbClr val="54565A"/>
              </a:solidFill>
              <a:latin typeface="Calibri"/>
            </a:endParaRPr>
          </a:p>
          <a:p>
            <a:pPr algn="ctr" defTabSz="914400" eaLnBrk="0" fontAlgn="base" hangingPunct="0">
              <a:spcBef>
                <a:spcPct val="0"/>
              </a:spcBef>
              <a:spcAft>
                <a:spcPct val="0"/>
              </a:spcAft>
            </a:pPr>
            <a:r>
              <a:rPr lang="en-IE" sz="1400" b="1">
                <a:solidFill>
                  <a:srgbClr val="54565A"/>
                </a:solidFill>
                <a:latin typeface="Calibri"/>
              </a:rPr>
              <a:t>Quota Controls</a:t>
            </a:r>
          </a:p>
          <a:p>
            <a:pPr algn="ctr" defTabSz="914400" eaLnBrk="0" fontAlgn="base" hangingPunct="0">
              <a:spcBef>
                <a:spcPct val="0"/>
              </a:spcBef>
              <a:spcAft>
                <a:spcPct val="0"/>
              </a:spcAft>
            </a:pPr>
            <a:endParaRPr lang="en-IE" sz="1400">
              <a:solidFill>
                <a:srgbClr val="54565A"/>
              </a:solidFill>
              <a:latin typeface="Calibri"/>
            </a:endParaRPr>
          </a:p>
          <a:p>
            <a:pPr algn="ctr" defTabSz="914400" eaLnBrk="0" fontAlgn="base" hangingPunct="0">
              <a:spcBef>
                <a:spcPct val="0"/>
              </a:spcBef>
              <a:spcAft>
                <a:spcPct val="0"/>
              </a:spcAft>
            </a:pPr>
            <a:r>
              <a:rPr lang="en-IE" sz="1200">
                <a:solidFill>
                  <a:srgbClr val="54565A"/>
                </a:solidFill>
                <a:latin typeface="Calibri"/>
              </a:rPr>
              <a:t>Based on CSO Census 2016 figures for gender, age, region and area, as well as AIMRO agreed figures for social class.</a:t>
            </a:r>
            <a:endParaRPr lang="en-IE" sz="1400">
              <a:solidFill>
                <a:srgbClr val="54565A"/>
              </a:solidFill>
              <a:latin typeface="Calibri"/>
            </a:endParaRPr>
          </a:p>
        </p:txBody>
      </p:sp>
      <p:sp>
        <p:nvSpPr>
          <p:cNvPr id="8" name="Arrow: Pentagon 7">
            <a:extLst>
              <a:ext uri="{FF2B5EF4-FFF2-40B4-BE49-F238E27FC236}">
                <a16:creationId xmlns:a16="http://schemas.microsoft.com/office/drawing/2014/main" id="{4B46F07D-1413-4F34-8374-BCC20D00F5A3}"/>
              </a:ext>
            </a:extLst>
          </p:cNvPr>
          <p:cNvSpPr/>
          <p:nvPr/>
        </p:nvSpPr>
        <p:spPr>
          <a:xfrm flipH="1">
            <a:off x="5663952" y="4149080"/>
            <a:ext cx="2454869" cy="1872208"/>
          </a:xfrm>
          <a:prstGeom prst="homePlate">
            <a:avLst>
              <a:gd name="adj" fmla="val 33123"/>
            </a:avLst>
          </a:prstGeom>
          <a:solidFill>
            <a:schemeClr val="bg1">
              <a:lumMod val="95000"/>
            </a:schemeClr>
          </a:solidFill>
          <a:ln w="28575" cap="rnd">
            <a:solidFill>
              <a:srgbClr val="FED402"/>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en-IE" sz="1400" b="1" dirty="0">
              <a:solidFill>
                <a:srgbClr val="54565A"/>
              </a:solidFill>
              <a:latin typeface="Calibri"/>
            </a:endParaRPr>
          </a:p>
          <a:p>
            <a:pPr algn="ctr" defTabSz="914400" eaLnBrk="0" fontAlgn="base" hangingPunct="0">
              <a:spcBef>
                <a:spcPct val="0"/>
              </a:spcBef>
              <a:spcAft>
                <a:spcPct val="0"/>
              </a:spcAft>
            </a:pPr>
            <a:r>
              <a:rPr lang="en-IE" sz="1400" b="1" dirty="0">
                <a:solidFill>
                  <a:srgbClr val="54565A"/>
                </a:solidFill>
                <a:latin typeface="Calibri"/>
              </a:rPr>
              <a:t>Weights</a:t>
            </a:r>
            <a:endParaRPr lang="en-IE" sz="1400" dirty="0">
              <a:solidFill>
                <a:srgbClr val="54565A"/>
              </a:solidFill>
              <a:latin typeface="Calibri"/>
            </a:endParaRPr>
          </a:p>
          <a:p>
            <a:pPr algn="ctr" defTabSz="914400" eaLnBrk="0" fontAlgn="base" hangingPunct="0">
              <a:spcBef>
                <a:spcPct val="0"/>
              </a:spcBef>
              <a:spcAft>
                <a:spcPct val="0"/>
              </a:spcAft>
            </a:pPr>
            <a:r>
              <a:rPr lang="en-IE" sz="1200" dirty="0">
                <a:solidFill>
                  <a:srgbClr val="54565A"/>
                </a:solidFill>
                <a:latin typeface="Calibri"/>
              </a:rPr>
              <a:t>Corrective weighting was applied by gender, age and socio economic status to ensure a fully representative sample.</a:t>
            </a:r>
          </a:p>
        </p:txBody>
      </p:sp>
      <p:sp>
        <p:nvSpPr>
          <p:cNvPr id="9" name="Arrow: Pentagon 8">
            <a:extLst>
              <a:ext uri="{FF2B5EF4-FFF2-40B4-BE49-F238E27FC236}">
                <a16:creationId xmlns:a16="http://schemas.microsoft.com/office/drawing/2014/main" id="{D28D5988-C577-4430-A31C-DD6452FB5062}"/>
              </a:ext>
            </a:extLst>
          </p:cNvPr>
          <p:cNvSpPr/>
          <p:nvPr/>
        </p:nvSpPr>
        <p:spPr>
          <a:xfrm flipH="1">
            <a:off x="2461558" y="4149080"/>
            <a:ext cx="2232247" cy="1872208"/>
          </a:xfrm>
          <a:prstGeom prst="homePlate">
            <a:avLst>
              <a:gd name="adj" fmla="val 33123"/>
            </a:avLst>
          </a:prstGeom>
          <a:solidFill>
            <a:schemeClr val="bg1">
              <a:lumMod val="95000"/>
            </a:schemeClr>
          </a:solidFill>
          <a:ln w="28575" cap="rnd">
            <a:solidFill>
              <a:srgbClr val="54C0E8"/>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en-IE" sz="2400" b="1" dirty="0">
              <a:solidFill>
                <a:srgbClr val="54565A"/>
              </a:solidFill>
              <a:latin typeface="Calibri"/>
            </a:endParaRPr>
          </a:p>
          <a:p>
            <a:pPr algn="ctr" defTabSz="914400" eaLnBrk="0" fontAlgn="base" hangingPunct="0">
              <a:spcBef>
                <a:spcPct val="0"/>
              </a:spcBef>
              <a:spcAft>
                <a:spcPct val="0"/>
              </a:spcAft>
            </a:pPr>
            <a:r>
              <a:rPr lang="en-IE" sz="1400" b="1" dirty="0">
                <a:solidFill>
                  <a:srgbClr val="54565A"/>
                </a:solidFill>
                <a:latin typeface="Calibri"/>
              </a:rPr>
              <a:t>Fieldwork Dates</a:t>
            </a:r>
          </a:p>
          <a:p>
            <a:pPr algn="ctr" defTabSz="914400" eaLnBrk="0" fontAlgn="base" hangingPunct="0">
              <a:spcBef>
                <a:spcPct val="0"/>
              </a:spcBef>
              <a:spcAft>
                <a:spcPct val="0"/>
              </a:spcAft>
            </a:pPr>
            <a:endParaRPr lang="en-IE" sz="1400" b="1" dirty="0">
              <a:solidFill>
                <a:srgbClr val="54565A"/>
              </a:solidFill>
              <a:latin typeface="Calibri"/>
            </a:endParaRPr>
          </a:p>
          <a:p>
            <a:pPr algn="ctr" defTabSz="914400" eaLnBrk="0" fontAlgn="base" hangingPunct="0">
              <a:spcBef>
                <a:spcPct val="0"/>
              </a:spcBef>
              <a:spcAft>
                <a:spcPct val="0"/>
              </a:spcAft>
            </a:pPr>
            <a:r>
              <a:rPr lang="en-IE" sz="1200" dirty="0">
                <a:solidFill>
                  <a:srgbClr val="54565A"/>
                </a:solidFill>
                <a:latin typeface="Calibri"/>
              </a:rPr>
              <a:t>22</a:t>
            </a:r>
            <a:r>
              <a:rPr lang="en-IE" sz="1200" baseline="30000" dirty="0">
                <a:solidFill>
                  <a:srgbClr val="54565A"/>
                </a:solidFill>
                <a:latin typeface="Calibri"/>
              </a:rPr>
              <a:t>nd</a:t>
            </a:r>
            <a:r>
              <a:rPr lang="en-IE" sz="1200" dirty="0">
                <a:solidFill>
                  <a:srgbClr val="54565A"/>
                </a:solidFill>
                <a:latin typeface="Calibri"/>
              </a:rPr>
              <a:t> – 25</a:t>
            </a:r>
            <a:r>
              <a:rPr lang="en-IE" sz="1200" baseline="30000" dirty="0">
                <a:solidFill>
                  <a:srgbClr val="54565A"/>
                </a:solidFill>
                <a:latin typeface="Calibri"/>
              </a:rPr>
              <a:t>th</a:t>
            </a:r>
            <a:r>
              <a:rPr lang="en-IE" sz="1200" dirty="0">
                <a:solidFill>
                  <a:srgbClr val="54565A"/>
                </a:solidFill>
                <a:latin typeface="Calibri"/>
              </a:rPr>
              <a:t> May, 2020.</a:t>
            </a:r>
          </a:p>
        </p:txBody>
      </p:sp>
      <p:cxnSp>
        <p:nvCxnSpPr>
          <p:cNvPr id="4" name="Straight Connector 3">
            <a:extLst>
              <a:ext uri="{FF2B5EF4-FFF2-40B4-BE49-F238E27FC236}">
                <a16:creationId xmlns:a16="http://schemas.microsoft.com/office/drawing/2014/main" id="{6B6BD561-F3C2-40BC-B2A4-294717100F97}"/>
              </a:ext>
            </a:extLst>
          </p:cNvPr>
          <p:cNvCxnSpPr>
            <a:cxnSpLocks/>
            <a:stCxn id="6" idx="3"/>
            <a:endCxn id="5" idx="1"/>
          </p:cNvCxnSpPr>
          <p:nvPr/>
        </p:nvCxnSpPr>
        <p:spPr>
          <a:xfrm>
            <a:off x="3582027" y="2708920"/>
            <a:ext cx="1145821" cy="0"/>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214E747-622B-4E88-A2E8-CF5FC387B54B}"/>
              </a:ext>
            </a:extLst>
          </p:cNvPr>
          <p:cNvCxnSpPr>
            <a:cxnSpLocks/>
          </p:cNvCxnSpPr>
          <p:nvPr/>
        </p:nvCxnSpPr>
        <p:spPr>
          <a:xfrm flipV="1">
            <a:off x="7182718" y="2708920"/>
            <a:ext cx="713482" cy="17235"/>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38A3C55-90FB-44FA-88CA-D9DBC989E168}"/>
              </a:ext>
            </a:extLst>
          </p:cNvPr>
          <p:cNvCxnSpPr/>
          <p:nvPr/>
        </p:nvCxnSpPr>
        <p:spPr>
          <a:xfrm>
            <a:off x="10302390" y="2708920"/>
            <a:ext cx="618146" cy="0"/>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824E749-B547-498F-806B-1399096F89CE}"/>
              </a:ext>
            </a:extLst>
          </p:cNvPr>
          <p:cNvCxnSpPr>
            <a:cxnSpLocks/>
          </p:cNvCxnSpPr>
          <p:nvPr/>
        </p:nvCxnSpPr>
        <p:spPr>
          <a:xfrm>
            <a:off x="10920536" y="2726155"/>
            <a:ext cx="0" cy="2376000"/>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A50EE02-77F7-4A81-AF43-87E93E337201}"/>
              </a:ext>
            </a:extLst>
          </p:cNvPr>
          <p:cNvCxnSpPr>
            <a:cxnSpLocks/>
            <a:endCxn id="8" idx="3"/>
          </p:cNvCxnSpPr>
          <p:nvPr/>
        </p:nvCxnSpPr>
        <p:spPr>
          <a:xfrm>
            <a:off x="4806163" y="5085184"/>
            <a:ext cx="857788" cy="0"/>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7C51424-F423-40CD-A143-1099E21692E4}"/>
              </a:ext>
            </a:extLst>
          </p:cNvPr>
          <p:cNvCxnSpPr>
            <a:cxnSpLocks/>
            <a:stCxn id="8" idx="1"/>
          </p:cNvCxnSpPr>
          <p:nvPr/>
        </p:nvCxnSpPr>
        <p:spPr>
          <a:xfrm>
            <a:off x="8118821" y="5085184"/>
            <a:ext cx="2801715" cy="0"/>
          </a:xfrm>
          <a:prstGeom prst="line">
            <a:avLst/>
          </a:prstGeom>
          <a:ln w="28575" cap="rnd">
            <a:solidFill>
              <a:srgbClr val="000F9F"/>
            </a:solidFill>
            <a:prstDash val="sysDot"/>
            <a:round/>
          </a:ln>
        </p:spPr>
        <p:style>
          <a:lnRef idx="1">
            <a:schemeClr val="accent1"/>
          </a:lnRef>
          <a:fillRef idx="0">
            <a:schemeClr val="accent1"/>
          </a:fillRef>
          <a:effectRef idx="0">
            <a:schemeClr val="accent1"/>
          </a:effectRef>
          <a:fontRef idx="minor">
            <a:schemeClr val="tx1"/>
          </a:fontRef>
        </p:style>
      </p:cxnSp>
      <p:pic>
        <p:nvPicPr>
          <p:cNvPr id="21" name="Graphic 20" descr="Group">
            <a:extLst>
              <a:ext uri="{FF2B5EF4-FFF2-40B4-BE49-F238E27FC236}">
                <a16:creationId xmlns:a16="http://schemas.microsoft.com/office/drawing/2014/main" id="{A7FF6FAC-9ABD-460B-8998-FDBEDFD56FE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05633" y="1768158"/>
            <a:ext cx="498960" cy="498960"/>
          </a:xfrm>
          <a:prstGeom prst="rect">
            <a:avLst/>
          </a:prstGeom>
        </p:spPr>
      </p:pic>
      <p:pic>
        <p:nvPicPr>
          <p:cNvPr id="23" name="Graphic 22" descr="Test tubes">
            <a:extLst>
              <a:ext uri="{FF2B5EF4-FFF2-40B4-BE49-F238E27FC236}">
                <a16:creationId xmlns:a16="http://schemas.microsoft.com/office/drawing/2014/main" id="{568880BB-DE79-4861-A8EB-9D1E9A6E9564}"/>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808760" y="4149080"/>
            <a:ext cx="498960" cy="498960"/>
          </a:xfrm>
          <a:prstGeom prst="rect">
            <a:avLst/>
          </a:prstGeom>
        </p:spPr>
      </p:pic>
      <p:pic>
        <p:nvPicPr>
          <p:cNvPr id="25" name="Graphic 24" descr="Puzzle">
            <a:extLst>
              <a:ext uri="{FF2B5EF4-FFF2-40B4-BE49-F238E27FC236}">
                <a16:creationId xmlns:a16="http://schemas.microsoft.com/office/drawing/2014/main" id="{C24CCE13-B93F-4B24-9028-6A90A39019CA}"/>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652802" y="1776669"/>
            <a:ext cx="498960" cy="498960"/>
          </a:xfrm>
          <a:prstGeom prst="rect">
            <a:avLst/>
          </a:prstGeom>
        </p:spPr>
      </p:pic>
      <p:pic>
        <p:nvPicPr>
          <p:cNvPr id="27" name="Graphic 26" descr="Daily Calendar">
            <a:extLst>
              <a:ext uri="{FF2B5EF4-FFF2-40B4-BE49-F238E27FC236}">
                <a16:creationId xmlns:a16="http://schemas.microsoft.com/office/drawing/2014/main" id="{CDDB46AB-BBEB-471A-9284-4AA9895A02B5}"/>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577680" y="4331648"/>
            <a:ext cx="498960" cy="498960"/>
          </a:xfrm>
          <a:prstGeom prst="rect">
            <a:avLst/>
          </a:prstGeom>
        </p:spPr>
      </p:pic>
      <p:pic>
        <p:nvPicPr>
          <p:cNvPr id="15" name="Graphic 14" descr="Laptop">
            <a:extLst>
              <a:ext uri="{FF2B5EF4-FFF2-40B4-BE49-F238E27FC236}">
                <a16:creationId xmlns:a16="http://schemas.microsoft.com/office/drawing/2014/main" id="{E08461B1-D015-4F4D-A609-590A1B86AEF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473142" y="1709846"/>
            <a:ext cx="691099" cy="691099"/>
          </a:xfrm>
          <a:prstGeom prst="rect">
            <a:avLst/>
          </a:prstGeom>
        </p:spPr>
      </p:pic>
    </p:spTree>
    <p:extLst>
      <p:ext uri="{BB962C8B-B14F-4D97-AF65-F5344CB8AC3E}">
        <p14:creationId xmlns:p14="http://schemas.microsoft.com/office/powerpoint/2010/main" val="2169492605"/>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926C02-DB37-4902-AA69-43842E980BBE}"/>
              </a:ext>
            </a:extLst>
          </p:cNvPr>
          <p:cNvSpPr/>
          <p:nvPr/>
        </p:nvSpPr>
        <p:spPr>
          <a:xfrm>
            <a:off x="202445" y="121203"/>
            <a:ext cx="11787110" cy="6120680"/>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en-IE" dirty="0">
              <a:solidFill>
                <a:prstClr val="black">
                  <a:lumMod val="65000"/>
                  <a:lumOff val="35000"/>
                </a:prstClr>
              </a:solidFill>
              <a:cs typeface="Calibri"/>
            </a:endParaRPr>
          </a:p>
        </p:txBody>
      </p:sp>
      <p:sp>
        <p:nvSpPr>
          <p:cNvPr id="3" name="Title 2">
            <a:extLst>
              <a:ext uri="{FF2B5EF4-FFF2-40B4-BE49-F238E27FC236}">
                <a16:creationId xmlns:a16="http://schemas.microsoft.com/office/drawing/2014/main" id="{002FF1A9-4CD3-4282-BACC-71E9ED95D529}"/>
              </a:ext>
            </a:extLst>
          </p:cNvPr>
          <p:cNvSpPr>
            <a:spLocks noGrp="1"/>
          </p:cNvSpPr>
          <p:nvPr>
            <p:ph type="title"/>
          </p:nvPr>
        </p:nvSpPr>
        <p:spPr>
          <a:xfrm>
            <a:off x="495019" y="391946"/>
            <a:ext cx="9787893" cy="370620"/>
          </a:xfrm>
        </p:spPr>
        <p:txBody>
          <a:bodyPr anchor="t">
            <a:normAutofit fontScale="90000"/>
          </a:bodyPr>
          <a:lstStyle/>
          <a:p>
            <a:r>
              <a:rPr lang="en-IE" dirty="0">
                <a:latin typeface="Trebuchet MS"/>
                <a:ea typeface="Calibri" panose="020F0502020204030204" pitchFamily="34" charset="0"/>
                <a:cs typeface="Verdana"/>
              </a:rPr>
              <a:t>Summary of Findings</a:t>
            </a:r>
            <a:endParaRPr lang="en-IE" dirty="0"/>
          </a:p>
        </p:txBody>
      </p:sp>
      <p:sp>
        <p:nvSpPr>
          <p:cNvPr id="2" name="Rectangle 1">
            <a:extLst>
              <a:ext uri="{FF2B5EF4-FFF2-40B4-BE49-F238E27FC236}">
                <a16:creationId xmlns:a16="http://schemas.microsoft.com/office/drawing/2014/main" id="{6DD7CB8F-C1B2-4208-B912-6EAA462C35C5}"/>
              </a:ext>
            </a:extLst>
          </p:cNvPr>
          <p:cNvSpPr/>
          <p:nvPr/>
        </p:nvSpPr>
        <p:spPr>
          <a:xfrm>
            <a:off x="398880" y="886309"/>
            <a:ext cx="4173501" cy="353943"/>
          </a:xfrm>
          <a:prstGeom prst="rect">
            <a:avLst/>
          </a:prstGeom>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700" b="0" i="0" u="none" strike="noStrike" kern="1200" cap="none" spc="0" normalizeH="0" baseline="0" noProof="0">
              <a:ln>
                <a:noFill/>
              </a:ln>
              <a:solidFill>
                <a:prstClr val="black">
                  <a:lumMod val="65000"/>
                  <a:lumOff val="35000"/>
                </a:prstClr>
              </a:solidFill>
              <a:effectLst/>
              <a:uLnTx/>
              <a:uFillTx/>
              <a:latin typeface="Calibri" panose="020F0502020204030204"/>
              <a:ea typeface="+mn-ea"/>
              <a:cs typeface="Calibri"/>
            </a:endParaRPr>
          </a:p>
        </p:txBody>
      </p:sp>
      <p:sp>
        <p:nvSpPr>
          <p:cNvPr id="5" name="Rectangle 4">
            <a:extLst>
              <a:ext uri="{FF2B5EF4-FFF2-40B4-BE49-F238E27FC236}">
                <a16:creationId xmlns:a16="http://schemas.microsoft.com/office/drawing/2014/main" id="{ED55259A-D5ED-45E8-B474-B3A091618B48}"/>
              </a:ext>
            </a:extLst>
          </p:cNvPr>
          <p:cNvSpPr/>
          <p:nvPr/>
        </p:nvSpPr>
        <p:spPr>
          <a:xfrm>
            <a:off x="479376" y="1128165"/>
            <a:ext cx="4898147" cy="646331"/>
          </a:xfrm>
          <a:prstGeom prst="rect">
            <a:avLst/>
          </a:prstGeom>
        </p:spPr>
        <p:txBody>
          <a:bodyPr wrap="square" anchor="t">
            <a:spAutoFit/>
          </a:bodyPr>
          <a:lstStyle/>
          <a:p>
            <a:pPr lvl="0" algn="just"/>
            <a:r>
              <a:rPr lang="en-IE" sz="1200" b="1" dirty="0">
                <a:solidFill>
                  <a:schemeClr val="bg1"/>
                </a:solidFill>
              </a:rPr>
              <a:t>Significant increases in the number of individuals working from home, furloughed and made unemployed are evident since the onset of Covid-19.</a:t>
            </a:r>
            <a:endParaRPr kumimoji="0" lang="en-IE"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Calibri" panose="020F0502020204030204" pitchFamily="34" charset="0"/>
            </a:endParaRPr>
          </a:p>
        </p:txBody>
      </p:sp>
      <p:sp>
        <p:nvSpPr>
          <p:cNvPr id="54" name="Rectangle 53">
            <a:extLst>
              <a:ext uri="{FF2B5EF4-FFF2-40B4-BE49-F238E27FC236}">
                <a16:creationId xmlns:a16="http://schemas.microsoft.com/office/drawing/2014/main" id="{C792CF09-8F5F-42FC-BCC6-3A234B95F776}"/>
              </a:ext>
            </a:extLst>
          </p:cNvPr>
          <p:cNvSpPr/>
          <p:nvPr/>
        </p:nvSpPr>
        <p:spPr>
          <a:xfrm>
            <a:off x="562204" y="1104486"/>
            <a:ext cx="4898147" cy="5816977"/>
          </a:xfrm>
          <a:prstGeom prst="rect">
            <a:avLst/>
          </a:prstGeom>
        </p:spPr>
        <p:txBody>
          <a:bodyPr wrap="square" anchor="t">
            <a:spAutoFit/>
          </a:bodyPr>
          <a:lstStyle/>
          <a:p>
            <a:pPr lvl="0" algn="just"/>
            <a:r>
              <a:rPr lang="en-IE" sz="1200" dirty="0">
                <a:solidFill>
                  <a:prstClr val="black">
                    <a:lumMod val="65000"/>
                    <a:lumOff val="35000"/>
                  </a:prstClr>
                </a:solidFill>
                <a:cs typeface="Calibri"/>
              </a:rPr>
              <a:t>Significant increases in the number of individuals working from home, furloughed and made unemployed are evident since the onset of Covid-19.</a:t>
            </a:r>
          </a:p>
          <a:p>
            <a:pPr lvl="0" algn="just"/>
            <a:endParaRPr kumimoji="0" lang="en-IE"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Calibri"/>
            </a:endParaRPr>
          </a:p>
          <a:p>
            <a:pPr lvl="0" algn="just"/>
            <a:r>
              <a:rPr lang="en-IE" sz="1200" dirty="0">
                <a:solidFill>
                  <a:prstClr val="black">
                    <a:lumMod val="65000"/>
                    <a:lumOff val="35000"/>
                  </a:prstClr>
                </a:solidFill>
                <a:cs typeface="Calibri" panose="020F0502020204030204" pitchFamily="34" charset="0"/>
              </a:rPr>
              <a:t>Full-time working from home is most evident amongst those aged 18-49 years and from an ABC1 socio-economic background. Those aged under 35 years are more likely than the average individual to have been made unemployed due to Covid-19, while working part-time from home is significantly more prevalent amongst females than males.</a:t>
            </a:r>
          </a:p>
          <a:p>
            <a:pPr lvl="0" algn="just"/>
            <a:endParaRPr lang="en-IE" sz="1200" dirty="0">
              <a:solidFill>
                <a:prstClr val="black">
                  <a:lumMod val="65000"/>
                  <a:lumOff val="35000"/>
                </a:prstClr>
              </a:solidFill>
              <a:cs typeface="Calibri" panose="020F0502020204030204" pitchFamily="34" charset="0"/>
            </a:endParaRPr>
          </a:p>
          <a:p>
            <a:pPr lvl="0" algn="just"/>
            <a:r>
              <a:rPr lang="en-IE" sz="1200" dirty="0">
                <a:solidFill>
                  <a:prstClr val="black">
                    <a:lumMod val="65000"/>
                    <a:lumOff val="35000"/>
                  </a:prstClr>
                </a:solidFill>
                <a:cs typeface="Calibri" panose="020F0502020204030204" pitchFamily="34" charset="0"/>
              </a:rPr>
              <a:t>Half of all Irish adults actually report that their personal finances have remained the same since the beginning of the </a:t>
            </a:r>
            <a:r>
              <a:rPr lang="en-IE" sz="1200" dirty="0" err="1">
                <a:solidFill>
                  <a:prstClr val="black">
                    <a:lumMod val="65000"/>
                    <a:lumOff val="35000"/>
                  </a:prstClr>
                </a:solidFill>
                <a:cs typeface="Calibri" panose="020F0502020204030204" pitchFamily="34" charset="0"/>
              </a:rPr>
              <a:t>Covid</a:t>
            </a:r>
            <a:r>
              <a:rPr lang="en-IE" sz="1200" dirty="0">
                <a:solidFill>
                  <a:prstClr val="black">
                    <a:lumMod val="65000"/>
                    <a:lumOff val="35000"/>
                  </a:prstClr>
                </a:solidFill>
                <a:cs typeface="Calibri" panose="020F0502020204030204" pitchFamily="34" charset="0"/>
              </a:rPr>
              <a:t> 19 crisis, a third report their personal finances have </a:t>
            </a:r>
            <a:r>
              <a:rPr lang="en-IE" sz="1200" dirty="0" err="1">
                <a:solidFill>
                  <a:prstClr val="black">
                    <a:lumMod val="65000"/>
                    <a:lumOff val="35000"/>
                  </a:prstClr>
                </a:solidFill>
                <a:cs typeface="Calibri" panose="020F0502020204030204" pitchFamily="34" charset="0"/>
              </a:rPr>
              <a:t>disimproved</a:t>
            </a:r>
            <a:r>
              <a:rPr lang="en-IE" sz="1200" dirty="0">
                <a:solidFill>
                  <a:prstClr val="black">
                    <a:lumMod val="65000"/>
                    <a:lumOff val="35000"/>
                  </a:prstClr>
                </a:solidFill>
                <a:cs typeface="Calibri" panose="020F0502020204030204" pitchFamily="34" charset="0"/>
              </a:rPr>
              <a:t>, with one in six (presumably those on Government support) actually reporting an improvement in their personal finances.</a:t>
            </a:r>
          </a:p>
          <a:p>
            <a:pPr lvl="0" algn="just"/>
            <a:endParaRPr lang="en-IE" sz="1200" dirty="0">
              <a:solidFill>
                <a:prstClr val="black">
                  <a:lumMod val="65000"/>
                  <a:lumOff val="35000"/>
                </a:prstClr>
              </a:solidFill>
              <a:cs typeface="Calibri" panose="020F0502020204030204" pitchFamily="34" charset="0"/>
            </a:endParaRPr>
          </a:p>
          <a:p>
            <a:pPr lvl="0" algn="just"/>
            <a:r>
              <a:rPr lang="en-IE" sz="1200" dirty="0">
                <a:solidFill>
                  <a:prstClr val="black">
                    <a:lumMod val="65000"/>
                    <a:lumOff val="35000"/>
                  </a:prstClr>
                </a:solidFill>
                <a:cs typeface="Calibri"/>
              </a:rPr>
              <a:t>Six in ten have managed to build up cash reserves by way of saving money since the beginning of the crisis – a positive indication of a potential spending boost once restrictions are lifted.</a:t>
            </a:r>
          </a:p>
          <a:p>
            <a:pPr lvl="0" algn="just"/>
            <a:endParaRPr lang="en-IE" sz="1200" dirty="0">
              <a:solidFill>
                <a:prstClr val="black">
                  <a:lumMod val="65000"/>
                  <a:lumOff val="35000"/>
                </a:prstClr>
              </a:solidFill>
              <a:cs typeface="Calibri"/>
            </a:endParaRPr>
          </a:p>
          <a:p>
            <a:pPr lvl="0" algn="just"/>
            <a:r>
              <a:rPr lang="en-IE" sz="1200" dirty="0">
                <a:solidFill>
                  <a:prstClr val="black">
                    <a:lumMod val="65000"/>
                    <a:lumOff val="35000"/>
                  </a:prstClr>
                </a:solidFill>
                <a:cs typeface="Calibri"/>
              </a:rPr>
              <a:t>Twice as many individuals expect to spend more money as businesses reopen as expect to spend less – another positive indicator of the likely economic boost when things begin to return to a ‘new normal’.</a:t>
            </a:r>
          </a:p>
          <a:p>
            <a:pPr lvl="0" algn="just"/>
            <a:endParaRPr lang="en-IE" sz="1200" dirty="0">
              <a:solidFill>
                <a:prstClr val="black">
                  <a:lumMod val="65000"/>
                  <a:lumOff val="35000"/>
                </a:prstClr>
              </a:solidFill>
              <a:cs typeface="Calibri"/>
            </a:endParaRPr>
          </a:p>
          <a:p>
            <a:pPr algn="just"/>
            <a:r>
              <a:rPr lang="en-IE" sz="1200" dirty="0">
                <a:solidFill>
                  <a:prstClr val="black">
                    <a:lumMod val="65000"/>
                    <a:lumOff val="35000"/>
                  </a:prstClr>
                </a:solidFill>
                <a:cs typeface="Calibri"/>
              </a:rPr>
              <a:t>Given the onset of the crisis during the typical holiday booking season, it is perhaps not surprising that six in ten of all adults had to cancel an overseas holiday as a direct result. </a:t>
            </a:r>
          </a:p>
          <a:p>
            <a:pPr lvl="0" algn="just"/>
            <a:endParaRPr lang="en-IE" sz="1200" dirty="0">
              <a:solidFill>
                <a:prstClr val="black">
                  <a:lumMod val="65000"/>
                  <a:lumOff val="35000"/>
                </a:prstClr>
              </a:solidFill>
              <a:cs typeface="Calibri" panose="020F0502020204030204" pitchFamily="34" charset="0"/>
            </a:endParaRPr>
          </a:p>
          <a:p>
            <a:pPr lvl="0" algn="just"/>
            <a:endParaRPr lang="en-IE" sz="1200" dirty="0">
              <a:solidFill>
                <a:prstClr val="black">
                  <a:lumMod val="65000"/>
                  <a:lumOff val="35000"/>
                </a:prstClr>
              </a:solidFill>
              <a:cs typeface="Calibri" panose="020F0502020204030204" pitchFamily="34" charset="0"/>
            </a:endParaRPr>
          </a:p>
          <a:p>
            <a:pPr lvl="0" algn="just"/>
            <a:endParaRPr lang="en-IE" sz="1200" dirty="0">
              <a:solidFill>
                <a:prstClr val="black">
                  <a:lumMod val="65000"/>
                  <a:lumOff val="35000"/>
                </a:prstClr>
              </a:solidFill>
              <a:cs typeface="Calibri" panose="020F0502020204030204" pitchFamily="34" charset="0"/>
            </a:endParaRPr>
          </a:p>
          <a:p>
            <a:pPr lvl="0" algn="just"/>
            <a:endParaRPr lang="en-IE" sz="1200" dirty="0">
              <a:solidFill>
                <a:prstClr val="black">
                  <a:lumMod val="65000"/>
                  <a:lumOff val="35000"/>
                </a:prstClr>
              </a:solidFill>
              <a:cs typeface="Calibri" panose="020F0502020204030204" pitchFamily="34" charset="0"/>
            </a:endParaRPr>
          </a:p>
          <a:p>
            <a:pPr lvl="0" algn="just"/>
            <a:endParaRPr kumimoji="0" lang="en-IE"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Calibri" panose="020F0502020204030204" pitchFamily="34" charset="0"/>
            </a:endParaRPr>
          </a:p>
        </p:txBody>
      </p:sp>
      <p:pic>
        <p:nvPicPr>
          <p:cNvPr id="10" name="Picture 9">
            <a:extLst>
              <a:ext uri="{FF2B5EF4-FFF2-40B4-BE49-F238E27FC236}">
                <a16:creationId xmlns:a16="http://schemas.microsoft.com/office/drawing/2014/main" id="{FF5AEC23-FC19-49CB-ADBA-F1E24CC884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55374" y="287237"/>
            <a:ext cx="870413" cy="354260"/>
          </a:xfrm>
          <a:prstGeom prst="rect">
            <a:avLst/>
          </a:prstGeom>
        </p:spPr>
      </p:pic>
      <p:sp>
        <p:nvSpPr>
          <p:cNvPr id="6" name="TextBox 5">
            <a:extLst>
              <a:ext uri="{FF2B5EF4-FFF2-40B4-BE49-F238E27FC236}">
                <a16:creationId xmlns:a16="http://schemas.microsoft.com/office/drawing/2014/main" id="{C4B68F79-7656-0841-B289-A1F0084E0AF4}"/>
              </a:ext>
            </a:extLst>
          </p:cNvPr>
          <p:cNvSpPr txBox="1"/>
          <p:nvPr/>
        </p:nvSpPr>
        <p:spPr>
          <a:xfrm>
            <a:off x="6336427" y="950288"/>
            <a:ext cx="5456693" cy="5355312"/>
          </a:xfrm>
          <a:prstGeom prst="rect">
            <a:avLst/>
          </a:prstGeom>
          <a:noFill/>
        </p:spPr>
        <p:txBody>
          <a:bodyPr wrap="square" rtlCol="0">
            <a:spAutoFit/>
          </a:bodyPr>
          <a:lstStyle/>
          <a:p>
            <a:pPr lvl="0" algn="just"/>
            <a:endParaRPr lang="en-IE" sz="1200" dirty="0">
              <a:solidFill>
                <a:prstClr val="black">
                  <a:lumMod val="65000"/>
                  <a:lumOff val="35000"/>
                </a:prstClr>
              </a:solidFill>
              <a:cs typeface="Calibri"/>
            </a:endParaRPr>
          </a:p>
          <a:p>
            <a:pPr lvl="0" algn="just"/>
            <a:r>
              <a:rPr lang="en-IE" sz="1200" dirty="0">
                <a:solidFill>
                  <a:prstClr val="black">
                    <a:lumMod val="65000"/>
                    <a:lumOff val="35000"/>
                  </a:prstClr>
                </a:solidFill>
                <a:cs typeface="Calibri"/>
              </a:rPr>
              <a:t>Of the 60% of adults who had to cancel any type of holiday because of the crisis, 44% expect to spend the money they saved on other products and services in Ireland instead.</a:t>
            </a:r>
          </a:p>
          <a:p>
            <a:pPr lvl="0" algn="just"/>
            <a:endParaRPr lang="en-IE" sz="1200" dirty="0">
              <a:solidFill>
                <a:prstClr val="black">
                  <a:lumMod val="65000"/>
                  <a:lumOff val="35000"/>
                </a:prstClr>
              </a:solidFill>
              <a:cs typeface="Calibri"/>
            </a:endParaRPr>
          </a:p>
          <a:p>
            <a:pPr lvl="0" algn="just"/>
            <a:r>
              <a:rPr lang="en-IE" sz="1200" dirty="0">
                <a:solidFill>
                  <a:prstClr val="black">
                    <a:lumMod val="65000"/>
                    <a:lumOff val="35000"/>
                  </a:prstClr>
                </a:solidFill>
                <a:cs typeface="Calibri"/>
              </a:rPr>
              <a:t>Key purchases being planned for the next six months include household furnishings/goods and home improvements, purchasing (re-purchasing?) car insurance, and buying health insurance.</a:t>
            </a:r>
          </a:p>
          <a:p>
            <a:pPr lvl="0" algn="just"/>
            <a:endParaRPr lang="en-IE" sz="1200" dirty="0">
              <a:solidFill>
                <a:prstClr val="black">
                  <a:lumMod val="65000"/>
                  <a:lumOff val="35000"/>
                </a:prstClr>
              </a:solidFill>
              <a:cs typeface="Calibri"/>
            </a:endParaRPr>
          </a:p>
          <a:p>
            <a:pPr lvl="0" algn="just"/>
            <a:r>
              <a:rPr lang="en-IE" sz="1200" dirty="0">
                <a:solidFill>
                  <a:prstClr val="black">
                    <a:lumMod val="65000"/>
                    <a:lumOff val="35000"/>
                  </a:prstClr>
                </a:solidFill>
                <a:cs typeface="Calibri"/>
              </a:rPr>
              <a:t>Younger people in particular are planning to treat themselves once all or most of the </a:t>
            </a:r>
            <a:r>
              <a:rPr lang="en-IE" sz="1200" dirty="0" err="1">
                <a:solidFill>
                  <a:prstClr val="black">
                    <a:lumMod val="65000"/>
                    <a:lumOff val="35000"/>
                  </a:prstClr>
                </a:solidFill>
                <a:cs typeface="Calibri"/>
              </a:rPr>
              <a:t>Covid</a:t>
            </a:r>
            <a:r>
              <a:rPr lang="en-IE" sz="1200" dirty="0">
                <a:solidFill>
                  <a:prstClr val="black">
                    <a:lumMod val="65000"/>
                    <a:lumOff val="35000"/>
                  </a:prstClr>
                </a:solidFill>
                <a:cs typeface="Calibri"/>
              </a:rPr>
              <a:t> 19 restrictions are lifted, with significant retail therapy also in the offing. 1 in 6 of us are also planning on shedding a few lbs. as we emerged from hibernation.</a:t>
            </a:r>
          </a:p>
          <a:p>
            <a:pPr lvl="0" algn="just"/>
            <a:endParaRPr lang="en-IE" sz="1200" dirty="0">
              <a:solidFill>
                <a:prstClr val="black">
                  <a:lumMod val="65000"/>
                  <a:lumOff val="35000"/>
                </a:prstClr>
              </a:solidFill>
              <a:cs typeface="Calibri"/>
            </a:endParaRPr>
          </a:p>
          <a:p>
            <a:pPr lvl="0" algn="just"/>
            <a:r>
              <a:rPr lang="en-IE" sz="1200" dirty="0">
                <a:solidFill>
                  <a:prstClr val="black">
                    <a:lumMod val="65000"/>
                    <a:lumOff val="35000"/>
                  </a:prstClr>
                </a:solidFill>
                <a:cs typeface="Calibri"/>
              </a:rPr>
              <a:t>TV has been by far the single most important source of news and information during the Covid-19 crisis.</a:t>
            </a:r>
          </a:p>
          <a:p>
            <a:pPr lvl="0" algn="just"/>
            <a:endParaRPr lang="en-IE" sz="1200" dirty="0">
              <a:solidFill>
                <a:prstClr val="black">
                  <a:lumMod val="65000"/>
                  <a:lumOff val="35000"/>
                </a:prstClr>
              </a:solidFill>
              <a:cs typeface="Calibri"/>
            </a:endParaRPr>
          </a:p>
          <a:p>
            <a:pPr lvl="0" algn="just"/>
            <a:r>
              <a:rPr lang="en-IE" sz="1200" dirty="0">
                <a:solidFill>
                  <a:prstClr val="black">
                    <a:lumMod val="65000"/>
                    <a:lumOff val="35000"/>
                  </a:prstClr>
                </a:solidFill>
                <a:cs typeface="Calibri"/>
              </a:rPr>
              <a:t>The power of TV as a reliable and trusted source of information and entertainment remains strong across all demographic groupings.</a:t>
            </a:r>
          </a:p>
          <a:p>
            <a:pPr lvl="0" algn="just"/>
            <a:r>
              <a:rPr lang="en-IE" sz="1200" dirty="0">
                <a:solidFill>
                  <a:prstClr val="black">
                    <a:lumMod val="65000"/>
                    <a:lumOff val="35000"/>
                  </a:prstClr>
                </a:solidFill>
                <a:cs typeface="Calibri"/>
              </a:rPr>
              <a:t> </a:t>
            </a:r>
          </a:p>
          <a:p>
            <a:pPr lvl="0" algn="just"/>
            <a:r>
              <a:rPr lang="en-IE" sz="1200" dirty="0">
                <a:solidFill>
                  <a:prstClr val="black">
                    <a:lumMod val="65000"/>
                    <a:lumOff val="35000"/>
                  </a:prstClr>
                </a:solidFill>
                <a:cs typeface="Calibri"/>
              </a:rPr>
              <a:t>TV has been by far the most trusted source of advertising during the </a:t>
            </a:r>
            <a:r>
              <a:rPr lang="en-IE" sz="1200" dirty="0" err="1">
                <a:solidFill>
                  <a:prstClr val="black">
                    <a:lumMod val="65000"/>
                    <a:lumOff val="35000"/>
                  </a:prstClr>
                </a:solidFill>
                <a:cs typeface="Calibri"/>
              </a:rPr>
              <a:t>Covid</a:t>
            </a:r>
            <a:r>
              <a:rPr lang="en-IE" sz="1200" dirty="0">
                <a:solidFill>
                  <a:prstClr val="black">
                    <a:lumMod val="65000"/>
                    <a:lumOff val="35000"/>
                  </a:prstClr>
                </a:solidFill>
                <a:cs typeface="Calibri"/>
              </a:rPr>
              <a:t> 19 crisis, followed at some remove by radio.</a:t>
            </a:r>
          </a:p>
          <a:p>
            <a:pPr lvl="0" algn="just"/>
            <a:endParaRPr lang="en-IE" sz="1200" dirty="0">
              <a:solidFill>
                <a:prstClr val="black">
                  <a:lumMod val="65000"/>
                  <a:lumOff val="35000"/>
                </a:prstClr>
              </a:solidFill>
              <a:cs typeface="Calibri"/>
            </a:endParaRPr>
          </a:p>
          <a:p>
            <a:pPr lvl="0" algn="just"/>
            <a:endParaRPr lang="en-IE" sz="1200" dirty="0">
              <a:solidFill>
                <a:prstClr val="black">
                  <a:lumMod val="65000"/>
                  <a:lumOff val="35000"/>
                </a:prstClr>
              </a:solidFill>
              <a:cs typeface="Calibri"/>
            </a:endParaRPr>
          </a:p>
          <a:p>
            <a:pPr lvl="0" algn="just"/>
            <a:endParaRPr lang="en-IE" sz="1200" dirty="0">
              <a:solidFill>
                <a:prstClr val="black">
                  <a:lumMod val="65000"/>
                  <a:lumOff val="35000"/>
                </a:prstClr>
              </a:solidFill>
              <a:cs typeface="Calibri"/>
            </a:endParaRPr>
          </a:p>
          <a:p>
            <a:pPr lvl="0" algn="just"/>
            <a:endParaRPr lang="en-IE" sz="1200" dirty="0">
              <a:solidFill>
                <a:prstClr val="black">
                  <a:lumMod val="65000"/>
                  <a:lumOff val="35000"/>
                </a:prstClr>
              </a:solidFill>
              <a:cs typeface="Calibri"/>
            </a:endParaRPr>
          </a:p>
          <a:p>
            <a:pPr lvl="0" algn="just"/>
            <a:endParaRPr lang="en-IE" sz="1200" dirty="0">
              <a:solidFill>
                <a:prstClr val="black">
                  <a:lumMod val="65000"/>
                  <a:lumOff val="35000"/>
                </a:prstClr>
              </a:solidFill>
              <a:cs typeface="Calibri"/>
            </a:endParaRPr>
          </a:p>
          <a:p>
            <a:pPr lvl="0" algn="just"/>
            <a:endParaRPr lang="en-IE" dirty="0">
              <a:solidFill>
                <a:prstClr val="black">
                  <a:lumMod val="65000"/>
                  <a:lumOff val="35000"/>
                </a:prstClr>
              </a:solidFill>
              <a:cs typeface="Calibri"/>
            </a:endParaRPr>
          </a:p>
        </p:txBody>
      </p:sp>
      <p:pic>
        <p:nvPicPr>
          <p:cNvPr id="9" name="Picture 8">
            <a:extLst>
              <a:ext uri="{FF2B5EF4-FFF2-40B4-BE49-F238E27FC236}">
                <a16:creationId xmlns:a16="http://schemas.microsoft.com/office/drawing/2014/main" id="{CF8DC210-5C36-46F2-B4B6-1AB8F9C2BE0E}"/>
              </a:ext>
            </a:extLst>
          </p:cNvPr>
          <p:cNvPicPr>
            <a:picLocks noChangeAspect="1"/>
          </p:cNvPicPr>
          <p:nvPr/>
        </p:nvPicPr>
        <p:blipFill>
          <a:blip r:embed="rId4"/>
          <a:stretch>
            <a:fillRect/>
          </a:stretch>
        </p:blipFill>
        <p:spPr>
          <a:xfrm>
            <a:off x="8751328" y="244616"/>
            <a:ext cx="1840278" cy="582716"/>
          </a:xfrm>
          <a:prstGeom prst="rect">
            <a:avLst/>
          </a:prstGeom>
        </p:spPr>
      </p:pic>
    </p:spTree>
    <p:extLst>
      <p:ext uri="{BB962C8B-B14F-4D97-AF65-F5344CB8AC3E}">
        <p14:creationId xmlns:p14="http://schemas.microsoft.com/office/powerpoint/2010/main" val="1190837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22695" y="872811"/>
            <a:ext cx="6829140" cy="323941"/>
          </a:xfrm>
        </p:spPr>
        <p:txBody>
          <a:bodyPr/>
          <a:lstStyle/>
          <a:p>
            <a:r>
              <a:rPr lang="en-IE" dirty="0"/>
              <a:t>Base: All Adults 18+ N - 317</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119336" y="15381"/>
            <a:ext cx="7032499" cy="963032"/>
          </a:xfrm>
        </p:spPr>
        <p:txBody>
          <a:bodyPr>
            <a:normAutofit fontScale="90000"/>
          </a:bodyPr>
          <a:lstStyle/>
          <a:p>
            <a:r>
              <a:rPr lang="en-IE" dirty="0"/>
              <a:t>2/3 of people report that their personal finances have remained the same or improved since the onset of the Covid-19 crisis</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11425" y="6456927"/>
            <a:ext cx="5184576" cy="285204"/>
          </a:xfrm>
        </p:spPr>
        <p:txBody>
          <a:bodyPr>
            <a:normAutofit fontScale="70000" lnSpcReduction="20000"/>
          </a:bodyPr>
          <a:lstStyle/>
          <a:p>
            <a:r>
              <a:rPr lang="en-IE" sz="1200" dirty="0"/>
              <a:t>Q.3 To what extent have your personal finances improved, </a:t>
            </a:r>
            <a:r>
              <a:rPr lang="en-IE" sz="1200" dirty="0" err="1"/>
              <a:t>disimproved</a:t>
            </a:r>
            <a:r>
              <a:rPr lang="en-IE" sz="1200" dirty="0"/>
              <a:t> or remained the same since the beginning of the COVID 19 crisis?</a:t>
            </a:r>
          </a:p>
        </p:txBody>
      </p:sp>
      <p:grpSp>
        <p:nvGrpSpPr>
          <p:cNvPr id="8" name="Group 7">
            <a:extLst>
              <a:ext uri="{FF2B5EF4-FFF2-40B4-BE49-F238E27FC236}">
                <a16:creationId xmlns:a16="http://schemas.microsoft.com/office/drawing/2014/main" id="{94CB14A6-9B73-4AD4-802C-6C02B7418F02}"/>
              </a:ext>
            </a:extLst>
          </p:cNvPr>
          <p:cNvGrpSpPr/>
          <p:nvPr/>
        </p:nvGrpSpPr>
        <p:grpSpPr>
          <a:xfrm>
            <a:off x="1192199" y="1411779"/>
            <a:ext cx="4680520" cy="4518839"/>
            <a:chOff x="3444270" y="790108"/>
            <a:chExt cx="5303458" cy="5277493"/>
          </a:xfrm>
        </p:grpSpPr>
        <p:sp>
          <p:nvSpPr>
            <p:cNvPr id="9" name="Arrow: Circular 8">
              <a:extLst>
                <a:ext uri="{FF2B5EF4-FFF2-40B4-BE49-F238E27FC236}">
                  <a16:creationId xmlns:a16="http://schemas.microsoft.com/office/drawing/2014/main" id="{C264CC61-37C2-427E-A68F-214D81442608}"/>
                </a:ext>
              </a:extLst>
            </p:cNvPr>
            <p:cNvSpPr/>
            <p:nvPr/>
          </p:nvSpPr>
          <p:spPr>
            <a:xfrm>
              <a:off x="3632507" y="790108"/>
              <a:ext cx="5115221" cy="5115221"/>
            </a:xfrm>
            <a:prstGeom prst="circularArrow">
              <a:avLst>
                <a:gd name="adj1" fmla="val 5085"/>
                <a:gd name="adj2" fmla="val 327528"/>
                <a:gd name="adj3" fmla="val 1472472"/>
                <a:gd name="adj4" fmla="val 16199432"/>
                <a:gd name="adj5" fmla="val 5932"/>
              </a:avLst>
            </a:prstGeom>
            <a:solidFill>
              <a:schemeClr val="tx2">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10" name="Arrow: Circular 9">
              <a:extLst>
                <a:ext uri="{FF2B5EF4-FFF2-40B4-BE49-F238E27FC236}">
                  <a16:creationId xmlns:a16="http://schemas.microsoft.com/office/drawing/2014/main" id="{D888CCB0-B63F-4EA9-9556-5B8674BAADD3}"/>
                </a:ext>
              </a:extLst>
            </p:cNvPr>
            <p:cNvSpPr/>
            <p:nvPr/>
          </p:nvSpPr>
          <p:spPr>
            <a:xfrm>
              <a:off x="3538389" y="952380"/>
              <a:ext cx="5115221" cy="5115221"/>
            </a:xfrm>
            <a:prstGeom prst="circularArrow">
              <a:avLst>
                <a:gd name="adj1" fmla="val 5085"/>
                <a:gd name="adj2" fmla="val 327528"/>
                <a:gd name="adj3" fmla="val 8671970"/>
                <a:gd name="adj4" fmla="val 1800502"/>
                <a:gd name="adj5" fmla="val 5932"/>
              </a:avLst>
            </a:prstGeom>
            <a:solidFill>
              <a:schemeClr val="tx2">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11" name="Arrow: Circular 10">
              <a:extLst>
                <a:ext uri="{FF2B5EF4-FFF2-40B4-BE49-F238E27FC236}">
                  <a16:creationId xmlns:a16="http://schemas.microsoft.com/office/drawing/2014/main" id="{EEFD8BE3-3891-4233-B450-D9FC9BC0F1FA}"/>
                </a:ext>
              </a:extLst>
            </p:cNvPr>
            <p:cNvSpPr/>
            <p:nvPr/>
          </p:nvSpPr>
          <p:spPr>
            <a:xfrm>
              <a:off x="3444270" y="790108"/>
              <a:ext cx="5115221" cy="5115221"/>
            </a:xfrm>
            <a:prstGeom prst="circularArrow">
              <a:avLst>
                <a:gd name="adj1" fmla="val 5085"/>
                <a:gd name="adj2" fmla="val 327528"/>
                <a:gd name="adj3" fmla="val 15873039"/>
                <a:gd name="adj4" fmla="val 9000000"/>
                <a:gd name="adj5" fmla="val 5932"/>
              </a:avLst>
            </a:prstGeom>
            <a:solidFill>
              <a:schemeClr val="tx2">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grpSp>
      <p:sp>
        <p:nvSpPr>
          <p:cNvPr id="12" name="TextBox 11">
            <a:extLst>
              <a:ext uri="{FF2B5EF4-FFF2-40B4-BE49-F238E27FC236}">
                <a16:creationId xmlns:a16="http://schemas.microsoft.com/office/drawing/2014/main" id="{020A4D15-5790-4447-A5DC-C680CA8130A3}"/>
              </a:ext>
            </a:extLst>
          </p:cNvPr>
          <p:cNvSpPr txBox="1"/>
          <p:nvPr/>
        </p:nvSpPr>
        <p:spPr>
          <a:xfrm>
            <a:off x="3615698" y="1181392"/>
            <a:ext cx="1832040" cy="307777"/>
          </a:xfrm>
          <a:prstGeom prst="rect">
            <a:avLst/>
          </a:prstGeom>
          <a:noFill/>
        </p:spPr>
        <p:txBody>
          <a:bodyPr wrap="none" rtlCol="0">
            <a:spAutoFit/>
          </a:bodyPr>
          <a:lstStyle/>
          <a:p>
            <a:r>
              <a:rPr lang="en-IE" sz="1400" dirty="0"/>
              <a:t>Improved significantly </a:t>
            </a:r>
          </a:p>
        </p:txBody>
      </p:sp>
      <p:sp>
        <p:nvSpPr>
          <p:cNvPr id="13" name="TextBox 12">
            <a:extLst>
              <a:ext uri="{FF2B5EF4-FFF2-40B4-BE49-F238E27FC236}">
                <a16:creationId xmlns:a16="http://schemas.microsoft.com/office/drawing/2014/main" id="{1A007AE2-EBDB-439F-A73D-2F61D4C02F75}"/>
              </a:ext>
            </a:extLst>
          </p:cNvPr>
          <p:cNvSpPr txBox="1"/>
          <p:nvPr/>
        </p:nvSpPr>
        <p:spPr>
          <a:xfrm>
            <a:off x="5035549" y="1693029"/>
            <a:ext cx="1440779" cy="307777"/>
          </a:xfrm>
          <a:prstGeom prst="rect">
            <a:avLst/>
          </a:prstGeom>
          <a:noFill/>
        </p:spPr>
        <p:txBody>
          <a:bodyPr wrap="none" rtlCol="0">
            <a:spAutoFit/>
          </a:bodyPr>
          <a:lstStyle/>
          <a:p>
            <a:r>
              <a:rPr lang="en-IE" sz="1400" dirty="0"/>
              <a:t>Improved slightly</a:t>
            </a:r>
          </a:p>
        </p:txBody>
      </p:sp>
      <p:graphicFrame>
        <p:nvGraphicFramePr>
          <p:cNvPr id="16" name="Chart 15">
            <a:extLst>
              <a:ext uri="{FF2B5EF4-FFF2-40B4-BE49-F238E27FC236}">
                <a16:creationId xmlns:a16="http://schemas.microsoft.com/office/drawing/2014/main" id="{783571A1-B4E4-4A23-B23C-DEB894187AFC}"/>
              </a:ext>
            </a:extLst>
          </p:cNvPr>
          <p:cNvGraphicFramePr/>
          <p:nvPr>
            <p:extLst>
              <p:ext uri="{D42A27DB-BD31-4B8C-83A1-F6EECF244321}">
                <p14:modId xmlns:p14="http://schemas.microsoft.com/office/powerpoint/2010/main" val="1349651158"/>
              </p:ext>
            </p:extLst>
          </p:nvPr>
        </p:nvGraphicFramePr>
        <p:xfrm>
          <a:off x="344176" y="1812760"/>
          <a:ext cx="6068067" cy="3576518"/>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8BBF8D53-9872-4EFE-8429-0B5F99EF08DB}"/>
              </a:ext>
            </a:extLst>
          </p:cNvPr>
          <p:cNvSpPr txBox="1"/>
          <p:nvPr/>
        </p:nvSpPr>
        <p:spPr>
          <a:xfrm>
            <a:off x="1665099" y="1252650"/>
            <a:ext cx="1435334" cy="523220"/>
          </a:xfrm>
          <a:prstGeom prst="rect">
            <a:avLst/>
          </a:prstGeom>
          <a:noFill/>
        </p:spPr>
        <p:txBody>
          <a:bodyPr wrap="square" rtlCol="0">
            <a:spAutoFit/>
          </a:bodyPr>
          <a:lstStyle/>
          <a:p>
            <a:r>
              <a:rPr lang="en-IE" sz="1400" dirty="0"/>
              <a:t>Dis-improved significantly</a:t>
            </a:r>
          </a:p>
        </p:txBody>
      </p:sp>
      <p:grpSp>
        <p:nvGrpSpPr>
          <p:cNvPr id="6" name="Group 5">
            <a:extLst>
              <a:ext uri="{FF2B5EF4-FFF2-40B4-BE49-F238E27FC236}">
                <a16:creationId xmlns:a16="http://schemas.microsoft.com/office/drawing/2014/main" id="{DD690EC1-C449-4BC5-9460-496D46A09FBE}"/>
              </a:ext>
            </a:extLst>
          </p:cNvPr>
          <p:cNvGrpSpPr/>
          <p:nvPr/>
        </p:nvGrpSpPr>
        <p:grpSpPr>
          <a:xfrm>
            <a:off x="59668" y="5801624"/>
            <a:ext cx="12192000" cy="634544"/>
            <a:chOff x="59668" y="5801624"/>
            <a:chExt cx="12192000" cy="634544"/>
          </a:xfrm>
        </p:grpSpPr>
        <p:sp>
          <p:nvSpPr>
            <p:cNvPr id="18" name="TextBox 17">
              <a:extLst>
                <a:ext uri="{FF2B5EF4-FFF2-40B4-BE49-F238E27FC236}">
                  <a16:creationId xmlns:a16="http://schemas.microsoft.com/office/drawing/2014/main" id="{2C2BFD13-5BE8-47E1-8405-3582B348A752}"/>
                </a:ext>
              </a:extLst>
            </p:cNvPr>
            <p:cNvSpPr txBox="1"/>
            <p:nvPr/>
          </p:nvSpPr>
          <p:spPr>
            <a:xfrm>
              <a:off x="119336" y="5801624"/>
              <a:ext cx="12072664" cy="634544"/>
            </a:xfrm>
            <a:prstGeom prst="parallelogram">
              <a:avLst/>
            </a:prstGeom>
            <a:solidFill>
              <a:srgbClr val="595959">
                <a:alpha val="92941"/>
              </a:srgbClr>
            </a:solidFill>
          </p:spPr>
          <p:txBody>
            <a:bodyPr wrap="square" rtlCol="0">
              <a:spAutoFit/>
            </a:bodyPr>
            <a:lstStyle/>
            <a:p>
              <a:pPr algn="ctr" fontAlgn="base">
                <a:spcBef>
                  <a:spcPct val="0"/>
                </a:spcBef>
                <a:spcAft>
                  <a:spcPct val="0"/>
                </a:spcAft>
              </a:pPr>
              <a:endParaRPr lang="en-IE" sz="1400" b="1" dirty="0">
                <a:solidFill>
                  <a:schemeClr val="bg1"/>
                </a:solidFill>
              </a:endParaRPr>
            </a:p>
            <a:p>
              <a:pPr algn="ctr" fontAlgn="base">
                <a:spcBef>
                  <a:spcPct val="0"/>
                </a:spcBef>
                <a:spcAft>
                  <a:spcPct val="0"/>
                </a:spcAft>
              </a:pPr>
              <a:endParaRPr lang="en-IE" sz="1400" b="1" dirty="0">
                <a:solidFill>
                  <a:schemeClr val="bg1"/>
                </a:solidFill>
              </a:endParaRPr>
            </a:p>
          </p:txBody>
        </p:sp>
        <p:sp>
          <p:nvSpPr>
            <p:cNvPr id="19" name="TextBox 18">
              <a:extLst>
                <a:ext uri="{FF2B5EF4-FFF2-40B4-BE49-F238E27FC236}">
                  <a16:creationId xmlns:a16="http://schemas.microsoft.com/office/drawing/2014/main" id="{2C20F2B5-CC86-465E-A702-E7E0D65E365E}"/>
                </a:ext>
              </a:extLst>
            </p:cNvPr>
            <p:cNvSpPr txBox="1"/>
            <p:nvPr/>
          </p:nvSpPr>
          <p:spPr>
            <a:xfrm>
              <a:off x="59668" y="5833365"/>
              <a:ext cx="12192000" cy="523220"/>
            </a:xfrm>
            <a:prstGeom prst="rect">
              <a:avLst/>
            </a:prstGeom>
            <a:noFill/>
          </p:spPr>
          <p:txBody>
            <a:bodyPr wrap="square" rtlCol="0">
              <a:spAutoFit/>
            </a:bodyPr>
            <a:lstStyle/>
            <a:p>
              <a:pPr algn="ctr"/>
              <a:r>
                <a:rPr lang="en-IE" sz="1400" b="1" dirty="0">
                  <a:solidFill>
                    <a:prstClr val="white"/>
                  </a:solidFill>
                </a:rPr>
                <a:t>Half of all Irish adults actually report that their personal finances have remained the same since the beginning of the </a:t>
              </a:r>
              <a:r>
                <a:rPr lang="en-IE" sz="1400" b="1" dirty="0" err="1">
                  <a:solidFill>
                    <a:prstClr val="white"/>
                  </a:solidFill>
                </a:rPr>
                <a:t>Covid</a:t>
              </a:r>
              <a:r>
                <a:rPr lang="en-IE" sz="1400" b="1" dirty="0">
                  <a:solidFill>
                    <a:prstClr val="white"/>
                  </a:solidFill>
                </a:rPr>
                <a:t> 19 crisis, a third report their personal finances have </a:t>
              </a:r>
              <a:r>
                <a:rPr lang="en-IE" sz="1400" b="1" dirty="0" err="1">
                  <a:solidFill>
                    <a:prstClr val="white"/>
                  </a:solidFill>
                </a:rPr>
                <a:t>disimproved</a:t>
              </a:r>
              <a:r>
                <a:rPr lang="en-IE" sz="1400" b="1" dirty="0">
                  <a:solidFill>
                    <a:prstClr val="white"/>
                  </a:solidFill>
                </a:rPr>
                <a:t>, with one in six actually reporting an improvement in their personal finances.</a:t>
              </a:r>
              <a:endParaRPr lang="en-IE" sz="1400" b="1" dirty="0">
                <a:solidFill>
                  <a:schemeClr val="bg1"/>
                </a:solidFill>
              </a:endParaRPr>
            </a:p>
          </p:txBody>
        </p:sp>
      </p:grpSp>
      <p:sp>
        <p:nvSpPr>
          <p:cNvPr id="14" name="TextBox 13">
            <a:extLst>
              <a:ext uri="{FF2B5EF4-FFF2-40B4-BE49-F238E27FC236}">
                <a16:creationId xmlns:a16="http://schemas.microsoft.com/office/drawing/2014/main" id="{24A1D12B-E25D-4D73-959E-4809500706BC}"/>
              </a:ext>
            </a:extLst>
          </p:cNvPr>
          <p:cNvSpPr txBox="1"/>
          <p:nvPr/>
        </p:nvSpPr>
        <p:spPr>
          <a:xfrm>
            <a:off x="2798599" y="4473545"/>
            <a:ext cx="1633845" cy="307777"/>
          </a:xfrm>
          <a:prstGeom prst="rect">
            <a:avLst/>
          </a:prstGeom>
          <a:noFill/>
        </p:spPr>
        <p:txBody>
          <a:bodyPr wrap="none" rtlCol="0">
            <a:spAutoFit/>
          </a:bodyPr>
          <a:lstStyle/>
          <a:p>
            <a:r>
              <a:rPr lang="en-IE" sz="1400" dirty="0"/>
              <a:t>Remained the same</a:t>
            </a:r>
          </a:p>
        </p:txBody>
      </p:sp>
      <p:sp>
        <p:nvSpPr>
          <p:cNvPr id="2" name="TextBox 1">
            <a:extLst>
              <a:ext uri="{FF2B5EF4-FFF2-40B4-BE49-F238E27FC236}">
                <a16:creationId xmlns:a16="http://schemas.microsoft.com/office/drawing/2014/main" id="{0B1EB4F7-8F00-4655-9BF6-DD2A2C011507}"/>
              </a:ext>
            </a:extLst>
          </p:cNvPr>
          <p:cNvSpPr txBox="1"/>
          <p:nvPr/>
        </p:nvSpPr>
        <p:spPr>
          <a:xfrm>
            <a:off x="297323" y="3167390"/>
            <a:ext cx="1435334" cy="523220"/>
          </a:xfrm>
          <a:prstGeom prst="rect">
            <a:avLst/>
          </a:prstGeom>
          <a:noFill/>
        </p:spPr>
        <p:txBody>
          <a:bodyPr wrap="square" rtlCol="0">
            <a:spAutoFit/>
          </a:bodyPr>
          <a:lstStyle/>
          <a:p>
            <a:r>
              <a:rPr lang="en-IE" sz="1400" dirty="0"/>
              <a:t>Dis-improved slightly</a:t>
            </a:r>
          </a:p>
        </p:txBody>
      </p:sp>
      <p:pic>
        <p:nvPicPr>
          <p:cNvPr id="22" name="Picture 21">
            <a:extLst>
              <a:ext uri="{FF2B5EF4-FFF2-40B4-BE49-F238E27FC236}">
                <a16:creationId xmlns:a16="http://schemas.microsoft.com/office/drawing/2014/main" id="{823EC123-92C7-CD42-908A-5684353F855A}"/>
              </a:ext>
            </a:extLst>
          </p:cNvPr>
          <p:cNvPicPr>
            <a:picLocks noChangeAspect="1"/>
          </p:cNvPicPr>
          <p:nvPr/>
        </p:nvPicPr>
        <p:blipFill>
          <a:blip r:embed="rId4">
            <a:alphaModFix amt="70000"/>
          </a:blip>
          <a:stretch>
            <a:fillRect/>
          </a:stretch>
        </p:blipFill>
        <p:spPr>
          <a:xfrm>
            <a:off x="6597462" y="1775870"/>
            <a:ext cx="5544218" cy="3692449"/>
          </a:xfrm>
          <a:prstGeom prst="rect">
            <a:avLst/>
          </a:prstGeom>
        </p:spPr>
      </p:pic>
      <p:pic>
        <p:nvPicPr>
          <p:cNvPr id="20" name="Picture 19">
            <a:extLst>
              <a:ext uri="{FF2B5EF4-FFF2-40B4-BE49-F238E27FC236}">
                <a16:creationId xmlns:a16="http://schemas.microsoft.com/office/drawing/2014/main" id="{F24E116C-9BAA-42FB-909A-F37598B736BE}"/>
              </a:ext>
            </a:extLst>
          </p:cNvPr>
          <p:cNvPicPr>
            <a:picLocks noChangeAspect="1"/>
          </p:cNvPicPr>
          <p:nvPr/>
        </p:nvPicPr>
        <p:blipFill>
          <a:blip r:embed="rId5"/>
          <a:stretch>
            <a:fillRect/>
          </a:stretch>
        </p:blipFill>
        <p:spPr>
          <a:xfrm>
            <a:off x="10142376" y="244616"/>
            <a:ext cx="1840278" cy="582716"/>
          </a:xfrm>
          <a:prstGeom prst="rect">
            <a:avLst/>
          </a:prstGeom>
        </p:spPr>
      </p:pic>
    </p:spTree>
    <p:extLst>
      <p:ext uri="{BB962C8B-B14F-4D97-AF65-F5344CB8AC3E}">
        <p14:creationId xmlns:p14="http://schemas.microsoft.com/office/powerpoint/2010/main" val="1066497706"/>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47257" y="528765"/>
            <a:ext cx="6829140" cy="323941"/>
          </a:xfrm>
        </p:spPr>
        <p:txBody>
          <a:bodyPr/>
          <a:lstStyle/>
          <a:p>
            <a:r>
              <a:rPr lang="en-IE" dirty="0"/>
              <a:t>Base: All Adults 18+ N - 317</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287588" y="148219"/>
            <a:ext cx="10056883" cy="370620"/>
          </a:xfrm>
        </p:spPr>
        <p:txBody>
          <a:bodyPr>
            <a:normAutofit fontScale="90000"/>
          </a:bodyPr>
          <a:lstStyle/>
          <a:p>
            <a:r>
              <a:rPr lang="en-IE" dirty="0"/>
              <a:t>Extent to which personal finances have been impacted by Covid-19</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11425" y="6456927"/>
            <a:ext cx="5184576" cy="285204"/>
          </a:xfrm>
        </p:spPr>
        <p:txBody>
          <a:bodyPr>
            <a:normAutofit fontScale="70000" lnSpcReduction="20000"/>
          </a:bodyPr>
          <a:lstStyle/>
          <a:p>
            <a:r>
              <a:rPr lang="en-IE" sz="1200" dirty="0"/>
              <a:t>Q.3 To what extent have your personal finances improved, </a:t>
            </a:r>
            <a:r>
              <a:rPr lang="en-IE" sz="1200" dirty="0" err="1"/>
              <a:t>disimproved</a:t>
            </a:r>
            <a:r>
              <a:rPr lang="en-IE" sz="1200" dirty="0"/>
              <a:t> or remained the same since the beginning of the COVID 19 crisis?</a:t>
            </a:r>
          </a:p>
        </p:txBody>
      </p:sp>
      <p:graphicFrame>
        <p:nvGraphicFramePr>
          <p:cNvPr id="18" name="Chart 17">
            <a:extLst>
              <a:ext uri="{FF2B5EF4-FFF2-40B4-BE49-F238E27FC236}">
                <a16:creationId xmlns:a16="http://schemas.microsoft.com/office/drawing/2014/main" id="{4D6AA77F-57FD-45C2-A85D-25372CB178AE}"/>
              </a:ext>
            </a:extLst>
          </p:cNvPr>
          <p:cNvGraphicFramePr/>
          <p:nvPr/>
        </p:nvGraphicFramePr>
        <p:xfrm>
          <a:off x="2246592" y="1802817"/>
          <a:ext cx="9370736" cy="38031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Table 18">
            <a:extLst>
              <a:ext uri="{FF2B5EF4-FFF2-40B4-BE49-F238E27FC236}">
                <a16:creationId xmlns:a16="http://schemas.microsoft.com/office/drawing/2014/main" id="{98C4B186-7A7D-46EB-8653-03657CA6E171}"/>
              </a:ext>
            </a:extLst>
          </p:cNvPr>
          <p:cNvGraphicFramePr>
            <a:graphicFrameLocks noGrp="1"/>
          </p:cNvGraphicFramePr>
          <p:nvPr/>
        </p:nvGraphicFramePr>
        <p:xfrm>
          <a:off x="2407100" y="1041106"/>
          <a:ext cx="9049720" cy="800100"/>
        </p:xfrm>
        <a:graphic>
          <a:graphicData uri="http://schemas.openxmlformats.org/drawingml/2006/table">
            <a:tbl>
              <a:tblPr>
                <a:tableStyleId>{5C22544A-7EE6-4342-B048-85BDC9FD1C3A}</a:tableStyleId>
              </a:tblPr>
              <a:tblGrid>
                <a:gridCol w="452486">
                  <a:extLst>
                    <a:ext uri="{9D8B030D-6E8A-4147-A177-3AD203B41FA5}">
                      <a16:colId xmlns:a16="http://schemas.microsoft.com/office/drawing/2014/main" val="1515201121"/>
                    </a:ext>
                  </a:extLst>
                </a:gridCol>
                <a:gridCol w="452486">
                  <a:extLst>
                    <a:ext uri="{9D8B030D-6E8A-4147-A177-3AD203B41FA5}">
                      <a16:colId xmlns:a16="http://schemas.microsoft.com/office/drawing/2014/main" val="4037173385"/>
                    </a:ext>
                  </a:extLst>
                </a:gridCol>
                <a:gridCol w="452486">
                  <a:extLst>
                    <a:ext uri="{9D8B030D-6E8A-4147-A177-3AD203B41FA5}">
                      <a16:colId xmlns:a16="http://schemas.microsoft.com/office/drawing/2014/main" val="1038305352"/>
                    </a:ext>
                  </a:extLst>
                </a:gridCol>
                <a:gridCol w="452486">
                  <a:extLst>
                    <a:ext uri="{9D8B030D-6E8A-4147-A177-3AD203B41FA5}">
                      <a16:colId xmlns:a16="http://schemas.microsoft.com/office/drawing/2014/main" val="1539638232"/>
                    </a:ext>
                  </a:extLst>
                </a:gridCol>
                <a:gridCol w="452486">
                  <a:extLst>
                    <a:ext uri="{9D8B030D-6E8A-4147-A177-3AD203B41FA5}">
                      <a16:colId xmlns:a16="http://schemas.microsoft.com/office/drawing/2014/main" val="443206977"/>
                    </a:ext>
                  </a:extLst>
                </a:gridCol>
                <a:gridCol w="452486">
                  <a:extLst>
                    <a:ext uri="{9D8B030D-6E8A-4147-A177-3AD203B41FA5}">
                      <a16:colId xmlns:a16="http://schemas.microsoft.com/office/drawing/2014/main" val="1791810689"/>
                    </a:ext>
                  </a:extLst>
                </a:gridCol>
                <a:gridCol w="452486">
                  <a:extLst>
                    <a:ext uri="{9D8B030D-6E8A-4147-A177-3AD203B41FA5}">
                      <a16:colId xmlns:a16="http://schemas.microsoft.com/office/drawing/2014/main" val="2537847891"/>
                    </a:ext>
                  </a:extLst>
                </a:gridCol>
                <a:gridCol w="452486">
                  <a:extLst>
                    <a:ext uri="{9D8B030D-6E8A-4147-A177-3AD203B41FA5}">
                      <a16:colId xmlns:a16="http://schemas.microsoft.com/office/drawing/2014/main" val="2399899272"/>
                    </a:ext>
                  </a:extLst>
                </a:gridCol>
                <a:gridCol w="452486">
                  <a:extLst>
                    <a:ext uri="{9D8B030D-6E8A-4147-A177-3AD203B41FA5}">
                      <a16:colId xmlns:a16="http://schemas.microsoft.com/office/drawing/2014/main" val="1279370484"/>
                    </a:ext>
                  </a:extLst>
                </a:gridCol>
                <a:gridCol w="452486">
                  <a:extLst>
                    <a:ext uri="{9D8B030D-6E8A-4147-A177-3AD203B41FA5}">
                      <a16:colId xmlns:a16="http://schemas.microsoft.com/office/drawing/2014/main" val="3625586847"/>
                    </a:ext>
                  </a:extLst>
                </a:gridCol>
                <a:gridCol w="452486">
                  <a:extLst>
                    <a:ext uri="{9D8B030D-6E8A-4147-A177-3AD203B41FA5}">
                      <a16:colId xmlns:a16="http://schemas.microsoft.com/office/drawing/2014/main" val="1247193224"/>
                    </a:ext>
                  </a:extLst>
                </a:gridCol>
                <a:gridCol w="452486">
                  <a:extLst>
                    <a:ext uri="{9D8B030D-6E8A-4147-A177-3AD203B41FA5}">
                      <a16:colId xmlns:a16="http://schemas.microsoft.com/office/drawing/2014/main" val="2278396511"/>
                    </a:ext>
                  </a:extLst>
                </a:gridCol>
                <a:gridCol w="452486">
                  <a:extLst>
                    <a:ext uri="{9D8B030D-6E8A-4147-A177-3AD203B41FA5}">
                      <a16:colId xmlns:a16="http://schemas.microsoft.com/office/drawing/2014/main" val="141740969"/>
                    </a:ext>
                  </a:extLst>
                </a:gridCol>
                <a:gridCol w="452486">
                  <a:extLst>
                    <a:ext uri="{9D8B030D-6E8A-4147-A177-3AD203B41FA5}">
                      <a16:colId xmlns:a16="http://schemas.microsoft.com/office/drawing/2014/main" val="4011467184"/>
                    </a:ext>
                  </a:extLst>
                </a:gridCol>
                <a:gridCol w="452486">
                  <a:extLst>
                    <a:ext uri="{9D8B030D-6E8A-4147-A177-3AD203B41FA5}">
                      <a16:colId xmlns:a16="http://schemas.microsoft.com/office/drawing/2014/main" val="2706118425"/>
                    </a:ext>
                  </a:extLst>
                </a:gridCol>
                <a:gridCol w="452486">
                  <a:extLst>
                    <a:ext uri="{9D8B030D-6E8A-4147-A177-3AD203B41FA5}">
                      <a16:colId xmlns:a16="http://schemas.microsoft.com/office/drawing/2014/main" val="38210415"/>
                    </a:ext>
                  </a:extLst>
                </a:gridCol>
                <a:gridCol w="452486">
                  <a:extLst>
                    <a:ext uri="{9D8B030D-6E8A-4147-A177-3AD203B41FA5}">
                      <a16:colId xmlns:a16="http://schemas.microsoft.com/office/drawing/2014/main" val="2890615094"/>
                    </a:ext>
                  </a:extLst>
                </a:gridCol>
                <a:gridCol w="452486">
                  <a:extLst>
                    <a:ext uri="{9D8B030D-6E8A-4147-A177-3AD203B41FA5}">
                      <a16:colId xmlns:a16="http://schemas.microsoft.com/office/drawing/2014/main" val="2878272037"/>
                    </a:ext>
                  </a:extLst>
                </a:gridCol>
                <a:gridCol w="452486">
                  <a:extLst>
                    <a:ext uri="{9D8B030D-6E8A-4147-A177-3AD203B41FA5}">
                      <a16:colId xmlns:a16="http://schemas.microsoft.com/office/drawing/2014/main" val="1120243695"/>
                    </a:ext>
                  </a:extLst>
                </a:gridCol>
                <a:gridCol w="452486">
                  <a:extLst>
                    <a:ext uri="{9D8B030D-6E8A-4147-A177-3AD203B41FA5}">
                      <a16:colId xmlns:a16="http://schemas.microsoft.com/office/drawing/2014/main" val="767341820"/>
                    </a:ext>
                  </a:extLst>
                </a:gridCol>
              </a:tblGrid>
              <a:tr h="98654">
                <a:tc rowSpan="2">
                  <a:txBody>
                    <a:bodyPr/>
                    <a:lstStyle/>
                    <a:p>
                      <a:pPr algn="ctr" fontAlgn="t"/>
                      <a:r>
                        <a:rPr lang="en-IE" sz="1000" b="1" u="none" strike="noStrike" dirty="0">
                          <a:effectLst/>
                          <a:latin typeface="+mn-lt"/>
                        </a:rPr>
                        <a:t>Total</a:t>
                      </a:r>
                    </a:p>
                  </a:txBody>
                  <a:tcPr marL="9525" marR="9525" marT="9525" marB="0" anchor="ctr">
                    <a:noFill/>
                  </a:tcPr>
                </a:tc>
                <a:tc>
                  <a:txBody>
                    <a:bodyPr/>
                    <a:lstStyle/>
                    <a:p>
                      <a:pPr algn="ctr" fontAlgn="t"/>
                      <a:endParaRPr lang="en-IE" sz="1000" b="0" i="0" u="none" strike="noStrike">
                        <a:solidFill>
                          <a:srgbClr val="000000"/>
                        </a:solidFill>
                        <a:effectLst/>
                        <a:latin typeface="Tahoma" panose="020B0604030504040204" pitchFamily="34" charset="0"/>
                      </a:endParaRPr>
                    </a:p>
                  </a:txBody>
                  <a:tcPr marL="9525" marR="9525" marT="9525" marB="0">
                    <a:noFill/>
                  </a:tcPr>
                </a:tc>
                <a:tc gridSpan="2">
                  <a:txBody>
                    <a:bodyPr/>
                    <a:lstStyle/>
                    <a:p>
                      <a:pPr algn="ctr" fontAlgn="t"/>
                      <a:r>
                        <a:rPr lang="en-IE" sz="1000" b="1" u="none" strike="noStrike">
                          <a:effectLst/>
                        </a:rPr>
                        <a:t>Gender</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4">
                  <a:txBody>
                    <a:bodyPr/>
                    <a:lstStyle/>
                    <a:p>
                      <a:pPr algn="ctr" fontAlgn="t"/>
                      <a:r>
                        <a:rPr lang="en-IE" sz="1000" b="1" u="none" strike="noStrike">
                          <a:effectLst/>
                        </a:rPr>
                        <a:t>Age</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hMerge="1">
                  <a:txBody>
                    <a:bodyPr/>
                    <a:lstStyle/>
                    <a:p>
                      <a:endParaRPr lang="en-IE"/>
                    </a:p>
                  </a:txBody>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2">
                  <a:txBody>
                    <a:bodyPr/>
                    <a:lstStyle/>
                    <a:p>
                      <a:pPr algn="ctr" fontAlgn="t"/>
                      <a:r>
                        <a:rPr lang="en-IE" sz="1000" b="1" u="none" strike="noStrike">
                          <a:effectLst/>
                        </a:rPr>
                        <a:t>Social Class</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4">
                  <a:txBody>
                    <a:bodyPr/>
                    <a:lstStyle/>
                    <a:p>
                      <a:pPr algn="ctr" fontAlgn="t"/>
                      <a:r>
                        <a:rPr lang="en-IE" sz="1000" b="1" u="none" strike="noStrike">
                          <a:effectLst/>
                        </a:rPr>
                        <a:t>Region</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hMerge="1">
                  <a:txBody>
                    <a:bodyPr/>
                    <a:lstStyle/>
                    <a:p>
                      <a:endParaRPr lang="en-IE"/>
                    </a:p>
                  </a:txBody>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2">
                  <a:txBody>
                    <a:bodyPr/>
                    <a:lstStyle/>
                    <a:p>
                      <a:pPr algn="ctr" fontAlgn="t"/>
                      <a:r>
                        <a:rPr lang="en-IE" sz="1000" b="1" u="none" strike="noStrike">
                          <a:effectLst/>
                        </a:rPr>
                        <a:t>Area</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extLst>
                  <a:ext uri="{0D108BD9-81ED-4DB2-BD59-A6C34878D82A}">
                    <a16:rowId xmlns:a16="http://schemas.microsoft.com/office/drawing/2014/main" val="4237041862"/>
                  </a:ext>
                </a:extLst>
              </a:tr>
              <a:tr h="285952">
                <a:tc vMerge="1">
                  <a:txBody>
                    <a:bodyPr/>
                    <a:lstStyle/>
                    <a:p>
                      <a:endParaRPr lang="en-IE"/>
                    </a:p>
                  </a:txBody>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Male</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Female</a:t>
                      </a:r>
                      <a:endParaRPr lang="en-IE" sz="1000" b="0" i="0" u="none" strike="noStrike">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up to 34</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35-49</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50-64</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dirty="0">
                          <a:effectLst/>
                          <a:latin typeface="+mn-lt"/>
                        </a:rPr>
                        <a:t>65+</a:t>
                      </a:r>
                      <a:endParaRPr lang="en-IE" sz="1000" b="0" i="0" u="none" strike="noStrike" dirty="0">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ABC1F</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C2DE</a:t>
                      </a:r>
                      <a:endParaRPr lang="en-IE" sz="1000" b="0" i="0" u="none" strike="noStrike">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Dublin</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Lein-ster</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Mun-ster</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Conn/Ulster</a:t>
                      </a:r>
                      <a:endParaRPr lang="en-IE" sz="1000" b="0" i="0" u="none" strike="noStrike">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Urban</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Rural</a:t>
                      </a:r>
                      <a:endParaRPr lang="en-IE" sz="1000" b="0" i="0" u="none" strike="noStrike">
                        <a:solidFill>
                          <a:srgbClr val="000000"/>
                        </a:solidFill>
                        <a:effectLst/>
                        <a:latin typeface="+mn-lt"/>
                      </a:endParaRPr>
                    </a:p>
                  </a:txBody>
                  <a:tcPr marL="9525" marR="9525" marT="9525" marB="0">
                    <a:noFill/>
                  </a:tcPr>
                </a:tc>
                <a:extLst>
                  <a:ext uri="{0D108BD9-81ED-4DB2-BD59-A6C34878D82A}">
                    <a16:rowId xmlns:a16="http://schemas.microsoft.com/office/drawing/2014/main" val="1689496456"/>
                  </a:ext>
                </a:extLst>
              </a:tr>
              <a:tr h="123436">
                <a:tc>
                  <a:txBody>
                    <a:bodyPr/>
                    <a:lstStyle/>
                    <a:p>
                      <a:pPr algn="ctr" fontAlgn="t"/>
                      <a:r>
                        <a:rPr lang="en-IE" sz="1000" b="0" i="1" u="none" strike="noStrike" dirty="0">
                          <a:solidFill>
                            <a:srgbClr val="000000"/>
                          </a:solidFill>
                          <a:effectLst/>
                          <a:latin typeface="+mn-lt"/>
                        </a:rPr>
                        <a:t>317</a:t>
                      </a:r>
                    </a:p>
                  </a:txBody>
                  <a:tcPr marL="9525" marR="9525" marT="9525" marB="0">
                    <a:noFill/>
                  </a:tcPr>
                </a:tc>
                <a:tc>
                  <a:txBody>
                    <a:bodyPr/>
                    <a:lstStyle/>
                    <a:p>
                      <a:pPr algn="ctr" fontAlgn="t"/>
                      <a:r>
                        <a:rPr lang="en-IE" sz="1000" b="0" i="1" u="none" strike="noStrike" dirty="0">
                          <a:solidFill>
                            <a:srgbClr val="000000"/>
                          </a:solidFill>
                          <a:effectLst/>
                          <a:latin typeface="+mn-lt"/>
                        </a:rPr>
                        <a:t> </a:t>
                      </a:r>
                    </a:p>
                  </a:txBody>
                  <a:tcPr marL="9525" marR="9525" marT="9525" marB="0">
                    <a:noFill/>
                  </a:tcPr>
                </a:tc>
                <a:tc>
                  <a:txBody>
                    <a:bodyPr/>
                    <a:lstStyle/>
                    <a:p>
                      <a:pPr algn="ctr" fontAlgn="t"/>
                      <a:r>
                        <a:rPr lang="en-IE" sz="1000" b="0" i="1" u="none" strike="noStrike">
                          <a:solidFill>
                            <a:srgbClr val="000000"/>
                          </a:solidFill>
                          <a:effectLst/>
                          <a:latin typeface="+mn-lt"/>
                        </a:rPr>
                        <a:t>137</a:t>
                      </a:r>
                    </a:p>
                  </a:txBody>
                  <a:tcPr marL="9525" marR="9525" marT="9525" marB="0">
                    <a:noFill/>
                  </a:tcPr>
                </a:tc>
                <a:tc>
                  <a:txBody>
                    <a:bodyPr/>
                    <a:lstStyle/>
                    <a:p>
                      <a:pPr algn="ctr" fontAlgn="t"/>
                      <a:r>
                        <a:rPr lang="en-IE" sz="1000" b="0" i="1" u="none" strike="noStrike">
                          <a:solidFill>
                            <a:srgbClr val="000000"/>
                          </a:solidFill>
                          <a:effectLst/>
                          <a:latin typeface="+mn-lt"/>
                        </a:rPr>
                        <a:t>180</a:t>
                      </a:r>
                    </a:p>
                  </a:txBody>
                  <a:tcPr marL="9525" marR="9525" marT="9525" marB="0">
                    <a:noFill/>
                  </a:tcPr>
                </a:tc>
                <a:tc>
                  <a:txBody>
                    <a:bodyPr/>
                    <a:lstStyle/>
                    <a:p>
                      <a:pPr algn="ctr" fontAlgn="t"/>
                      <a:r>
                        <a:rPr lang="en-IE" sz="1000" b="0" i="1" u="none" strike="noStrike">
                          <a:solidFill>
                            <a:srgbClr val="000000"/>
                          </a:solidFill>
                          <a:effectLst/>
                          <a:latin typeface="+mn-lt"/>
                        </a:rPr>
                        <a:t> </a:t>
                      </a:r>
                    </a:p>
                  </a:txBody>
                  <a:tcPr marL="9525" marR="9525" marT="9525" marB="0">
                    <a:noFill/>
                  </a:tcPr>
                </a:tc>
                <a:tc>
                  <a:txBody>
                    <a:bodyPr/>
                    <a:lstStyle/>
                    <a:p>
                      <a:pPr algn="ctr" fontAlgn="t"/>
                      <a:r>
                        <a:rPr lang="en-IE" sz="1000" b="0" i="1" u="none" strike="noStrike">
                          <a:solidFill>
                            <a:srgbClr val="000000"/>
                          </a:solidFill>
                          <a:effectLst/>
                          <a:latin typeface="+mn-lt"/>
                        </a:rPr>
                        <a:t>113</a:t>
                      </a:r>
                    </a:p>
                  </a:txBody>
                  <a:tcPr marL="9525" marR="9525" marT="9525" marB="0">
                    <a:noFill/>
                  </a:tcPr>
                </a:tc>
                <a:tc>
                  <a:txBody>
                    <a:bodyPr/>
                    <a:lstStyle/>
                    <a:p>
                      <a:pPr algn="ctr" fontAlgn="t"/>
                      <a:r>
                        <a:rPr lang="en-IE" sz="1000" b="0" i="1" u="none" strike="noStrike">
                          <a:solidFill>
                            <a:srgbClr val="000000"/>
                          </a:solidFill>
                          <a:effectLst/>
                          <a:latin typeface="+mn-lt"/>
                        </a:rPr>
                        <a:t>87</a:t>
                      </a:r>
                    </a:p>
                  </a:txBody>
                  <a:tcPr marL="9525" marR="9525" marT="9525" marB="0">
                    <a:noFill/>
                  </a:tcPr>
                </a:tc>
                <a:tc>
                  <a:txBody>
                    <a:bodyPr/>
                    <a:lstStyle/>
                    <a:p>
                      <a:pPr algn="ctr" fontAlgn="t"/>
                      <a:r>
                        <a:rPr lang="en-IE" sz="1000" b="0" i="1" u="none" strike="noStrike">
                          <a:solidFill>
                            <a:srgbClr val="000000"/>
                          </a:solidFill>
                          <a:effectLst/>
                          <a:latin typeface="+mn-lt"/>
                        </a:rPr>
                        <a:t>77</a:t>
                      </a:r>
                    </a:p>
                  </a:txBody>
                  <a:tcPr marL="9525" marR="9525" marT="9525" marB="0">
                    <a:noFill/>
                  </a:tcPr>
                </a:tc>
                <a:tc>
                  <a:txBody>
                    <a:bodyPr/>
                    <a:lstStyle/>
                    <a:p>
                      <a:pPr algn="ctr" fontAlgn="t"/>
                      <a:r>
                        <a:rPr lang="en-IE" sz="1000" b="0" i="1" u="none" strike="noStrike">
                          <a:solidFill>
                            <a:srgbClr val="000000"/>
                          </a:solidFill>
                          <a:effectLst/>
                          <a:latin typeface="+mn-lt"/>
                        </a:rPr>
                        <a:t>40</a:t>
                      </a:r>
                    </a:p>
                  </a:txBody>
                  <a:tcPr marL="9525" marR="9525" marT="9525" marB="0">
                    <a:noFill/>
                  </a:tcPr>
                </a:tc>
                <a:tc>
                  <a:txBody>
                    <a:bodyPr/>
                    <a:lstStyle/>
                    <a:p>
                      <a:pPr algn="ctr" fontAlgn="t"/>
                      <a:r>
                        <a:rPr lang="en-IE" sz="1000" b="0" i="1" u="none" strike="noStrike">
                          <a:solidFill>
                            <a:srgbClr val="000000"/>
                          </a:solidFill>
                          <a:effectLst/>
                          <a:latin typeface="+mn-lt"/>
                        </a:rPr>
                        <a:t> </a:t>
                      </a:r>
                    </a:p>
                  </a:txBody>
                  <a:tcPr marL="9525" marR="9525" marT="9525" marB="0">
                    <a:noFill/>
                  </a:tcPr>
                </a:tc>
                <a:tc>
                  <a:txBody>
                    <a:bodyPr/>
                    <a:lstStyle/>
                    <a:p>
                      <a:pPr algn="ctr" fontAlgn="t"/>
                      <a:r>
                        <a:rPr lang="en-IE" sz="1000" b="0" i="1" u="none" strike="noStrike">
                          <a:solidFill>
                            <a:srgbClr val="000000"/>
                          </a:solidFill>
                          <a:effectLst/>
                          <a:latin typeface="+mn-lt"/>
                        </a:rPr>
                        <a:t>131</a:t>
                      </a:r>
                    </a:p>
                  </a:txBody>
                  <a:tcPr marL="9525" marR="9525" marT="9525" marB="0">
                    <a:noFill/>
                  </a:tcPr>
                </a:tc>
                <a:tc>
                  <a:txBody>
                    <a:bodyPr/>
                    <a:lstStyle/>
                    <a:p>
                      <a:pPr algn="ctr" fontAlgn="t"/>
                      <a:r>
                        <a:rPr lang="en-IE" sz="1000" b="0" i="1" u="none" strike="noStrike">
                          <a:solidFill>
                            <a:srgbClr val="000000"/>
                          </a:solidFill>
                          <a:effectLst/>
                          <a:latin typeface="+mn-lt"/>
                        </a:rPr>
                        <a:t>186</a:t>
                      </a:r>
                    </a:p>
                  </a:txBody>
                  <a:tcPr marL="9525" marR="9525" marT="9525" marB="0">
                    <a:noFill/>
                  </a:tcPr>
                </a:tc>
                <a:tc>
                  <a:txBody>
                    <a:bodyPr/>
                    <a:lstStyle/>
                    <a:p>
                      <a:pPr algn="ctr" fontAlgn="t"/>
                      <a:r>
                        <a:rPr lang="en-IE" sz="1000" b="0" i="1" u="none" strike="noStrike">
                          <a:solidFill>
                            <a:srgbClr val="000000"/>
                          </a:solidFill>
                          <a:effectLst/>
                          <a:latin typeface="+mn-lt"/>
                        </a:rPr>
                        <a:t> </a:t>
                      </a:r>
                    </a:p>
                  </a:txBody>
                  <a:tcPr marL="9525" marR="9525" marT="9525" marB="0">
                    <a:noFill/>
                  </a:tcPr>
                </a:tc>
                <a:tc>
                  <a:txBody>
                    <a:bodyPr/>
                    <a:lstStyle/>
                    <a:p>
                      <a:pPr algn="ctr" fontAlgn="t"/>
                      <a:r>
                        <a:rPr lang="en-IE" sz="1000" b="0" i="1" u="none" strike="noStrike">
                          <a:solidFill>
                            <a:srgbClr val="000000"/>
                          </a:solidFill>
                          <a:effectLst/>
                          <a:latin typeface="+mn-lt"/>
                        </a:rPr>
                        <a:t>87</a:t>
                      </a:r>
                    </a:p>
                  </a:txBody>
                  <a:tcPr marL="9525" marR="9525" marT="9525" marB="0">
                    <a:noFill/>
                  </a:tcPr>
                </a:tc>
                <a:tc>
                  <a:txBody>
                    <a:bodyPr/>
                    <a:lstStyle/>
                    <a:p>
                      <a:pPr algn="ctr" fontAlgn="t"/>
                      <a:r>
                        <a:rPr lang="en-IE" sz="1000" b="0" i="1" u="none" strike="noStrike">
                          <a:solidFill>
                            <a:srgbClr val="000000"/>
                          </a:solidFill>
                          <a:effectLst/>
                          <a:latin typeface="+mn-lt"/>
                        </a:rPr>
                        <a:t>77</a:t>
                      </a:r>
                    </a:p>
                  </a:txBody>
                  <a:tcPr marL="9525" marR="9525" marT="9525" marB="0">
                    <a:noFill/>
                  </a:tcPr>
                </a:tc>
                <a:tc>
                  <a:txBody>
                    <a:bodyPr/>
                    <a:lstStyle/>
                    <a:p>
                      <a:pPr algn="ctr" fontAlgn="t"/>
                      <a:r>
                        <a:rPr lang="en-IE" sz="1000" b="0" i="1" u="none" strike="noStrike">
                          <a:solidFill>
                            <a:srgbClr val="000000"/>
                          </a:solidFill>
                          <a:effectLst/>
                          <a:latin typeface="+mn-lt"/>
                        </a:rPr>
                        <a:t>92</a:t>
                      </a:r>
                    </a:p>
                  </a:txBody>
                  <a:tcPr marL="9525" marR="9525" marT="9525" marB="0">
                    <a:noFill/>
                  </a:tcPr>
                </a:tc>
                <a:tc>
                  <a:txBody>
                    <a:bodyPr/>
                    <a:lstStyle/>
                    <a:p>
                      <a:pPr algn="ctr" fontAlgn="t"/>
                      <a:r>
                        <a:rPr lang="en-IE" sz="1000" b="0" i="1" u="none" strike="noStrike">
                          <a:solidFill>
                            <a:srgbClr val="000000"/>
                          </a:solidFill>
                          <a:effectLst/>
                          <a:latin typeface="+mn-lt"/>
                        </a:rPr>
                        <a:t>61</a:t>
                      </a:r>
                    </a:p>
                  </a:txBody>
                  <a:tcPr marL="9525" marR="9525" marT="9525" marB="0">
                    <a:noFill/>
                  </a:tcPr>
                </a:tc>
                <a:tc>
                  <a:txBody>
                    <a:bodyPr/>
                    <a:lstStyle/>
                    <a:p>
                      <a:pPr algn="ctr" fontAlgn="t"/>
                      <a:r>
                        <a:rPr lang="en-IE" sz="1000" b="0" i="1" u="none" strike="noStrike">
                          <a:solidFill>
                            <a:srgbClr val="000000"/>
                          </a:solidFill>
                          <a:effectLst/>
                          <a:latin typeface="+mn-lt"/>
                        </a:rPr>
                        <a:t> </a:t>
                      </a:r>
                    </a:p>
                  </a:txBody>
                  <a:tcPr marL="9525" marR="9525" marT="9525" marB="0">
                    <a:noFill/>
                  </a:tcPr>
                </a:tc>
                <a:tc>
                  <a:txBody>
                    <a:bodyPr/>
                    <a:lstStyle/>
                    <a:p>
                      <a:pPr algn="ctr" fontAlgn="t"/>
                      <a:r>
                        <a:rPr lang="en-IE" sz="1000" b="0" i="1" u="none" strike="noStrike">
                          <a:solidFill>
                            <a:srgbClr val="000000"/>
                          </a:solidFill>
                          <a:effectLst/>
                          <a:latin typeface="+mn-lt"/>
                        </a:rPr>
                        <a:t>224</a:t>
                      </a:r>
                    </a:p>
                  </a:txBody>
                  <a:tcPr marL="9525" marR="9525" marT="9525" marB="0">
                    <a:noFill/>
                  </a:tcPr>
                </a:tc>
                <a:tc>
                  <a:txBody>
                    <a:bodyPr/>
                    <a:lstStyle/>
                    <a:p>
                      <a:pPr algn="ctr" fontAlgn="t"/>
                      <a:r>
                        <a:rPr lang="en-IE" sz="1000" b="0" i="1" u="none" strike="noStrike" dirty="0">
                          <a:solidFill>
                            <a:srgbClr val="000000"/>
                          </a:solidFill>
                          <a:effectLst/>
                          <a:latin typeface="+mn-lt"/>
                        </a:rPr>
                        <a:t>93</a:t>
                      </a:r>
                    </a:p>
                  </a:txBody>
                  <a:tcPr marL="9525" marR="9525" marT="9525" marB="0">
                    <a:noFill/>
                  </a:tcPr>
                </a:tc>
                <a:extLst>
                  <a:ext uri="{0D108BD9-81ED-4DB2-BD59-A6C34878D82A}">
                    <a16:rowId xmlns:a16="http://schemas.microsoft.com/office/drawing/2014/main" val="11322536"/>
                  </a:ext>
                </a:extLst>
              </a:tr>
              <a:tr h="123436">
                <a:tc>
                  <a:txBody>
                    <a:bodyPr/>
                    <a:lstStyle/>
                    <a:p>
                      <a:pPr algn="ctr" fontAlgn="t"/>
                      <a:r>
                        <a:rPr lang="en-IE" sz="1000" b="0" i="0" u="none" strike="noStrike">
                          <a:solidFill>
                            <a:srgbClr val="000000"/>
                          </a:solidFill>
                          <a:effectLst/>
                          <a:latin typeface="+mn-lt"/>
                        </a:rPr>
                        <a:t>%</a:t>
                      </a:r>
                    </a:p>
                  </a:txBody>
                  <a:tcPr marL="9525" marR="9525" marT="9525" marB="0" anchor="ctr">
                    <a:noFill/>
                  </a:tcPr>
                </a:tc>
                <a:tc>
                  <a:txBody>
                    <a:bodyPr/>
                    <a:lstStyle/>
                    <a:p>
                      <a:pPr algn="ctr" fontAlgn="t"/>
                      <a:endParaRPr lang="en-IE" sz="1000" b="0" i="0" u="none" strike="noStrike">
                        <a:solidFill>
                          <a:srgbClr val="000000"/>
                        </a:solidFill>
                        <a:effectLst/>
                        <a:latin typeface="+mn-lt"/>
                      </a:endParaRPr>
                    </a:p>
                  </a:txBody>
                  <a:tcPr marL="9525" marR="9525" marT="9525" marB="0" anchor="ctr">
                    <a:noFill/>
                  </a:tcPr>
                </a:tc>
                <a:tc>
                  <a:txBody>
                    <a:bodyPr/>
                    <a:lstStyle/>
                    <a:p>
                      <a:pPr algn="ctr" fontAlgn="t"/>
                      <a:r>
                        <a:rPr lang="en-IE" sz="1000" b="0" i="0" u="none" strike="noStrike" dirty="0">
                          <a:solidFill>
                            <a:srgbClr val="000000"/>
                          </a:solidFill>
                          <a:effectLst/>
                          <a:latin typeface="+mn-lt"/>
                        </a:rPr>
                        <a:t>%</a:t>
                      </a:r>
                    </a:p>
                  </a:txBody>
                  <a:tcPr marL="9525" marR="9525" marT="9525" marB="0" anchor="ctr">
                    <a:noFill/>
                  </a:tcPr>
                </a:tc>
                <a:tc>
                  <a:txBody>
                    <a:bodyPr/>
                    <a:lstStyle/>
                    <a:p>
                      <a:pPr algn="ctr" fontAlgn="t"/>
                      <a:r>
                        <a:rPr lang="en-IE" sz="1000" b="0" i="0" u="none" strike="noStrike" dirty="0">
                          <a:solidFill>
                            <a:srgbClr val="000000"/>
                          </a:solidFill>
                          <a:effectLst/>
                          <a:latin typeface="+mn-lt"/>
                        </a:rPr>
                        <a:t>%</a:t>
                      </a:r>
                    </a:p>
                  </a:txBody>
                  <a:tcPr marL="9525" marR="9525" marT="9525" marB="0" anchor="ctr">
                    <a:noFill/>
                  </a:tcPr>
                </a:tc>
                <a:tc>
                  <a:txBody>
                    <a:bodyPr/>
                    <a:lstStyle/>
                    <a:p>
                      <a:pPr algn="ctr" fontAlgn="t"/>
                      <a:endParaRPr lang="en-IE" sz="1000" b="0" i="0" u="none" strike="noStrike" dirty="0">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algn="ctr" fontAlgn="t"/>
                      <a:endParaRPr lang="en-IE" sz="1000" b="0" i="0" u="none" strike="noStrike" dirty="0">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algn="ctr" fontAlgn="t"/>
                      <a:endParaRPr lang="en-IE" sz="1000" b="0" i="0" u="none" strike="noStrike" dirty="0">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algn="ctr" fontAlgn="t"/>
                      <a:endParaRPr lang="en-IE" sz="1000" b="0" i="0" u="none" strike="noStrike" dirty="0">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extLst>
                  <a:ext uri="{0D108BD9-81ED-4DB2-BD59-A6C34878D82A}">
                    <a16:rowId xmlns:a16="http://schemas.microsoft.com/office/drawing/2014/main" val="2511973216"/>
                  </a:ext>
                </a:extLst>
              </a:tr>
            </a:tbl>
          </a:graphicData>
        </a:graphic>
      </p:graphicFrame>
      <p:graphicFrame>
        <p:nvGraphicFramePr>
          <p:cNvPr id="20" name="Table 19">
            <a:extLst>
              <a:ext uri="{FF2B5EF4-FFF2-40B4-BE49-F238E27FC236}">
                <a16:creationId xmlns:a16="http://schemas.microsoft.com/office/drawing/2014/main" id="{694143E0-4471-474A-BD98-A2BC9FDE63EB}"/>
              </a:ext>
            </a:extLst>
          </p:cNvPr>
          <p:cNvGraphicFramePr>
            <a:graphicFrameLocks noGrp="1"/>
          </p:cNvGraphicFramePr>
          <p:nvPr/>
        </p:nvGraphicFramePr>
        <p:xfrm>
          <a:off x="339240" y="1875285"/>
          <a:ext cx="2067860" cy="3682752"/>
        </p:xfrm>
        <a:graphic>
          <a:graphicData uri="http://schemas.openxmlformats.org/drawingml/2006/table">
            <a:tbl>
              <a:tblPr>
                <a:tableStyleId>{5C22544A-7EE6-4342-B048-85BDC9FD1C3A}</a:tableStyleId>
              </a:tblPr>
              <a:tblGrid>
                <a:gridCol w="2067860">
                  <a:extLst>
                    <a:ext uri="{9D8B030D-6E8A-4147-A177-3AD203B41FA5}">
                      <a16:colId xmlns:a16="http://schemas.microsoft.com/office/drawing/2014/main" val="1000600940"/>
                    </a:ext>
                  </a:extLst>
                </a:gridCol>
              </a:tblGrid>
              <a:tr h="247794">
                <a:tc>
                  <a:txBody>
                    <a:bodyPr/>
                    <a:lstStyle/>
                    <a:p>
                      <a:pPr algn="r" fontAlgn="t"/>
                      <a:r>
                        <a:rPr lang="en-IE" sz="1200" u="none" strike="noStrike" dirty="0">
                          <a:effectLst/>
                        </a:rPr>
                        <a:t>Improved significantly</a:t>
                      </a:r>
                      <a:endParaRPr lang="en-IE" sz="1200" b="0" i="0" u="none" strike="noStrike" dirty="0">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2128535960"/>
                  </a:ext>
                </a:extLst>
              </a:tr>
              <a:tr h="1219904">
                <a:tc>
                  <a:txBody>
                    <a:bodyPr/>
                    <a:lstStyle/>
                    <a:p>
                      <a:pPr algn="r" fontAlgn="t"/>
                      <a:r>
                        <a:rPr lang="en-IE" sz="1200" u="none" strike="noStrike" dirty="0">
                          <a:effectLst/>
                        </a:rPr>
                        <a:t>Improved slightly</a:t>
                      </a:r>
                      <a:endParaRPr lang="en-IE" sz="1200" b="0" i="0" u="none" strike="noStrike" dirty="0">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90917419"/>
                  </a:ext>
                </a:extLst>
              </a:tr>
              <a:tr h="1177875">
                <a:tc>
                  <a:txBody>
                    <a:bodyPr/>
                    <a:lstStyle/>
                    <a:p>
                      <a:pPr algn="r" fontAlgn="t"/>
                      <a:r>
                        <a:rPr lang="en-IE" sz="1200" u="none" strike="noStrike" dirty="0">
                          <a:effectLst/>
                        </a:rPr>
                        <a:t>Remain the same</a:t>
                      </a:r>
                      <a:endParaRPr lang="en-IE" sz="1200" b="0" i="0" u="none" strike="noStrike" dirty="0">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3297025358"/>
                  </a:ext>
                </a:extLst>
              </a:tr>
              <a:tr h="622325">
                <a:tc>
                  <a:txBody>
                    <a:bodyPr/>
                    <a:lstStyle/>
                    <a:p>
                      <a:pPr algn="r" fontAlgn="t"/>
                      <a:r>
                        <a:rPr lang="en-IE" sz="1200" u="none" strike="noStrike" dirty="0" err="1">
                          <a:effectLst/>
                        </a:rPr>
                        <a:t>Disimproved</a:t>
                      </a:r>
                      <a:r>
                        <a:rPr lang="en-IE" sz="1200" u="none" strike="noStrike" dirty="0">
                          <a:effectLst/>
                        </a:rPr>
                        <a:t> slightly</a:t>
                      </a:r>
                      <a:endParaRPr lang="en-IE" sz="1200" b="0" i="0" u="none" strike="noStrike" dirty="0">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2218110197"/>
                  </a:ext>
                </a:extLst>
              </a:tr>
              <a:tr h="222449">
                <a:tc>
                  <a:txBody>
                    <a:bodyPr/>
                    <a:lstStyle/>
                    <a:p>
                      <a:pPr algn="r" fontAlgn="t"/>
                      <a:r>
                        <a:rPr lang="en-IE" sz="1200" u="none" strike="noStrike" dirty="0" err="1">
                          <a:effectLst/>
                        </a:rPr>
                        <a:t>Disimproved</a:t>
                      </a:r>
                      <a:r>
                        <a:rPr lang="en-IE" sz="1200" u="none" strike="noStrike" dirty="0">
                          <a:effectLst/>
                        </a:rPr>
                        <a:t> significantly</a:t>
                      </a:r>
                      <a:endParaRPr lang="en-IE" sz="1200" b="0" i="0" u="none" strike="noStrike" dirty="0">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1593405283"/>
                  </a:ext>
                </a:extLst>
              </a:tr>
              <a:tr h="164465">
                <a:tc>
                  <a:txBody>
                    <a:bodyPr/>
                    <a:lstStyle/>
                    <a:p>
                      <a:pPr algn="r" fontAlgn="t"/>
                      <a:r>
                        <a:rPr lang="en-IE" sz="1200" u="none" strike="noStrike" dirty="0">
                          <a:effectLst/>
                        </a:rPr>
                        <a:t>Don’t know</a:t>
                      </a:r>
                      <a:endParaRPr lang="en-IE" sz="1200" b="0" i="0" u="none" strike="noStrike" dirty="0">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2666765146"/>
                  </a:ext>
                </a:extLst>
              </a:tr>
            </a:tbl>
          </a:graphicData>
        </a:graphic>
      </p:graphicFrame>
      <p:graphicFrame>
        <p:nvGraphicFramePr>
          <p:cNvPr id="21" name="Table 20">
            <a:extLst>
              <a:ext uri="{FF2B5EF4-FFF2-40B4-BE49-F238E27FC236}">
                <a16:creationId xmlns:a16="http://schemas.microsoft.com/office/drawing/2014/main" id="{B5E10A89-E49E-404C-8DBD-E2CDDCCE6143}"/>
              </a:ext>
            </a:extLst>
          </p:cNvPr>
          <p:cNvGraphicFramePr>
            <a:graphicFrameLocks noGrp="1"/>
          </p:cNvGraphicFramePr>
          <p:nvPr/>
        </p:nvGraphicFramePr>
        <p:xfrm>
          <a:off x="750916" y="5640087"/>
          <a:ext cx="10705901" cy="326390"/>
        </p:xfrm>
        <a:graphic>
          <a:graphicData uri="http://schemas.openxmlformats.org/drawingml/2006/table">
            <a:tbl>
              <a:tblPr>
                <a:tableStyleId>{5C22544A-7EE6-4342-B048-85BDC9FD1C3A}</a:tableStyleId>
              </a:tblPr>
              <a:tblGrid>
                <a:gridCol w="1573241">
                  <a:extLst>
                    <a:ext uri="{9D8B030D-6E8A-4147-A177-3AD203B41FA5}">
                      <a16:colId xmlns:a16="http://schemas.microsoft.com/office/drawing/2014/main" val="214798847"/>
                    </a:ext>
                  </a:extLst>
                </a:gridCol>
                <a:gridCol w="456633">
                  <a:extLst>
                    <a:ext uri="{9D8B030D-6E8A-4147-A177-3AD203B41FA5}">
                      <a16:colId xmlns:a16="http://schemas.microsoft.com/office/drawing/2014/main" val="1585800594"/>
                    </a:ext>
                  </a:extLst>
                </a:gridCol>
                <a:gridCol w="456633">
                  <a:extLst>
                    <a:ext uri="{9D8B030D-6E8A-4147-A177-3AD203B41FA5}">
                      <a16:colId xmlns:a16="http://schemas.microsoft.com/office/drawing/2014/main" val="3489218466"/>
                    </a:ext>
                  </a:extLst>
                </a:gridCol>
                <a:gridCol w="456633">
                  <a:extLst>
                    <a:ext uri="{9D8B030D-6E8A-4147-A177-3AD203B41FA5}">
                      <a16:colId xmlns:a16="http://schemas.microsoft.com/office/drawing/2014/main" val="3110267891"/>
                    </a:ext>
                  </a:extLst>
                </a:gridCol>
                <a:gridCol w="456633">
                  <a:extLst>
                    <a:ext uri="{9D8B030D-6E8A-4147-A177-3AD203B41FA5}">
                      <a16:colId xmlns:a16="http://schemas.microsoft.com/office/drawing/2014/main" val="3645581927"/>
                    </a:ext>
                  </a:extLst>
                </a:gridCol>
                <a:gridCol w="456633">
                  <a:extLst>
                    <a:ext uri="{9D8B030D-6E8A-4147-A177-3AD203B41FA5}">
                      <a16:colId xmlns:a16="http://schemas.microsoft.com/office/drawing/2014/main" val="1625360491"/>
                    </a:ext>
                  </a:extLst>
                </a:gridCol>
                <a:gridCol w="456633">
                  <a:extLst>
                    <a:ext uri="{9D8B030D-6E8A-4147-A177-3AD203B41FA5}">
                      <a16:colId xmlns:a16="http://schemas.microsoft.com/office/drawing/2014/main" val="2317866"/>
                    </a:ext>
                  </a:extLst>
                </a:gridCol>
                <a:gridCol w="456633">
                  <a:extLst>
                    <a:ext uri="{9D8B030D-6E8A-4147-A177-3AD203B41FA5}">
                      <a16:colId xmlns:a16="http://schemas.microsoft.com/office/drawing/2014/main" val="3413311035"/>
                    </a:ext>
                  </a:extLst>
                </a:gridCol>
                <a:gridCol w="456633">
                  <a:extLst>
                    <a:ext uri="{9D8B030D-6E8A-4147-A177-3AD203B41FA5}">
                      <a16:colId xmlns:a16="http://schemas.microsoft.com/office/drawing/2014/main" val="2181956616"/>
                    </a:ext>
                  </a:extLst>
                </a:gridCol>
                <a:gridCol w="456633">
                  <a:extLst>
                    <a:ext uri="{9D8B030D-6E8A-4147-A177-3AD203B41FA5}">
                      <a16:colId xmlns:a16="http://schemas.microsoft.com/office/drawing/2014/main" val="2828839884"/>
                    </a:ext>
                  </a:extLst>
                </a:gridCol>
                <a:gridCol w="456633">
                  <a:extLst>
                    <a:ext uri="{9D8B030D-6E8A-4147-A177-3AD203B41FA5}">
                      <a16:colId xmlns:a16="http://schemas.microsoft.com/office/drawing/2014/main" val="1775995996"/>
                    </a:ext>
                  </a:extLst>
                </a:gridCol>
                <a:gridCol w="456633">
                  <a:extLst>
                    <a:ext uri="{9D8B030D-6E8A-4147-A177-3AD203B41FA5}">
                      <a16:colId xmlns:a16="http://schemas.microsoft.com/office/drawing/2014/main" val="3864559574"/>
                    </a:ext>
                  </a:extLst>
                </a:gridCol>
                <a:gridCol w="456633">
                  <a:extLst>
                    <a:ext uri="{9D8B030D-6E8A-4147-A177-3AD203B41FA5}">
                      <a16:colId xmlns:a16="http://schemas.microsoft.com/office/drawing/2014/main" val="3087333362"/>
                    </a:ext>
                  </a:extLst>
                </a:gridCol>
                <a:gridCol w="456633">
                  <a:extLst>
                    <a:ext uri="{9D8B030D-6E8A-4147-A177-3AD203B41FA5}">
                      <a16:colId xmlns:a16="http://schemas.microsoft.com/office/drawing/2014/main" val="3216990103"/>
                    </a:ext>
                  </a:extLst>
                </a:gridCol>
                <a:gridCol w="456633">
                  <a:extLst>
                    <a:ext uri="{9D8B030D-6E8A-4147-A177-3AD203B41FA5}">
                      <a16:colId xmlns:a16="http://schemas.microsoft.com/office/drawing/2014/main" val="358560146"/>
                    </a:ext>
                  </a:extLst>
                </a:gridCol>
                <a:gridCol w="456633">
                  <a:extLst>
                    <a:ext uri="{9D8B030D-6E8A-4147-A177-3AD203B41FA5}">
                      <a16:colId xmlns:a16="http://schemas.microsoft.com/office/drawing/2014/main" val="681683050"/>
                    </a:ext>
                  </a:extLst>
                </a:gridCol>
                <a:gridCol w="456633">
                  <a:extLst>
                    <a:ext uri="{9D8B030D-6E8A-4147-A177-3AD203B41FA5}">
                      <a16:colId xmlns:a16="http://schemas.microsoft.com/office/drawing/2014/main" val="1458519325"/>
                    </a:ext>
                  </a:extLst>
                </a:gridCol>
                <a:gridCol w="456633">
                  <a:extLst>
                    <a:ext uri="{9D8B030D-6E8A-4147-A177-3AD203B41FA5}">
                      <a16:colId xmlns:a16="http://schemas.microsoft.com/office/drawing/2014/main" val="1658989924"/>
                    </a:ext>
                  </a:extLst>
                </a:gridCol>
                <a:gridCol w="456633">
                  <a:extLst>
                    <a:ext uri="{9D8B030D-6E8A-4147-A177-3AD203B41FA5}">
                      <a16:colId xmlns:a16="http://schemas.microsoft.com/office/drawing/2014/main" val="3010090686"/>
                    </a:ext>
                  </a:extLst>
                </a:gridCol>
                <a:gridCol w="456633">
                  <a:extLst>
                    <a:ext uri="{9D8B030D-6E8A-4147-A177-3AD203B41FA5}">
                      <a16:colId xmlns:a16="http://schemas.microsoft.com/office/drawing/2014/main" val="3457977900"/>
                    </a:ext>
                  </a:extLst>
                </a:gridCol>
                <a:gridCol w="456633">
                  <a:extLst>
                    <a:ext uri="{9D8B030D-6E8A-4147-A177-3AD203B41FA5}">
                      <a16:colId xmlns:a16="http://schemas.microsoft.com/office/drawing/2014/main" val="1522201698"/>
                    </a:ext>
                  </a:extLst>
                </a:gridCol>
              </a:tblGrid>
              <a:tr h="0">
                <a:tc>
                  <a:txBody>
                    <a:bodyPr/>
                    <a:lstStyle/>
                    <a:p>
                      <a:pPr algn="l" fontAlgn="t"/>
                      <a:r>
                        <a:rPr lang="en-IE" sz="1000" b="1" i="0" u="none" strike="noStrike" dirty="0">
                          <a:solidFill>
                            <a:srgbClr val="000000"/>
                          </a:solidFill>
                          <a:effectLst/>
                          <a:latin typeface="Tahoma" panose="020B0604030504040204" pitchFamily="34" charset="0"/>
                        </a:rPr>
                        <a:t>NET (Improved)</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17</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21</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12</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26</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12</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12</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16</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20</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13</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20</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15</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19</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11</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17</a:t>
                      </a:r>
                    </a:p>
                  </a:txBody>
                  <a:tcPr marL="9525" marR="9525" marT="9525" marB="0">
                    <a:solidFill>
                      <a:schemeClr val="bg1">
                        <a:lumMod val="95000"/>
                      </a:schemeClr>
                    </a:solidFill>
                  </a:tcPr>
                </a:tc>
                <a:tc>
                  <a:txBody>
                    <a:bodyPr/>
                    <a:lstStyle/>
                    <a:p>
                      <a:pPr algn="ctr" fontAlgn="t"/>
                      <a:r>
                        <a:rPr lang="en-IE" sz="1000" b="1" i="0" u="none" strike="noStrike">
                          <a:solidFill>
                            <a:srgbClr val="000000"/>
                          </a:solidFill>
                          <a:effectLst/>
                          <a:latin typeface="Tahoma" panose="020B0604030504040204" pitchFamily="34" charset="0"/>
                        </a:rPr>
                        <a:t>15</a:t>
                      </a:r>
                    </a:p>
                  </a:txBody>
                  <a:tcPr marL="9525" marR="9525" marT="9525" marB="0">
                    <a:solidFill>
                      <a:schemeClr val="bg1">
                        <a:lumMod val="95000"/>
                      </a:schemeClr>
                    </a:solidFill>
                  </a:tcPr>
                </a:tc>
                <a:extLst>
                  <a:ext uri="{0D108BD9-81ED-4DB2-BD59-A6C34878D82A}">
                    <a16:rowId xmlns:a16="http://schemas.microsoft.com/office/drawing/2014/main" val="2609816882"/>
                  </a:ext>
                </a:extLst>
              </a:tr>
              <a:tr h="164465">
                <a:tc>
                  <a:txBody>
                    <a:bodyPr/>
                    <a:lstStyle/>
                    <a:p>
                      <a:pPr algn="l" fontAlgn="t"/>
                      <a:r>
                        <a:rPr lang="en-IE" sz="1000" b="1" i="0" u="none" strike="noStrike" dirty="0">
                          <a:solidFill>
                            <a:srgbClr val="000000"/>
                          </a:solidFill>
                          <a:effectLst/>
                          <a:latin typeface="Tahoma" panose="020B0604030504040204" pitchFamily="34" charset="0"/>
                        </a:rPr>
                        <a:t>NET (</a:t>
                      </a:r>
                      <a:r>
                        <a:rPr lang="en-IE" sz="1000" b="1" i="0" u="none" strike="noStrike" dirty="0" err="1">
                          <a:solidFill>
                            <a:srgbClr val="000000"/>
                          </a:solidFill>
                          <a:effectLst/>
                          <a:latin typeface="Tahoma" panose="020B0604030504040204" pitchFamily="34" charset="0"/>
                        </a:rPr>
                        <a:t>Disimproved</a:t>
                      </a:r>
                      <a:r>
                        <a:rPr lang="en-IE" sz="1000" b="1" i="0" u="none" strike="noStrike" dirty="0">
                          <a:solidFill>
                            <a:srgbClr val="000000"/>
                          </a:solidFill>
                          <a:effectLst/>
                          <a:latin typeface="Tahoma" panose="020B0604030504040204" pitchFamily="34" charset="0"/>
                        </a:rPr>
                        <a:t>)</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35</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34</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35</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38</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39</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31</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27</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37</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33</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36</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28</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32</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46</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 </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37</a:t>
                      </a:r>
                    </a:p>
                  </a:txBody>
                  <a:tcPr marL="9525" marR="9525" marT="9525" marB="0">
                    <a:solidFill>
                      <a:schemeClr val="bg1">
                        <a:lumMod val="95000"/>
                      </a:schemeClr>
                    </a:solidFill>
                  </a:tcPr>
                </a:tc>
                <a:tc>
                  <a:txBody>
                    <a:bodyPr/>
                    <a:lstStyle/>
                    <a:p>
                      <a:pPr algn="ctr" fontAlgn="t"/>
                      <a:r>
                        <a:rPr lang="en-IE" sz="1000" b="1" i="0" u="none" strike="noStrike" dirty="0">
                          <a:solidFill>
                            <a:srgbClr val="000000"/>
                          </a:solidFill>
                          <a:effectLst/>
                          <a:latin typeface="Tahoma" panose="020B0604030504040204" pitchFamily="34" charset="0"/>
                        </a:rPr>
                        <a:t>31</a:t>
                      </a:r>
                    </a:p>
                  </a:txBody>
                  <a:tcPr marL="9525" marR="9525" marT="9525" marB="0">
                    <a:solidFill>
                      <a:schemeClr val="bg1">
                        <a:lumMod val="95000"/>
                      </a:schemeClr>
                    </a:solidFill>
                  </a:tcPr>
                </a:tc>
                <a:extLst>
                  <a:ext uri="{0D108BD9-81ED-4DB2-BD59-A6C34878D82A}">
                    <a16:rowId xmlns:a16="http://schemas.microsoft.com/office/drawing/2014/main" val="3753094178"/>
                  </a:ext>
                </a:extLst>
              </a:tr>
            </a:tbl>
          </a:graphicData>
        </a:graphic>
      </p:graphicFrame>
      <p:sp>
        <p:nvSpPr>
          <p:cNvPr id="10" name="TextBox 9">
            <a:extLst>
              <a:ext uri="{FF2B5EF4-FFF2-40B4-BE49-F238E27FC236}">
                <a16:creationId xmlns:a16="http://schemas.microsoft.com/office/drawing/2014/main" id="{F7690ABD-409F-4D48-AE9D-1DA6F4993A92}"/>
              </a:ext>
            </a:extLst>
          </p:cNvPr>
          <p:cNvSpPr txBox="1"/>
          <p:nvPr/>
        </p:nvSpPr>
        <p:spPr>
          <a:xfrm>
            <a:off x="822923" y="6107047"/>
            <a:ext cx="10794405" cy="370284"/>
          </a:xfrm>
          <a:prstGeom prst="parallelogram">
            <a:avLst/>
          </a:prstGeom>
          <a:solidFill>
            <a:srgbClr val="595959">
              <a:alpha val="92941"/>
            </a:srgbClr>
          </a:solidFill>
        </p:spPr>
        <p:txBody>
          <a:bodyPr wrap="square" rtlCol="0">
            <a:spAutoFit/>
          </a:bodyPr>
          <a:lstStyle/>
          <a:p>
            <a:pPr algn="ctr" fontAlgn="base">
              <a:spcBef>
                <a:spcPct val="0"/>
              </a:spcBef>
              <a:spcAft>
                <a:spcPct val="0"/>
              </a:spcAft>
            </a:pPr>
            <a:endParaRPr lang="en-IE" sz="1400" b="1" dirty="0">
              <a:solidFill>
                <a:schemeClr val="bg1"/>
              </a:solidFill>
            </a:endParaRPr>
          </a:p>
        </p:txBody>
      </p:sp>
      <p:sp>
        <p:nvSpPr>
          <p:cNvPr id="11" name="TextBox 10">
            <a:extLst>
              <a:ext uri="{FF2B5EF4-FFF2-40B4-BE49-F238E27FC236}">
                <a16:creationId xmlns:a16="http://schemas.microsoft.com/office/drawing/2014/main" id="{59EEFA79-DDA9-468F-883A-77C7CCB67357}"/>
              </a:ext>
            </a:extLst>
          </p:cNvPr>
          <p:cNvSpPr txBox="1"/>
          <p:nvPr/>
        </p:nvSpPr>
        <p:spPr>
          <a:xfrm>
            <a:off x="124125" y="6107047"/>
            <a:ext cx="12192000" cy="307777"/>
          </a:xfrm>
          <a:prstGeom prst="rect">
            <a:avLst/>
          </a:prstGeom>
          <a:noFill/>
        </p:spPr>
        <p:txBody>
          <a:bodyPr wrap="square" rtlCol="0">
            <a:spAutoFit/>
          </a:bodyPr>
          <a:lstStyle/>
          <a:p>
            <a:pPr algn="ctr"/>
            <a:r>
              <a:rPr lang="en-IE" sz="1400" b="1" dirty="0">
                <a:solidFill>
                  <a:prstClr val="white"/>
                </a:solidFill>
              </a:rPr>
              <a:t>Males, and those aged 18-34 years, are significantly more likely than the average individual to report improved personal finances.</a:t>
            </a:r>
            <a:endParaRPr lang="en-IE" sz="1400" b="1" dirty="0">
              <a:solidFill>
                <a:schemeClr val="bg1"/>
              </a:solidFill>
            </a:endParaRPr>
          </a:p>
        </p:txBody>
      </p:sp>
      <p:pic>
        <p:nvPicPr>
          <p:cNvPr id="12" name="Picture 11">
            <a:extLst>
              <a:ext uri="{FF2B5EF4-FFF2-40B4-BE49-F238E27FC236}">
                <a16:creationId xmlns:a16="http://schemas.microsoft.com/office/drawing/2014/main" id="{53E205DE-188B-4191-AA4C-1A1252B37637}"/>
              </a:ext>
            </a:extLst>
          </p:cNvPr>
          <p:cNvPicPr>
            <a:picLocks noChangeAspect="1"/>
          </p:cNvPicPr>
          <p:nvPr/>
        </p:nvPicPr>
        <p:blipFill>
          <a:blip r:embed="rId4"/>
          <a:stretch>
            <a:fillRect/>
          </a:stretch>
        </p:blipFill>
        <p:spPr>
          <a:xfrm>
            <a:off x="10142376" y="244616"/>
            <a:ext cx="1840278" cy="582716"/>
          </a:xfrm>
          <a:prstGeom prst="rect">
            <a:avLst/>
          </a:prstGeom>
        </p:spPr>
      </p:pic>
    </p:spTree>
    <p:extLst>
      <p:ext uri="{BB962C8B-B14F-4D97-AF65-F5344CB8AC3E}">
        <p14:creationId xmlns:p14="http://schemas.microsoft.com/office/powerpoint/2010/main" val="4186218248"/>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06062" y="820573"/>
            <a:ext cx="6829140" cy="323941"/>
          </a:xfrm>
        </p:spPr>
        <p:txBody>
          <a:bodyPr/>
          <a:lstStyle/>
          <a:p>
            <a:r>
              <a:rPr lang="en-IE" dirty="0"/>
              <a:t>Base: All Adults 18+ N - 317</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39721" y="158253"/>
            <a:ext cx="9877762" cy="370620"/>
          </a:xfrm>
        </p:spPr>
        <p:txBody>
          <a:bodyPr>
            <a:normAutofit fontScale="90000"/>
          </a:bodyPr>
          <a:lstStyle/>
          <a:p>
            <a:r>
              <a:rPr lang="en-IE" dirty="0"/>
              <a:t>60% of people have saved money during the crisis</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63561" y="6533247"/>
            <a:ext cx="7793757" cy="285204"/>
          </a:xfrm>
        </p:spPr>
        <p:txBody>
          <a:bodyPr/>
          <a:lstStyle/>
          <a:p>
            <a:r>
              <a:rPr lang="en-IE" sz="1200" dirty="0"/>
              <a:t>Q.4 Have you managed to save any money since the beginning of the COVID 19 crisis?</a:t>
            </a:r>
          </a:p>
        </p:txBody>
      </p:sp>
      <p:pic>
        <p:nvPicPr>
          <p:cNvPr id="15" name="Picture 14" descr="A person wearing a red shirt&#10;&#10;Description automatically generated">
            <a:extLst>
              <a:ext uri="{FF2B5EF4-FFF2-40B4-BE49-F238E27FC236}">
                <a16:creationId xmlns:a16="http://schemas.microsoft.com/office/drawing/2014/main" id="{841ADEFD-B613-45C9-8380-977ECD0EFC6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88839" y="1109896"/>
            <a:ext cx="11605953" cy="4679867"/>
          </a:xfrm>
          <a:prstGeom prst="rect">
            <a:avLst/>
          </a:prstGeom>
        </p:spPr>
      </p:pic>
      <p:graphicFrame>
        <p:nvGraphicFramePr>
          <p:cNvPr id="16" name="Chart 43">
            <a:extLst>
              <a:ext uri="{FF2B5EF4-FFF2-40B4-BE49-F238E27FC236}">
                <a16:creationId xmlns:a16="http://schemas.microsoft.com/office/drawing/2014/main" id="{DF4E3BED-BE65-49D8-BBE2-95C82C64E097}"/>
              </a:ext>
            </a:extLst>
          </p:cNvPr>
          <p:cNvGraphicFramePr/>
          <p:nvPr>
            <p:custDataLst>
              <p:tags r:id="rId1"/>
            </p:custDataLst>
          </p:nvPr>
        </p:nvGraphicFramePr>
        <p:xfrm>
          <a:off x="5649661" y="1654748"/>
          <a:ext cx="2949200" cy="1672968"/>
        </p:xfrm>
        <a:graphic>
          <a:graphicData uri="http://schemas.openxmlformats.org/drawingml/2006/chart">
            <c:chart xmlns:c="http://schemas.openxmlformats.org/drawingml/2006/chart" xmlns:r="http://schemas.openxmlformats.org/officeDocument/2006/relationships" r:id="rId6"/>
          </a:graphicData>
        </a:graphic>
      </p:graphicFrame>
      <p:sp>
        <p:nvSpPr>
          <p:cNvPr id="18" name="Rectangle 17">
            <a:extLst>
              <a:ext uri="{FF2B5EF4-FFF2-40B4-BE49-F238E27FC236}">
                <a16:creationId xmlns:a16="http://schemas.microsoft.com/office/drawing/2014/main" id="{B8C4AB49-A581-400B-A024-8729A651AF07}"/>
              </a:ext>
            </a:extLst>
          </p:cNvPr>
          <p:cNvSpPr/>
          <p:nvPr/>
        </p:nvSpPr>
        <p:spPr>
          <a:xfrm rot="16200000">
            <a:off x="5000179" y="2207664"/>
            <a:ext cx="1076590" cy="259126"/>
          </a:xfrm>
          <a:prstGeom prst="rect">
            <a:avLst/>
          </a:prstGeom>
          <a:noFill/>
          <a:ln>
            <a:noFill/>
          </a:ln>
        </p:spPr>
        <p:txBody>
          <a:bodyPr wrap="square" lIns="29250" tIns="29250" rIns="29250" bIns="2925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400" b="0" i="0" u="none" strike="noStrike" kern="1200" spc="0" baseline="0">
                <a:solidFill>
                  <a:prstClr val="black">
                    <a:lumMod val="65000"/>
                    <a:lumOff val="35000"/>
                  </a:prstClr>
                </a:solidFill>
                <a:latin typeface="+mn-lt"/>
                <a:ea typeface="+mn-ea"/>
                <a:cs typeface="+mn-cs"/>
              </a:defRPr>
            </a:pPr>
            <a:r>
              <a:rPr lang="en-US" sz="1300" b="1">
                <a:solidFill>
                  <a:schemeClr val="tx1">
                    <a:lumMod val="65000"/>
                    <a:lumOff val="35000"/>
                  </a:schemeClr>
                </a:solidFill>
              </a:rPr>
              <a:t>Age</a:t>
            </a:r>
          </a:p>
        </p:txBody>
      </p:sp>
      <p:sp>
        <p:nvSpPr>
          <p:cNvPr id="19" name="Rectangle 18">
            <a:extLst>
              <a:ext uri="{FF2B5EF4-FFF2-40B4-BE49-F238E27FC236}">
                <a16:creationId xmlns:a16="http://schemas.microsoft.com/office/drawing/2014/main" id="{7ECCFC46-53FC-488F-8AFC-42C56B2338FD}"/>
              </a:ext>
            </a:extLst>
          </p:cNvPr>
          <p:cNvSpPr/>
          <p:nvPr/>
        </p:nvSpPr>
        <p:spPr>
          <a:xfrm rot="16200000">
            <a:off x="4947264" y="4554216"/>
            <a:ext cx="1076590" cy="259126"/>
          </a:xfrm>
          <a:prstGeom prst="rect">
            <a:avLst/>
          </a:prstGeom>
          <a:noFill/>
          <a:ln>
            <a:noFill/>
          </a:ln>
        </p:spPr>
        <p:txBody>
          <a:bodyPr wrap="square" lIns="29250" tIns="29250" rIns="29250" bIns="2925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400" b="0" i="0" u="none" strike="noStrike" kern="1200" spc="0" baseline="0">
                <a:solidFill>
                  <a:prstClr val="black">
                    <a:lumMod val="65000"/>
                    <a:lumOff val="35000"/>
                  </a:prstClr>
                </a:solidFill>
                <a:latin typeface="+mn-lt"/>
                <a:ea typeface="+mn-ea"/>
                <a:cs typeface="+mn-cs"/>
              </a:defRPr>
            </a:pPr>
            <a:r>
              <a:rPr lang="en-US" sz="1300" b="1">
                <a:solidFill>
                  <a:schemeClr val="tx1">
                    <a:lumMod val="65000"/>
                    <a:lumOff val="35000"/>
                  </a:schemeClr>
                </a:solidFill>
              </a:rPr>
              <a:t>Area</a:t>
            </a:r>
          </a:p>
        </p:txBody>
      </p:sp>
      <p:sp>
        <p:nvSpPr>
          <p:cNvPr id="20" name="TextBox 19">
            <a:extLst>
              <a:ext uri="{FF2B5EF4-FFF2-40B4-BE49-F238E27FC236}">
                <a16:creationId xmlns:a16="http://schemas.microsoft.com/office/drawing/2014/main" id="{6EEAD9F4-3F27-4918-B994-D58A7B51D34C}"/>
              </a:ext>
            </a:extLst>
          </p:cNvPr>
          <p:cNvSpPr txBox="1"/>
          <p:nvPr/>
        </p:nvSpPr>
        <p:spPr>
          <a:xfrm>
            <a:off x="6251269" y="3435010"/>
            <a:ext cx="495650" cy="261610"/>
          </a:xfrm>
          <a:prstGeom prst="rect">
            <a:avLst/>
          </a:prstGeom>
          <a:noFill/>
        </p:spPr>
        <p:txBody>
          <a:bodyPr wrap="none" rtlCol="0">
            <a:spAutoFit/>
          </a:bodyPr>
          <a:lstStyle/>
          <a:p>
            <a:pPr algn="ctr"/>
            <a:r>
              <a:rPr lang="en-IE" sz="1100" b="1">
                <a:solidFill>
                  <a:schemeClr val="tx1">
                    <a:lumMod val="65000"/>
                    <a:lumOff val="35000"/>
                  </a:schemeClr>
                </a:solidFill>
              </a:rPr>
              <a:t>ABC1</a:t>
            </a:r>
          </a:p>
        </p:txBody>
      </p:sp>
      <p:sp>
        <p:nvSpPr>
          <p:cNvPr id="21" name="TextBox 20">
            <a:extLst>
              <a:ext uri="{FF2B5EF4-FFF2-40B4-BE49-F238E27FC236}">
                <a16:creationId xmlns:a16="http://schemas.microsoft.com/office/drawing/2014/main" id="{3CC1487B-6889-424D-BCEC-DD14916E197F}"/>
              </a:ext>
            </a:extLst>
          </p:cNvPr>
          <p:cNvSpPr txBox="1"/>
          <p:nvPr/>
        </p:nvSpPr>
        <p:spPr>
          <a:xfrm>
            <a:off x="7314384" y="3435010"/>
            <a:ext cx="489238" cy="261610"/>
          </a:xfrm>
          <a:prstGeom prst="rect">
            <a:avLst/>
          </a:prstGeom>
          <a:noFill/>
        </p:spPr>
        <p:txBody>
          <a:bodyPr wrap="none" rtlCol="0">
            <a:spAutoFit/>
          </a:bodyPr>
          <a:lstStyle/>
          <a:p>
            <a:pPr algn="ctr"/>
            <a:r>
              <a:rPr lang="en-IE" sz="1100" b="1" dirty="0">
                <a:solidFill>
                  <a:schemeClr val="tx1">
                    <a:lumMod val="65000"/>
                    <a:lumOff val="35000"/>
                  </a:schemeClr>
                </a:solidFill>
              </a:rPr>
              <a:t>C2DE</a:t>
            </a:r>
          </a:p>
        </p:txBody>
      </p:sp>
      <p:sp>
        <p:nvSpPr>
          <p:cNvPr id="22" name="TextBox 21">
            <a:extLst>
              <a:ext uri="{FF2B5EF4-FFF2-40B4-BE49-F238E27FC236}">
                <a16:creationId xmlns:a16="http://schemas.microsoft.com/office/drawing/2014/main" id="{EF8A8506-6466-43AC-AC76-D3197D7D3E3E}"/>
              </a:ext>
            </a:extLst>
          </p:cNvPr>
          <p:cNvSpPr txBox="1"/>
          <p:nvPr/>
        </p:nvSpPr>
        <p:spPr>
          <a:xfrm>
            <a:off x="6283578" y="3599146"/>
            <a:ext cx="587020" cy="369332"/>
          </a:xfrm>
          <a:prstGeom prst="rect">
            <a:avLst/>
          </a:prstGeom>
          <a:noFill/>
        </p:spPr>
        <p:txBody>
          <a:bodyPr wrap="none" rtlCol="0">
            <a:spAutoFit/>
          </a:bodyPr>
          <a:lstStyle/>
          <a:p>
            <a:r>
              <a:rPr lang="en-IE" b="1" dirty="0">
                <a:solidFill>
                  <a:schemeClr val="tx1">
                    <a:lumMod val="65000"/>
                    <a:lumOff val="35000"/>
                  </a:schemeClr>
                </a:solidFill>
              </a:rPr>
              <a:t>65%</a:t>
            </a:r>
          </a:p>
        </p:txBody>
      </p:sp>
      <p:sp>
        <p:nvSpPr>
          <p:cNvPr id="23" name="TextBox 22">
            <a:extLst>
              <a:ext uri="{FF2B5EF4-FFF2-40B4-BE49-F238E27FC236}">
                <a16:creationId xmlns:a16="http://schemas.microsoft.com/office/drawing/2014/main" id="{1B22B9C3-BB95-44FD-B03D-3B54B4D4A9FD}"/>
              </a:ext>
            </a:extLst>
          </p:cNvPr>
          <p:cNvSpPr txBox="1"/>
          <p:nvPr/>
        </p:nvSpPr>
        <p:spPr>
          <a:xfrm>
            <a:off x="7346094" y="3599146"/>
            <a:ext cx="587020" cy="369332"/>
          </a:xfrm>
          <a:prstGeom prst="rect">
            <a:avLst/>
          </a:prstGeom>
          <a:noFill/>
        </p:spPr>
        <p:txBody>
          <a:bodyPr wrap="none" rtlCol="0">
            <a:spAutoFit/>
          </a:bodyPr>
          <a:lstStyle/>
          <a:p>
            <a:r>
              <a:rPr lang="en-IE" b="1" dirty="0">
                <a:solidFill>
                  <a:schemeClr val="tx1">
                    <a:lumMod val="65000"/>
                    <a:lumOff val="35000"/>
                  </a:schemeClr>
                </a:solidFill>
              </a:rPr>
              <a:t>55%</a:t>
            </a:r>
          </a:p>
        </p:txBody>
      </p:sp>
      <p:pic>
        <p:nvPicPr>
          <p:cNvPr id="24" name="Picture 23" descr="A picture containing shirt&#10;&#10;Description automatically generated">
            <a:extLst>
              <a:ext uri="{FF2B5EF4-FFF2-40B4-BE49-F238E27FC236}">
                <a16:creationId xmlns:a16="http://schemas.microsoft.com/office/drawing/2014/main" id="{F1D87E9C-6AF5-4917-B694-B7DDC6F3159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6015215" y="3685525"/>
            <a:ext cx="141585" cy="430727"/>
          </a:xfrm>
          <a:prstGeom prst="rect">
            <a:avLst/>
          </a:prstGeom>
        </p:spPr>
      </p:pic>
      <p:pic>
        <p:nvPicPr>
          <p:cNvPr id="25" name="Picture 24" descr="A picture containing shirt&#10;&#10;Description automatically generated">
            <a:extLst>
              <a:ext uri="{FF2B5EF4-FFF2-40B4-BE49-F238E27FC236}">
                <a16:creationId xmlns:a16="http://schemas.microsoft.com/office/drawing/2014/main" id="{A52BA67D-8FD1-47D3-84CE-A3252A7864E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37361" y="3437022"/>
            <a:ext cx="164301" cy="397802"/>
          </a:xfrm>
          <a:prstGeom prst="rect">
            <a:avLst/>
          </a:prstGeom>
        </p:spPr>
      </p:pic>
      <p:pic>
        <p:nvPicPr>
          <p:cNvPr id="26" name="Picture 25" descr="A picture containing toy&#10;&#10;Description automatically generated">
            <a:extLst>
              <a:ext uri="{FF2B5EF4-FFF2-40B4-BE49-F238E27FC236}">
                <a16:creationId xmlns:a16="http://schemas.microsoft.com/office/drawing/2014/main" id="{A82C8BD1-21E6-488F-83A2-1590790C6DE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7205401" y="3706042"/>
            <a:ext cx="177081" cy="419001"/>
          </a:xfrm>
          <a:prstGeom prst="rect">
            <a:avLst/>
          </a:prstGeom>
        </p:spPr>
      </p:pic>
      <p:pic>
        <p:nvPicPr>
          <p:cNvPr id="27" name="Picture 26" descr="A picture containing traffic, street&#10;&#10;Description automatically generated">
            <a:extLst>
              <a:ext uri="{FF2B5EF4-FFF2-40B4-BE49-F238E27FC236}">
                <a16:creationId xmlns:a16="http://schemas.microsoft.com/office/drawing/2014/main" id="{A3BE6BFA-D271-4BE9-B747-6D07853B094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99591" y="3429000"/>
            <a:ext cx="112185" cy="445203"/>
          </a:xfrm>
          <a:prstGeom prst="rect">
            <a:avLst/>
          </a:prstGeom>
        </p:spPr>
      </p:pic>
      <p:sp>
        <p:nvSpPr>
          <p:cNvPr id="28" name="Rectangle 27">
            <a:extLst>
              <a:ext uri="{FF2B5EF4-FFF2-40B4-BE49-F238E27FC236}">
                <a16:creationId xmlns:a16="http://schemas.microsoft.com/office/drawing/2014/main" id="{EE2BF8BF-ED6A-47D1-8093-9D852E66424F}"/>
              </a:ext>
            </a:extLst>
          </p:cNvPr>
          <p:cNvSpPr/>
          <p:nvPr/>
        </p:nvSpPr>
        <p:spPr>
          <a:xfrm rot="16200000">
            <a:off x="5184178" y="3664849"/>
            <a:ext cx="707925" cy="259126"/>
          </a:xfrm>
          <a:prstGeom prst="rect">
            <a:avLst/>
          </a:prstGeom>
          <a:noFill/>
          <a:ln>
            <a:noFill/>
          </a:ln>
        </p:spPr>
        <p:txBody>
          <a:bodyPr wrap="square" lIns="29250" tIns="29250" rIns="29250" bIns="2925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400" b="0" i="0" u="none" strike="noStrike" kern="1200" spc="0" baseline="0">
                <a:solidFill>
                  <a:prstClr val="black">
                    <a:lumMod val="65000"/>
                    <a:lumOff val="35000"/>
                  </a:prstClr>
                </a:solidFill>
                <a:latin typeface="+mn-lt"/>
                <a:ea typeface="+mn-ea"/>
                <a:cs typeface="+mn-cs"/>
              </a:defRPr>
            </a:pPr>
            <a:r>
              <a:rPr lang="en-US" sz="1300" b="1">
                <a:solidFill>
                  <a:schemeClr val="tx1">
                    <a:lumMod val="65000"/>
                    <a:lumOff val="35000"/>
                  </a:schemeClr>
                </a:solidFill>
              </a:rPr>
              <a:t>Class</a:t>
            </a:r>
          </a:p>
        </p:txBody>
      </p:sp>
      <p:graphicFrame>
        <p:nvGraphicFramePr>
          <p:cNvPr id="29" name="Chart 28">
            <a:extLst>
              <a:ext uri="{FF2B5EF4-FFF2-40B4-BE49-F238E27FC236}">
                <a16:creationId xmlns:a16="http://schemas.microsoft.com/office/drawing/2014/main" id="{65A1754E-22C9-4C62-85AC-64F4A910AEEC}"/>
              </a:ext>
            </a:extLst>
          </p:cNvPr>
          <p:cNvGraphicFramePr/>
          <p:nvPr/>
        </p:nvGraphicFramePr>
        <p:xfrm>
          <a:off x="168340" y="2194229"/>
          <a:ext cx="3417969" cy="2703655"/>
        </p:xfrm>
        <a:graphic>
          <a:graphicData uri="http://schemas.openxmlformats.org/drawingml/2006/chart">
            <c:chart xmlns:c="http://schemas.openxmlformats.org/drawingml/2006/chart" xmlns:r="http://schemas.openxmlformats.org/officeDocument/2006/relationships" r:id="rId11"/>
          </a:graphicData>
        </a:graphic>
      </p:graphicFrame>
      <p:sp>
        <p:nvSpPr>
          <p:cNvPr id="30" name="TextBox 29">
            <a:extLst>
              <a:ext uri="{FF2B5EF4-FFF2-40B4-BE49-F238E27FC236}">
                <a16:creationId xmlns:a16="http://schemas.microsoft.com/office/drawing/2014/main" id="{75053450-AAD1-48E7-A646-98A34FFBD3B0}"/>
              </a:ext>
            </a:extLst>
          </p:cNvPr>
          <p:cNvSpPr txBox="1"/>
          <p:nvPr/>
        </p:nvSpPr>
        <p:spPr>
          <a:xfrm>
            <a:off x="1394018" y="2960343"/>
            <a:ext cx="1432080" cy="1074205"/>
          </a:xfrm>
          <a:prstGeom prst="rect">
            <a:avLst/>
          </a:prstGeom>
          <a:noFill/>
        </p:spPr>
        <p:txBody>
          <a:bodyPr wrap="square" rtlCol="0">
            <a:spAutoFit/>
          </a:bodyPr>
          <a:lstStyle/>
          <a:p>
            <a:pPr algn="ctr"/>
            <a:r>
              <a:rPr lang="en-IE" sz="2800" b="1" dirty="0">
                <a:solidFill>
                  <a:srgbClr val="AEC411"/>
                </a:solidFill>
              </a:rPr>
              <a:t>60% </a:t>
            </a:r>
          </a:p>
          <a:p>
            <a:pPr algn="ctr">
              <a:lnSpc>
                <a:spcPct val="85000"/>
              </a:lnSpc>
            </a:pPr>
            <a:r>
              <a:rPr lang="en-IE" sz="1400" i="1" dirty="0">
                <a:solidFill>
                  <a:schemeClr val="tx1">
                    <a:lumMod val="65000"/>
                    <a:lumOff val="35000"/>
                  </a:schemeClr>
                </a:solidFill>
              </a:rPr>
              <a:t>agree they have managed to save money</a:t>
            </a:r>
          </a:p>
        </p:txBody>
      </p:sp>
      <p:sp>
        <p:nvSpPr>
          <p:cNvPr id="31" name="Rectangle 30">
            <a:extLst>
              <a:ext uri="{FF2B5EF4-FFF2-40B4-BE49-F238E27FC236}">
                <a16:creationId xmlns:a16="http://schemas.microsoft.com/office/drawing/2014/main" id="{7A777538-0787-4364-A278-CAA66C50429E}"/>
              </a:ext>
            </a:extLst>
          </p:cNvPr>
          <p:cNvSpPr/>
          <p:nvPr/>
        </p:nvSpPr>
        <p:spPr>
          <a:xfrm>
            <a:off x="5831744" y="1242438"/>
            <a:ext cx="2714202" cy="396327"/>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80000"/>
              </a:lnSpc>
              <a:defRPr sz="1400" b="0" i="0" u="none" strike="noStrike" kern="1200" spc="0" baseline="0">
                <a:solidFill>
                  <a:prstClr val="black">
                    <a:lumMod val="65000"/>
                    <a:lumOff val="35000"/>
                  </a:prstClr>
                </a:solidFill>
                <a:latin typeface="+mn-lt"/>
                <a:ea typeface="+mn-ea"/>
                <a:cs typeface="+mn-cs"/>
              </a:defRPr>
            </a:pPr>
            <a:r>
              <a:rPr lang="en-US" sz="1219" b="1" dirty="0">
                <a:solidFill>
                  <a:schemeClr val="tx1">
                    <a:lumMod val="65000"/>
                    <a:lumOff val="35000"/>
                  </a:schemeClr>
                </a:solidFill>
              </a:rPr>
              <a:t>% agree they have managed to save any money</a:t>
            </a:r>
          </a:p>
        </p:txBody>
      </p:sp>
      <p:sp>
        <p:nvSpPr>
          <p:cNvPr id="32" name="TextBox 31">
            <a:extLst>
              <a:ext uri="{FF2B5EF4-FFF2-40B4-BE49-F238E27FC236}">
                <a16:creationId xmlns:a16="http://schemas.microsoft.com/office/drawing/2014/main" id="{0648C4E5-9112-49EC-B501-1D01157AADC3}"/>
              </a:ext>
            </a:extLst>
          </p:cNvPr>
          <p:cNvSpPr txBox="1"/>
          <p:nvPr/>
        </p:nvSpPr>
        <p:spPr>
          <a:xfrm>
            <a:off x="1457996" y="1547181"/>
            <a:ext cx="1311348" cy="523220"/>
          </a:xfrm>
          <a:prstGeom prst="rect">
            <a:avLst/>
          </a:prstGeom>
          <a:noFill/>
        </p:spPr>
        <p:txBody>
          <a:bodyPr wrap="square" rtlCol="0">
            <a:spAutoFit/>
          </a:bodyPr>
          <a:lstStyle/>
          <a:p>
            <a:pPr algn="ctr"/>
            <a:r>
              <a:rPr lang="en-US" sz="1400" b="1" dirty="0">
                <a:solidFill>
                  <a:schemeClr val="accent1">
                    <a:lumMod val="75000"/>
                  </a:schemeClr>
                </a:solidFill>
              </a:rPr>
              <a:t>SAVE ANY MONEY</a:t>
            </a:r>
          </a:p>
        </p:txBody>
      </p:sp>
      <p:pic>
        <p:nvPicPr>
          <p:cNvPr id="37" name="Picture 36" descr="A picture containing light&#10;&#10;Description automatically generated">
            <a:extLst>
              <a:ext uri="{FF2B5EF4-FFF2-40B4-BE49-F238E27FC236}">
                <a16:creationId xmlns:a16="http://schemas.microsoft.com/office/drawing/2014/main" id="{5674C4AB-4812-4FC2-9F8C-B8143FBB962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068517" y="1109897"/>
            <a:ext cx="3140993" cy="4711490"/>
          </a:xfrm>
          <a:prstGeom prst="rect">
            <a:avLst/>
          </a:prstGeom>
        </p:spPr>
      </p:pic>
      <p:pic>
        <p:nvPicPr>
          <p:cNvPr id="51" name="Graphic 50" descr="Woman">
            <a:extLst>
              <a:ext uri="{FF2B5EF4-FFF2-40B4-BE49-F238E27FC236}">
                <a16:creationId xmlns:a16="http://schemas.microsoft.com/office/drawing/2014/main" id="{F3212FB5-D416-47C2-A0E1-ECBE17D0CC1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67812" y="2469122"/>
            <a:ext cx="914400" cy="914400"/>
          </a:xfrm>
          <a:prstGeom prst="rect">
            <a:avLst/>
          </a:prstGeom>
        </p:spPr>
      </p:pic>
      <p:pic>
        <p:nvPicPr>
          <p:cNvPr id="53" name="Graphic 52" descr="Man">
            <a:extLst>
              <a:ext uri="{FF2B5EF4-FFF2-40B4-BE49-F238E27FC236}">
                <a16:creationId xmlns:a16="http://schemas.microsoft.com/office/drawing/2014/main" id="{7AA769FB-915D-4AD6-9C2F-B6DBB9FB988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344816" y="2497098"/>
            <a:ext cx="914400" cy="914400"/>
          </a:xfrm>
          <a:prstGeom prst="rect">
            <a:avLst/>
          </a:prstGeom>
        </p:spPr>
      </p:pic>
      <p:sp>
        <p:nvSpPr>
          <p:cNvPr id="54" name="TextBox 53">
            <a:extLst>
              <a:ext uri="{FF2B5EF4-FFF2-40B4-BE49-F238E27FC236}">
                <a16:creationId xmlns:a16="http://schemas.microsoft.com/office/drawing/2014/main" id="{49B939E6-4A91-45C5-BAD0-B83B7DE2B28F}"/>
              </a:ext>
            </a:extLst>
          </p:cNvPr>
          <p:cNvSpPr txBox="1"/>
          <p:nvPr/>
        </p:nvSpPr>
        <p:spPr>
          <a:xfrm>
            <a:off x="3445532" y="1789212"/>
            <a:ext cx="728084" cy="707886"/>
          </a:xfrm>
          <a:prstGeom prst="rect">
            <a:avLst/>
          </a:prstGeom>
          <a:noFill/>
        </p:spPr>
        <p:txBody>
          <a:bodyPr wrap="none" rtlCol="0">
            <a:spAutoFit/>
          </a:bodyPr>
          <a:lstStyle/>
          <a:p>
            <a:pPr algn="ctr"/>
            <a:r>
              <a:rPr lang="en-IE" sz="2000" b="1" dirty="0">
                <a:solidFill>
                  <a:schemeClr val="tx1">
                    <a:lumMod val="65000"/>
                    <a:lumOff val="35000"/>
                  </a:schemeClr>
                </a:solidFill>
              </a:rPr>
              <a:t>Male</a:t>
            </a:r>
          </a:p>
          <a:p>
            <a:pPr algn="ctr"/>
            <a:r>
              <a:rPr lang="en-IE" sz="2000" b="1" dirty="0">
                <a:solidFill>
                  <a:schemeClr val="tx1">
                    <a:lumMod val="65000"/>
                    <a:lumOff val="35000"/>
                  </a:schemeClr>
                </a:solidFill>
              </a:rPr>
              <a:t>57%</a:t>
            </a:r>
          </a:p>
        </p:txBody>
      </p:sp>
      <p:sp>
        <p:nvSpPr>
          <p:cNvPr id="55" name="TextBox 54">
            <a:extLst>
              <a:ext uri="{FF2B5EF4-FFF2-40B4-BE49-F238E27FC236}">
                <a16:creationId xmlns:a16="http://schemas.microsoft.com/office/drawing/2014/main" id="{42E779C9-6D26-485C-974E-529CACAB50C7}"/>
              </a:ext>
            </a:extLst>
          </p:cNvPr>
          <p:cNvSpPr txBox="1"/>
          <p:nvPr/>
        </p:nvSpPr>
        <p:spPr>
          <a:xfrm>
            <a:off x="4175810" y="1789212"/>
            <a:ext cx="955133" cy="707886"/>
          </a:xfrm>
          <a:prstGeom prst="rect">
            <a:avLst/>
          </a:prstGeom>
          <a:noFill/>
        </p:spPr>
        <p:txBody>
          <a:bodyPr wrap="none" rtlCol="0">
            <a:spAutoFit/>
          </a:bodyPr>
          <a:lstStyle/>
          <a:p>
            <a:pPr algn="ctr"/>
            <a:r>
              <a:rPr lang="en-IE" sz="2000" b="1" dirty="0">
                <a:solidFill>
                  <a:schemeClr val="accent5"/>
                </a:solidFill>
              </a:rPr>
              <a:t>Female</a:t>
            </a:r>
          </a:p>
          <a:p>
            <a:pPr algn="ctr"/>
            <a:r>
              <a:rPr lang="en-IE" sz="2000" b="1" dirty="0">
                <a:solidFill>
                  <a:schemeClr val="accent5"/>
                </a:solidFill>
              </a:rPr>
              <a:t>63%</a:t>
            </a:r>
          </a:p>
        </p:txBody>
      </p:sp>
      <p:graphicFrame>
        <p:nvGraphicFramePr>
          <p:cNvPr id="56" name="Chart 43">
            <a:extLst>
              <a:ext uri="{FF2B5EF4-FFF2-40B4-BE49-F238E27FC236}">
                <a16:creationId xmlns:a16="http://schemas.microsoft.com/office/drawing/2014/main" id="{B338C652-14C8-40E2-9066-4A6B8C842D09}"/>
              </a:ext>
            </a:extLst>
          </p:cNvPr>
          <p:cNvGraphicFramePr/>
          <p:nvPr>
            <p:custDataLst>
              <p:tags r:id="rId2"/>
            </p:custDataLst>
          </p:nvPr>
        </p:nvGraphicFramePr>
        <p:xfrm>
          <a:off x="5710713" y="4116795"/>
          <a:ext cx="2949200" cy="1672968"/>
        </p:xfrm>
        <a:graphic>
          <a:graphicData uri="http://schemas.openxmlformats.org/drawingml/2006/chart">
            <c:chart xmlns:c="http://schemas.openxmlformats.org/drawingml/2006/chart" xmlns:r="http://schemas.openxmlformats.org/officeDocument/2006/relationships" r:id="rId17"/>
          </a:graphicData>
        </a:graphic>
      </p:graphicFrame>
      <p:grpSp>
        <p:nvGrpSpPr>
          <p:cNvPr id="57" name="Group 56">
            <a:extLst>
              <a:ext uri="{FF2B5EF4-FFF2-40B4-BE49-F238E27FC236}">
                <a16:creationId xmlns:a16="http://schemas.microsoft.com/office/drawing/2014/main" id="{055D2CB3-AC2F-49EB-8A4A-C7FA859135D9}"/>
              </a:ext>
            </a:extLst>
          </p:cNvPr>
          <p:cNvGrpSpPr/>
          <p:nvPr/>
        </p:nvGrpSpPr>
        <p:grpSpPr>
          <a:xfrm>
            <a:off x="3072641" y="4063587"/>
            <a:ext cx="2235559" cy="1528066"/>
            <a:chOff x="8621447" y="1932476"/>
            <a:chExt cx="2235559" cy="1528066"/>
          </a:xfrm>
        </p:grpSpPr>
        <p:sp>
          <p:nvSpPr>
            <p:cNvPr id="60" name="TextBox 11">
              <a:extLst>
                <a:ext uri="{FF2B5EF4-FFF2-40B4-BE49-F238E27FC236}">
                  <a16:creationId xmlns:a16="http://schemas.microsoft.com/office/drawing/2014/main" id="{925D4C8F-0C0C-4BB4-956F-27FB865FC229}"/>
                </a:ext>
              </a:extLst>
            </p:cNvPr>
            <p:cNvSpPr txBox="1"/>
            <p:nvPr/>
          </p:nvSpPr>
          <p:spPr>
            <a:xfrm>
              <a:off x="8621447" y="1932476"/>
              <a:ext cx="1197186" cy="523220"/>
            </a:xfrm>
            <a:prstGeom prst="rect">
              <a:avLst/>
            </a:prstGeom>
            <a:noFill/>
          </p:spPr>
          <p:txBody>
            <a:bodyPr wrap="square" rtlCol="0">
              <a:spAutoFit/>
            </a:bodyPr>
            <a:lstStyle>
              <a:defPPr>
                <a:defRPr lang="en-US"/>
              </a:defPPr>
              <a:lvl1pPr algn="l" defTabSz="496888" rtl="0" fontAlgn="base">
                <a:spcBef>
                  <a:spcPct val="0"/>
                </a:spcBef>
                <a:spcAft>
                  <a:spcPct val="0"/>
                </a:spcAft>
                <a:defRPr sz="2100" kern="1200">
                  <a:solidFill>
                    <a:schemeClr val="tx1"/>
                  </a:solidFill>
                  <a:latin typeface="Arial" charset="0"/>
                  <a:ea typeface="+mn-ea"/>
                  <a:cs typeface="Arial" charset="0"/>
                </a:defRPr>
              </a:lvl1pPr>
              <a:lvl2pPr marL="496888" indent="-39688" algn="l" defTabSz="496888" rtl="0" fontAlgn="base">
                <a:spcBef>
                  <a:spcPct val="0"/>
                </a:spcBef>
                <a:spcAft>
                  <a:spcPct val="0"/>
                </a:spcAft>
                <a:defRPr sz="2100" kern="1200">
                  <a:solidFill>
                    <a:schemeClr val="tx1"/>
                  </a:solidFill>
                  <a:latin typeface="Arial" charset="0"/>
                  <a:ea typeface="+mn-ea"/>
                  <a:cs typeface="Arial" charset="0"/>
                </a:defRPr>
              </a:lvl2pPr>
              <a:lvl3pPr marL="995363" indent="-80963" algn="l" defTabSz="496888" rtl="0" fontAlgn="base">
                <a:spcBef>
                  <a:spcPct val="0"/>
                </a:spcBef>
                <a:spcAft>
                  <a:spcPct val="0"/>
                </a:spcAft>
                <a:defRPr sz="2100" kern="1200">
                  <a:solidFill>
                    <a:schemeClr val="tx1"/>
                  </a:solidFill>
                  <a:latin typeface="Arial" charset="0"/>
                  <a:ea typeface="+mn-ea"/>
                  <a:cs typeface="Arial" charset="0"/>
                </a:defRPr>
              </a:lvl3pPr>
              <a:lvl4pPr marL="1492250" indent="-120650" algn="l" defTabSz="496888" rtl="0" fontAlgn="base">
                <a:spcBef>
                  <a:spcPct val="0"/>
                </a:spcBef>
                <a:spcAft>
                  <a:spcPct val="0"/>
                </a:spcAft>
                <a:defRPr sz="2100" kern="1200">
                  <a:solidFill>
                    <a:schemeClr val="tx1"/>
                  </a:solidFill>
                  <a:latin typeface="Arial" charset="0"/>
                  <a:ea typeface="+mn-ea"/>
                  <a:cs typeface="Arial" charset="0"/>
                </a:defRPr>
              </a:lvl4pPr>
              <a:lvl5pPr marL="1990725" indent="-161925" algn="l" defTabSz="496888" rtl="0" fontAlgn="base">
                <a:spcBef>
                  <a:spcPct val="0"/>
                </a:spcBef>
                <a:spcAft>
                  <a:spcPct val="0"/>
                </a:spcAft>
                <a:defRPr sz="2100" kern="1200">
                  <a:solidFill>
                    <a:schemeClr val="tx1"/>
                  </a:solidFill>
                  <a:latin typeface="Arial" charset="0"/>
                  <a:ea typeface="+mn-ea"/>
                  <a:cs typeface="Arial" charset="0"/>
                </a:defRPr>
              </a:lvl5pPr>
              <a:lvl6pPr marL="2286000" algn="l" defTabSz="914400" rtl="0" eaLnBrk="1" latinLnBrk="0" hangingPunct="1">
                <a:defRPr sz="2100" kern="1200">
                  <a:solidFill>
                    <a:schemeClr val="tx1"/>
                  </a:solidFill>
                  <a:latin typeface="Arial" charset="0"/>
                  <a:ea typeface="+mn-ea"/>
                  <a:cs typeface="Arial" charset="0"/>
                </a:defRPr>
              </a:lvl6pPr>
              <a:lvl7pPr marL="2743200" algn="l" defTabSz="914400" rtl="0" eaLnBrk="1" latinLnBrk="0" hangingPunct="1">
                <a:defRPr sz="2100" kern="1200">
                  <a:solidFill>
                    <a:schemeClr val="tx1"/>
                  </a:solidFill>
                  <a:latin typeface="Arial" charset="0"/>
                  <a:ea typeface="+mn-ea"/>
                  <a:cs typeface="Arial" charset="0"/>
                </a:defRPr>
              </a:lvl7pPr>
              <a:lvl8pPr marL="3200400" algn="l" defTabSz="914400" rtl="0" eaLnBrk="1" latinLnBrk="0" hangingPunct="1">
                <a:defRPr sz="2100" kern="1200">
                  <a:solidFill>
                    <a:schemeClr val="tx1"/>
                  </a:solidFill>
                  <a:latin typeface="Arial" charset="0"/>
                  <a:ea typeface="+mn-ea"/>
                  <a:cs typeface="Arial" charset="0"/>
                </a:defRPr>
              </a:lvl8pPr>
              <a:lvl9pPr marL="3657600" algn="l" defTabSz="914400" rtl="0" eaLnBrk="1" latinLnBrk="0" hangingPunct="1">
                <a:defRPr sz="2100" kern="1200">
                  <a:solidFill>
                    <a:schemeClr val="tx1"/>
                  </a:solidFill>
                  <a:latin typeface="Arial" charset="0"/>
                  <a:ea typeface="+mn-ea"/>
                  <a:cs typeface="Arial" charset="0"/>
                </a:defRPr>
              </a:lvl9pPr>
            </a:lstStyle>
            <a:p>
              <a:pPr algn="ctr"/>
              <a:r>
                <a:rPr lang="en-IE" sz="1400" b="1" dirty="0">
                  <a:solidFill>
                    <a:schemeClr val="tx1">
                      <a:lumMod val="65000"/>
                      <a:lumOff val="35000"/>
                    </a:schemeClr>
                  </a:solidFill>
                </a:rPr>
                <a:t>Urban</a:t>
              </a:r>
            </a:p>
            <a:p>
              <a:pPr algn="ctr"/>
              <a:r>
                <a:rPr lang="en-IE" sz="1400" b="1" dirty="0">
                  <a:solidFill>
                    <a:schemeClr val="tx1">
                      <a:lumMod val="65000"/>
                      <a:lumOff val="35000"/>
                    </a:schemeClr>
                  </a:solidFill>
                </a:rPr>
                <a:t>56%</a:t>
              </a:r>
            </a:p>
          </p:txBody>
        </p:sp>
        <p:pic>
          <p:nvPicPr>
            <p:cNvPr id="61" name="Graphic 13" descr="City">
              <a:extLst>
                <a:ext uri="{FF2B5EF4-FFF2-40B4-BE49-F238E27FC236}">
                  <a16:creationId xmlns:a16="http://schemas.microsoft.com/office/drawing/2014/main" id="{234EB5EB-2F1B-4F61-B35B-5F5EC9B1DEAC}"/>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704210" y="2546142"/>
              <a:ext cx="914400" cy="914400"/>
            </a:xfrm>
            <a:prstGeom prst="rect">
              <a:avLst/>
            </a:prstGeom>
          </p:spPr>
        </p:pic>
        <p:pic>
          <p:nvPicPr>
            <p:cNvPr id="62" name="Graphic 16" descr="Farm scene">
              <a:extLst>
                <a:ext uri="{FF2B5EF4-FFF2-40B4-BE49-F238E27FC236}">
                  <a16:creationId xmlns:a16="http://schemas.microsoft.com/office/drawing/2014/main" id="{7BEF50A8-D00B-4848-8125-1E7876954021}"/>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9729687" y="2500808"/>
              <a:ext cx="914400" cy="914400"/>
            </a:xfrm>
            <a:prstGeom prst="rect">
              <a:avLst/>
            </a:prstGeom>
          </p:spPr>
        </p:pic>
        <p:sp>
          <p:nvSpPr>
            <p:cNvPr id="63" name="TextBox 17">
              <a:extLst>
                <a:ext uri="{FF2B5EF4-FFF2-40B4-BE49-F238E27FC236}">
                  <a16:creationId xmlns:a16="http://schemas.microsoft.com/office/drawing/2014/main" id="{93C9A62B-E766-4A52-B5C3-70379A481BC0}"/>
                </a:ext>
              </a:extLst>
            </p:cNvPr>
            <p:cNvSpPr txBox="1"/>
            <p:nvPr/>
          </p:nvSpPr>
          <p:spPr>
            <a:xfrm>
              <a:off x="9659820" y="1932476"/>
              <a:ext cx="1197186" cy="523220"/>
            </a:xfrm>
            <a:prstGeom prst="rect">
              <a:avLst/>
            </a:prstGeom>
            <a:noFill/>
          </p:spPr>
          <p:txBody>
            <a:bodyPr wrap="square" rtlCol="0">
              <a:spAutoFit/>
            </a:bodyPr>
            <a:lstStyle>
              <a:defPPr>
                <a:defRPr lang="en-US"/>
              </a:defPPr>
              <a:lvl1pPr algn="l" defTabSz="496888" rtl="0" fontAlgn="base">
                <a:spcBef>
                  <a:spcPct val="0"/>
                </a:spcBef>
                <a:spcAft>
                  <a:spcPct val="0"/>
                </a:spcAft>
                <a:defRPr sz="2100" kern="1200">
                  <a:solidFill>
                    <a:schemeClr val="tx1"/>
                  </a:solidFill>
                  <a:latin typeface="Arial" charset="0"/>
                  <a:ea typeface="+mn-ea"/>
                  <a:cs typeface="Arial" charset="0"/>
                </a:defRPr>
              </a:lvl1pPr>
              <a:lvl2pPr marL="496888" indent="-39688" algn="l" defTabSz="496888" rtl="0" fontAlgn="base">
                <a:spcBef>
                  <a:spcPct val="0"/>
                </a:spcBef>
                <a:spcAft>
                  <a:spcPct val="0"/>
                </a:spcAft>
                <a:defRPr sz="2100" kern="1200">
                  <a:solidFill>
                    <a:schemeClr val="tx1"/>
                  </a:solidFill>
                  <a:latin typeface="Arial" charset="0"/>
                  <a:ea typeface="+mn-ea"/>
                  <a:cs typeface="Arial" charset="0"/>
                </a:defRPr>
              </a:lvl2pPr>
              <a:lvl3pPr marL="995363" indent="-80963" algn="l" defTabSz="496888" rtl="0" fontAlgn="base">
                <a:spcBef>
                  <a:spcPct val="0"/>
                </a:spcBef>
                <a:spcAft>
                  <a:spcPct val="0"/>
                </a:spcAft>
                <a:defRPr sz="2100" kern="1200">
                  <a:solidFill>
                    <a:schemeClr val="tx1"/>
                  </a:solidFill>
                  <a:latin typeface="Arial" charset="0"/>
                  <a:ea typeface="+mn-ea"/>
                  <a:cs typeface="Arial" charset="0"/>
                </a:defRPr>
              </a:lvl3pPr>
              <a:lvl4pPr marL="1492250" indent="-120650" algn="l" defTabSz="496888" rtl="0" fontAlgn="base">
                <a:spcBef>
                  <a:spcPct val="0"/>
                </a:spcBef>
                <a:spcAft>
                  <a:spcPct val="0"/>
                </a:spcAft>
                <a:defRPr sz="2100" kern="1200">
                  <a:solidFill>
                    <a:schemeClr val="tx1"/>
                  </a:solidFill>
                  <a:latin typeface="Arial" charset="0"/>
                  <a:ea typeface="+mn-ea"/>
                  <a:cs typeface="Arial" charset="0"/>
                </a:defRPr>
              </a:lvl4pPr>
              <a:lvl5pPr marL="1990725" indent="-161925" algn="l" defTabSz="496888" rtl="0" fontAlgn="base">
                <a:spcBef>
                  <a:spcPct val="0"/>
                </a:spcBef>
                <a:spcAft>
                  <a:spcPct val="0"/>
                </a:spcAft>
                <a:defRPr sz="2100" kern="1200">
                  <a:solidFill>
                    <a:schemeClr val="tx1"/>
                  </a:solidFill>
                  <a:latin typeface="Arial" charset="0"/>
                  <a:ea typeface="+mn-ea"/>
                  <a:cs typeface="Arial" charset="0"/>
                </a:defRPr>
              </a:lvl5pPr>
              <a:lvl6pPr marL="2286000" algn="l" defTabSz="914400" rtl="0" eaLnBrk="1" latinLnBrk="0" hangingPunct="1">
                <a:defRPr sz="2100" kern="1200">
                  <a:solidFill>
                    <a:schemeClr val="tx1"/>
                  </a:solidFill>
                  <a:latin typeface="Arial" charset="0"/>
                  <a:ea typeface="+mn-ea"/>
                  <a:cs typeface="Arial" charset="0"/>
                </a:defRPr>
              </a:lvl6pPr>
              <a:lvl7pPr marL="2743200" algn="l" defTabSz="914400" rtl="0" eaLnBrk="1" latinLnBrk="0" hangingPunct="1">
                <a:defRPr sz="2100" kern="1200">
                  <a:solidFill>
                    <a:schemeClr val="tx1"/>
                  </a:solidFill>
                  <a:latin typeface="Arial" charset="0"/>
                  <a:ea typeface="+mn-ea"/>
                  <a:cs typeface="Arial" charset="0"/>
                </a:defRPr>
              </a:lvl7pPr>
              <a:lvl8pPr marL="3200400" algn="l" defTabSz="914400" rtl="0" eaLnBrk="1" latinLnBrk="0" hangingPunct="1">
                <a:defRPr sz="2100" kern="1200">
                  <a:solidFill>
                    <a:schemeClr val="tx1"/>
                  </a:solidFill>
                  <a:latin typeface="Arial" charset="0"/>
                  <a:ea typeface="+mn-ea"/>
                  <a:cs typeface="Arial" charset="0"/>
                </a:defRPr>
              </a:lvl8pPr>
              <a:lvl9pPr marL="3657600" algn="l" defTabSz="914400" rtl="0" eaLnBrk="1" latinLnBrk="0" hangingPunct="1">
                <a:defRPr sz="2100" kern="1200">
                  <a:solidFill>
                    <a:schemeClr val="tx1"/>
                  </a:solidFill>
                  <a:latin typeface="Arial" charset="0"/>
                  <a:ea typeface="+mn-ea"/>
                  <a:cs typeface="Arial" charset="0"/>
                </a:defRPr>
              </a:lvl9pPr>
            </a:lstStyle>
            <a:p>
              <a:pPr algn="ctr"/>
              <a:r>
                <a:rPr lang="en-IE" sz="1400" b="1" dirty="0">
                  <a:solidFill>
                    <a:schemeClr val="tx1">
                      <a:lumMod val="65000"/>
                      <a:lumOff val="35000"/>
                    </a:schemeClr>
                  </a:solidFill>
                </a:rPr>
                <a:t>Rural</a:t>
              </a:r>
            </a:p>
            <a:p>
              <a:pPr algn="ctr"/>
              <a:r>
                <a:rPr lang="en-IE" sz="1400" b="1" dirty="0">
                  <a:solidFill>
                    <a:schemeClr val="tx1">
                      <a:lumMod val="65000"/>
                      <a:lumOff val="35000"/>
                    </a:schemeClr>
                  </a:solidFill>
                </a:rPr>
                <a:t>68%</a:t>
              </a:r>
            </a:p>
          </p:txBody>
        </p:sp>
      </p:grpSp>
      <p:sp>
        <p:nvSpPr>
          <p:cNvPr id="33" name="TextBox 32">
            <a:extLst>
              <a:ext uri="{FF2B5EF4-FFF2-40B4-BE49-F238E27FC236}">
                <a16:creationId xmlns:a16="http://schemas.microsoft.com/office/drawing/2014/main" id="{193EB57C-A68F-4AD4-A08F-ED3CE42C07D8}"/>
              </a:ext>
            </a:extLst>
          </p:cNvPr>
          <p:cNvSpPr txBox="1"/>
          <p:nvPr/>
        </p:nvSpPr>
        <p:spPr>
          <a:xfrm>
            <a:off x="287226" y="5822393"/>
            <a:ext cx="11281382" cy="634544"/>
          </a:xfrm>
          <a:prstGeom prst="parallelogram">
            <a:avLst/>
          </a:prstGeom>
          <a:solidFill>
            <a:srgbClr val="595959">
              <a:alpha val="92941"/>
            </a:srgbClr>
          </a:solidFill>
        </p:spPr>
        <p:txBody>
          <a:bodyPr wrap="square" rtlCol="0">
            <a:spAutoFit/>
          </a:bodyPr>
          <a:lstStyle/>
          <a:p>
            <a:pPr algn="ctr" fontAlgn="base">
              <a:spcBef>
                <a:spcPct val="0"/>
              </a:spcBef>
              <a:spcAft>
                <a:spcPct val="0"/>
              </a:spcAft>
            </a:pPr>
            <a:endParaRPr lang="en-IE" sz="1400" b="1" dirty="0">
              <a:solidFill>
                <a:schemeClr val="bg1"/>
              </a:solidFill>
            </a:endParaRPr>
          </a:p>
          <a:p>
            <a:pPr algn="ctr" fontAlgn="base">
              <a:spcBef>
                <a:spcPct val="0"/>
              </a:spcBef>
              <a:spcAft>
                <a:spcPct val="0"/>
              </a:spcAft>
            </a:pPr>
            <a:endParaRPr lang="en-IE" sz="1400" b="1" dirty="0">
              <a:solidFill>
                <a:schemeClr val="bg1"/>
              </a:solidFill>
            </a:endParaRPr>
          </a:p>
        </p:txBody>
      </p:sp>
      <p:sp>
        <p:nvSpPr>
          <p:cNvPr id="34" name="TextBox 33">
            <a:extLst>
              <a:ext uri="{FF2B5EF4-FFF2-40B4-BE49-F238E27FC236}">
                <a16:creationId xmlns:a16="http://schemas.microsoft.com/office/drawing/2014/main" id="{11562C9B-4F6C-4415-A1A2-23E1FC9240B3}"/>
              </a:ext>
            </a:extLst>
          </p:cNvPr>
          <p:cNvSpPr txBox="1"/>
          <p:nvPr/>
        </p:nvSpPr>
        <p:spPr>
          <a:xfrm>
            <a:off x="623392" y="5845463"/>
            <a:ext cx="10265892" cy="523220"/>
          </a:xfrm>
          <a:prstGeom prst="rect">
            <a:avLst/>
          </a:prstGeom>
          <a:noFill/>
        </p:spPr>
        <p:txBody>
          <a:bodyPr wrap="square" rtlCol="0">
            <a:spAutoFit/>
          </a:bodyPr>
          <a:lstStyle/>
          <a:p>
            <a:pPr algn="ctr"/>
            <a:r>
              <a:rPr lang="en-IE" sz="1400" b="1" dirty="0">
                <a:solidFill>
                  <a:prstClr val="white"/>
                </a:solidFill>
              </a:rPr>
              <a:t>Six in ten have managed to build up cash reserves by way of saving money since the beginning of the crisis – a positive indication of a potential spending boost once restrictions are lifted.</a:t>
            </a:r>
            <a:endParaRPr lang="en-IE" sz="1400" b="1" dirty="0">
              <a:solidFill>
                <a:schemeClr val="bg1"/>
              </a:solidFill>
            </a:endParaRPr>
          </a:p>
        </p:txBody>
      </p:sp>
      <p:pic>
        <p:nvPicPr>
          <p:cNvPr id="35" name="Picture 34">
            <a:extLst>
              <a:ext uri="{FF2B5EF4-FFF2-40B4-BE49-F238E27FC236}">
                <a16:creationId xmlns:a16="http://schemas.microsoft.com/office/drawing/2014/main" id="{FF32A59D-6604-4238-928A-18B4C35FDB00}"/>
              </a:ext>
            </a:extLst>
          </p:cNvPr>
          <p:cNvPicPr>
            <a:picLocks noChangeAspect="1"/>
          </p:cNvPicPr>
          <p:nvPr/>
        </p:nvPicPr>
        <p:blipFill>
          <a:blip r:embed="rId22"/>
          <a:stretch>
            <a:fillRect/>
          </a:stretch>
        </p:blipFill>
        <p:spPr>
          <a:xfrm>
            <a:off x="10142376" y="244616"/>
            <a:ext cx="1840278" cy="582716"/>
          </a:xfrm>
          <a:prstGeom prst="rect">
            <a:avLst/>
          </a:prstGeom>
        </p:spPr>
      </p:pic>
    </p:spTree>
    <p:extLst>
      <p:ext uri="{BB962C8B-B14F-4D97-AF65-F5344CB8AC3E}">
        <p14:creationId xmlns:p14="http://schemas.microsoft.com/office/powerpoint/2010/main" val="899282930"/>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39721" y="820573"/>
            <a:ext cx="6829140" cy="323941"/>
          </a:xfrm>
        </p:spPr>
        <p:txBody>
          <a:bodyPr/>
          <a:lstStyle/>
          <a:p>
            <a:r>
              <a:rPr lang="en-IE" dirty="0"/>
              <a:t>Base: All Adults 18+ N - 317</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39721" y="158253"/>
            <a:ext cx="9877762" cy="370620"/>
          </a:xfrm>
        </p:spPr>
        <p:txBody>
          <a:bodyPr>
            <a:normAutofit fontScale="90000"/>
          </a:bodyPr>
          <a:lstStyle/>
          <a:p>
            <a:r>
              <a:rPr lang="en-IE" dirty="0"/>
              <a:t>And 37% have managed to clear or reduce debt</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63561" y="6533247"/>
            <a:ext cx="7793757" cy="285204"/>
          </a:xfrm>
        </p:spPr>
        <p:txBody>
          <a:bodyPr/>
          <a:lstStyle/>
          <a:p>
            <a:r>
              <a:rPr lang="en-IE" sz="1200" dirty="0"/>
              <a:t>Q.5 Have you managed to reduce or clear any debts since the beginning of the COVID 19 crisis?</a:t>
            </a:r>
          </a:p>
        </p:txBody>
      </p:sp>
      <p:pic>
        <p:nvPicPr>
          <p:cNvPr id="15" name="Picture 14" descr="A person wearing a red shirt&#10;&#10;Description automatically generated">
            <a:extLst>
              <a:ext uri="{FF2B5EF4-FFF2-40B4-BE49-F238E27FC236}">
                <a16:creationId xmlns:a16="http://schemas.microsoft.com/office/drawing/2014/main" id="{841ADEFD-B613-45C9-8380-977ECD0EFC6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2695" y="1250758"/>
            <a:ext cx="11605953" cy="4469650"/>
          </a:xfrm>
          <a:prstGeom prst="rect">
            <a:avLst/>
          </a:prstGeom>
        </p:spPr>
      </p:pic>
      <p:graphicFrame>
        <p:nvGraphicFramePr>
          <p:cNvPr id="29" name="Chart 28">
            <a:extLst>
              <a:ext uri="{FF2B5EF4-FFF2-40B4-BE49-F238E27FC236}">
                <a16:creationId xmlns:a16="http://schemas.microsoft.com/office/drawing/2014/main" id="{65A1754E-22C9-4C62-85AC-64F4A910AEEC}"/>
              </a:ext>
            </a:extLst>
          </p:cNvPr>
          <p:cNvGraphicFramePr/>
          <p:nvPr/>
        </p:nvGraphicFramePr>
        <p:xfrm>
          <a:off x="168340" y="2306781"/>
          <a:ext cx="3417969" cy="2703655"/>
        </p:xfrm>
        <a:graphic>
          <a:graphicData uri="http://schemas.openxmlformats.org/drawingml/2006/chart">
            <c:chart xmlns:c="http://schemas.openxmlformats.org/drawingml/2006/chart" xmlns:r="http://schemas.openxmlformats.org/officeDocument/2006/relationships" r:id="rId6"/>
          </a:graphicData>
        </a:graphic>
      </p:graphicFrame>
      <p:sp>
        <p:nvSpPr>
          <p:cNvPr id="30" name="TextBox 29">
            <a:extLst>
              <a:ext uri="{FF2B5EF4-FFF2-40B4-BE49-F238E27FC236}">
                <a16:creationId xmlns:a16="http://schemas.microsoft.com/office/drawing/2014/main" id="{75053450-AAD1-48E7-A646-98A34FFBD3B0}"/>
              </a:ext>
            </a:extLst>
          </p:cNvPr>
          <p:cNvSpPr txBox="1"/>
          <p:nvPr/>
        </p:nvSpPr>
        <p:spPr>
          <a:xfrm>
            <a:off x="1394018" y="3072895"/>
            <a:ext cx="1432080" cy="1257332"/>
          </a:xfrm>
          <a:prstGeom prst="rect">
            <a:avLst/>
          </a:prstGeom>
          <a:noFill/>
        </p:spPr>
        <p:txBody>
          <a:bodyPr wrap="square" rtlCol="0">
            <a:spAutoFit/>
          </a:bodyPr>
          <a:lstStyle/>
          <a:p>
            <a:pPr algn="ctr"/>
            <a:r>
              <a:rPr lang="en-IE" sz="2800" b="1" dirty="0">
                <a:solidFill>
                  <a:srgbClr val="AEC411"/>
                </a:solidFill>
              </a:rPr>
              <a:t>37% </a:t>
            </a:r>
          </a:p>
          <a:p>
            <a:pPr algn="ctr">
              <a:lnSpc>
                <a:spcPct val="85000"/>
              </a:lnSpc>
            </a:pPr>
            <a:r>
              <a:rPr lang="en-IE" sz="1400" i="1" dirty="0">
                <a:solidFill>
                  <a:schemeClr val="tx1">
                    <a:lumMod val="65000"/>
                    <a:lumOff val="35000"/>
                  </a:schemeClr>
                </a:solidFill>
              </a:rPr>
              <a:t>agree they have managed to clear or reduce debt</a:t>
            </a:r>
          </a:p>
        </p:txBody>
      </p:sp>
      <p:sp>
        <p:nvSpPr>
          <p:cNvPr id="32" name="TextBox 31">
            <a:extLst>
              <a:ext uri="{FF2B5EF4-FFF2-40B4-BE49-F238E27FC236}">
                <a16:creationId xmlns:a16="http://schemas.microsoft.com/office/drawing/2014/main" id="{0648C4E5-9112-49EC-B501-1D01157AADC3}"/>
              </a:ext>
            </a:extLst>
          </p:cNvPr>
          <p:cNvSpPr txBox="1"/>
          <p:nvPr/>
        </p:nvSpPr>
        <p:spPr>
          <a:xfrm>
            <a:off x="1298336" y="1677317"/>
            <a:ext cx="1613668" cy="523220"/>
          </a:xfrm>
          <a:prstGeom prst="rect">
            <a:avLst/>
          </a:prstGeom>
          <a:noFill/>
        </p:spPr>
        <p:txBody>
          <a:bodyPr wrap="square" rtlCol="0">
            <a:spAutoFit/>
          </a:bodyPr>
          <a:lstStyle/>
          <a:p>
            <a:pPr algn="ctr"/>
            <a:r>
              <a:rPr lang="en-US" sz="1400" b="1" dirty="0">
                <a:solidFill>
                  <a:schemeClr val="accent1">
                    <a:lumMod val="75000"/>
                  </a:schemeClr>
                </a:solidFill>
              </a:rPr>
              <a:t>CLEAR/REDUCE ANY DEBT</a:t>
            </a:r>
          </a:p>
        </p:txBody>
      </p:sp>
      <p:pic>
        <p:nvPicPr>
          <p:cNvPr id="35" name="Picture 34">
            <a:extLst>
              <a:ext uri="{FF2B5EF4-FFF2-40B4-BE49-F238E27FC236}">
                <a16:creationId xmlns:a16="http://schemas.microsoft.com/office/drawing/2014/main" id="{749C9047-4058-486A-909E-D8FA5E612E3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1236" y="1901764"/>
            <a:ext cx="5731889" cy="3821258"/>
          </a:xfrm>
          <a:prstGeom prst="rect">
            <a:avLst/>
          </a:prstGeom>
        </p:spPr>
      </p:pic>
      <p:graphicFrame>
        <p:nvGraphicFramePr>
          <p:cNvPr id="37" name="Chart 43">
            <a:extLst>
              <a:ext uri="{FF2B5EF4-FFF2-40B4-BE49-F238E27FC236}">
                <a16:creationId xmlns:a16="http://schemas.microsoft.com/office/drawing/2014/main" id="{A9EE1E21-1FB2-479A-BAEA-3646C5E44842}"/>
              </a:ext>
            </a:extLst>
          </p:cNvPr>
          <p:cNvGraphicFramePr/>
          <p:nvPr>
            <p:custDataLst>
              <p:tags r:id="rId1"/>
            </p:custDataLst>
          </p:nvPr>
        </p:nvGraphicFramePr>
        <p:xfrm>
          <a:off x="5649661" y="1767300"/>
          <a:ext cx="2949200" cy="1672968"/>
        </p:xfrm>
        <a:graphic>
          <a:graphicData uri="http://schemas.openxmlformats.org/drawingml/2006/chart">
            <c:chart xmlns:c="http://schemas.openxmlformats.org/drawingml/2006/chart" xmlns:r="http://schemas.openxmlformats.org/officeDocument/2006/relationships" r:id="rId8"/>
          </a:graphicData>
        </a:graphic>
      </p:graphicFrame>
      <p:sp>
        <p:nvSpPr>
          <p:cNvPr id="38" name="Rectangle 37">
            <a:extLst>
              <a:ext uri="{FF2B5EF4-FFF2-40B4-BE49-F238E27FC236}">
                <a16:creationId xmlns:a16="http://schemas.microsoft.com/office/drawing/2014/main" id="{B8DB67FE-CA1E-40CB-AA1A-F60BA3A92192}"/>
              </a:ext>
            </a:extLst>
          </p:cNvPr>
          <p:cNvSpPr/>
          <p:nvPr/>
        </p:nvSpPr>
        <p:spPr>
          <a:xfrm rot="16200000">
            <a:off x="5000179" y="2320216"/>
            <a:ext cx="1076590" cy="259126"/>
          </a:xfrm>
          <a:prstGeom prst="rect">
            <a:avLst/>
          </a:prstGeom>
          <a:noFill/>
          <a:ln>
            <a:noFill/>
          </a:ln>
        </p:spPr>
        <p:txBody>
          <a:bodyPr wrap="square" lIns="29250" tIns="29250" rIns="29250" bIns="2925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400" b="0" i="0" u="none" strike="noStrike" kern="1200" spc="0" baseline="0">
                <a:solidFill>
                  <a:prstClr val="black">
                    <a:lumMod val="65000"/>
                    <a:lumOff val="35000"/>
                  </a:prstClr>
                </a:solidFill>
                <a:latin typeface="+mn-lt"/>
                <a:ea typeface="+mn-ea"/>
                <a:cs typeface="+mn-cs"/>
              </a:defRPr>
            </a:pPr>
            <a:r>
              <a:rPr lang="en-US" sz="1300" b="1">
                <a:solidFill>
                  <a:schemeClr val="tx1">
                    <a:lumMod val="65000"/>
                    <a:lumOff val="35000"/>
                  </a:schemeClr>
                </a:solidFill>
              </a:rPr>
              <a:t>Age</a:t>
            </a:r>
          </a:p>
        </p:txBody>
      </p:sp>
      <p:sp>
        <p:nvSpPr>
          <p:cNvPr id="39" name="Rectangle 38">
            <a:extLst>
              <a:ext uri="{FF2B5EF4-FFF2-40B4-BE49-F238E27FC236}">
                <a16:creationId xmlns:a16="http://schemas.microsoft.com/office/drawing/2014/main" id="{D2342E1E-08B6-4E56-895A-C631465EECDA}"/>
              </a:ext>
            </a:extLst>
          </p:cNvPr>
          <p:cNvSpPr/>
          <p:nvPr/>
        </p:nvSpPr>
        <p:spPr>
          <a:xfrm rot="16200000">
            <a:off x="4973673" y="4751556"/>
            <a:ext cx="1076590" cy="259126"/>
          </a:xfrm>
          <a:prstGeom prst="rect">
            <a:avLst/>
          </a:prstGeom>
          <a:noFill/>
          <a:ln>
            <a:noFill/>
          </a:ln>
        </p:spPr>
        <p:txBody>
          <a:bodyPr wrap="square" lIns="29250" tIns="29250" rIns="29250" bIns="2925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400" b="0" i="0" u="none" strike="noStrike" kern="1200" spc="0" baseline="0">
                <a:solidFill>
                  <a:prstClr val="black">
                    <a:lumMod val="65000"/>
                    <a:lumOff val="35000"/>
                  </a:prstClr>
                </a:solidFill>
                <a:latin typeface="+mn-lt"/>
                <a:ea typeface="+mn-ea"/>
                <a:cs typeface="+mn-cs"/>
              </a:defRPr>
            </a:pPr>
            <a:r>
              <a:rPr lang="en-US" sz="1300" b="1">
                <a:solidFill>
                  <a:schemeClr val="tx1">
                    <a:lumMod val="65000"/>
                    <a:lumOff val="35000"/>
                  </a:schemeClr>
                </a:solidFill>
              </a:rPr>
              <a:t>Area</a:t>
            </a:r>
          </a:p>
        </p:txBody>
      </p:sp>
      <p:sp>
        <p:nvSpPr>
          <p:cNvPr id="40" name="TextBox 39">
            <a:extLst>
              <a:ext uri="{FF2B5EF4-FFF2-40B4-BE49-F238E27FC236}">
                <a16:creationId xmlns:a16="http://schemas.microsoft.com/office/drawing/2014/main" id="{81FF0A97-CC74-4A5E-BFC0-9244845484BF}"/>
              </a:ext>
            </a:extLst>
          </p:cNvPr>
          <p:cNvSpPr txBox="1"/>
          <p:nvPr/>
        </p:nvSpPr>
        <p:spPr>
          <a:xfrm>
            <a:off x="6277678" y="3632350"/>
            <a:ext cx="495650" cy="261610"/>
          </a:xfrm>
          <a:prstGeom prst="rect">
            <a:avLst/>
          </a:prstGeom>
          <a:noFill/>
        </p:spPr>
        <p:txBody>
          <a:bodyPr wrap="none" rtlCol="0">
            <a:spAutoFit/>
          </a:bodyPr>
          <a:lstStyle/>
          <a:p>
            <a:pPr algn="ctr"/>
            <a:r>
              <a:rPr lang="en-IE" sz="1100" b="1">
                <a:solidFill>
                  <a:schemeClr val="tx1">
                    <a:lumMod val="65000"/>
                    <a:lumOff val="35000"/>
                  </a:schemeClr>
                </a:solidFill>
              </a:rPr>
              <a:t>ABC1</a:t>
            </a:r>
          </a:p>
        </p:txBody>
      </p:sp>
      <p:sp>
        <p:nvSpPr>
          <p:cNvPr id="41" name="TextBox 40">
            <a:extLst>
              <a:ext uri="{FF2B5EF4-FFF2-40B4-BE49-F238E27FC236}">
                <a16:creationId xmlns:a16="http://schemas.microsoft.com/office/drawing/2014/main" id="{55C02955-9129-4C3C-8B06-F7079D94276E}"/>
              </a:ext>
            </a:extLst>
          </p:cNvPr>
          <p:cNvSpPr txBox="1"/>
          <p:nvPr/>
        </p:nvSpPr>
        <p:spPr>
          <a:xfrm>
            <a:off x="7340793" y="3632350"/>
            <a:ext cx="489238" cy="261610"/>
          </a:xfrm>
          <a:prstGeom prst="rect">
            <a:avLst/>
          </a:prstGeom>
          <a:noFill/>
        </p:spPr>
        <p:txBody>
          <a:bodyPr wrap="none" rtlCol="0">
            <a:spAutoFit/>
          </a:bodyPr>
          <a:lstStyle/>
          <a:p>
            <a:pPr algn="ctr"/>
            <a:r>
              <a:rPr lang="en-IE" sz="1100" b="1" dirty="0">
                <a:solidFill>
                  <a:schemeClr val="tx1">
                    <a:lumMod val="65000"/>
                    <a:lumOff val="35000"/>
                  </a:schemeClr>
                </a:solidFill>
              </a:rPr>
              <a:t>C2DE</a:t>
            </a:r>
          </a:p>
        </p:txBody>
      </p:sp>
      <p:sp>
        <p:nvSpPr>
          <p:cNvPr id="42" name="TextBox 41">
            <a:extLst>
              <a:ext uri="{FF2B5EF4-FFF2-40B4-BE49-F238E27FC236}">
                <a16:creationId xmlns:a16="http://schemas.microsoft.com/office/drawing/2014/main" id="{16D24526-95D9-4E1B-9A4E-06EDC237F652}"/>
              </a:ext>
            </a:extLst>
          </p:cNvPr>
          <p:cNvSpPr txBox="1"/>
          <p:nvPr/>
        </p:nvSpPr>
        <p:spPr>
          <a:xfrm>
            <a:off x="6309987" y="3796486"/>
            <a:ext cx="587020" cy="369332"/>
          </a:xfrm>
          <a:prstGeom prst="rect">
            <a:avLst/>
          </a:prstGeom>
          <a:noFill/>
        </p:spPr>
        <p:txBody>
          <a:bodyPr wrap="none" rtlCol="0">
            <a:spAutoFit/>
          </a:bodyPr>
          <a:lstStyle/>
          <a:p>
            <a:r>
              <a:rPr lang="en-IE" b="1" dirty="0">
                <a:solidFill>
                  <a:schemeClr val="tx1">
                    <a:lumMod val="65000"/>
                    <a:lumOff val="35000"/>
                  </a:schemeClr>
                </a:solidFill>
              </a:rPr>
              <a:t>35%</a:t>
            </a:r>
          </a:p>
        </p:txBody>
      </p:sp>
      <p:sp>
        <p:nvSpPr>
          <p:cNvPr id="43" name="TextBox 42">
            <a:extLst>
              <a:ext uri="{FF2B5EF4-FFF2-40B4-BE49-F238E27FC236}">
                <a16:creationId xmlns:a16="http://schemas.microsoft.com/office/drawing/2014/main" id="{3F29A9EB-B0A6-4898-AD01-B9CD16507B9C}"/>
              </a:ext>
            </a:extLst>
          </p:cNvPr>
          <p:cNvSpPr txBox="1"/>
          <p:nvPr/>
        </p:nvSpPr>
        <p:spPr>
          <a:xfrm>
            <a:off x="7372503" y="3796486"/>
            <a:ext cx="587020" cy="369332"/>
          </a:xfrm>
          <a:prstGeom prst="rect">
            <a:avLst/>
          </a:prstGeom>
          <a:noFill/>
        </p:spPr>
        <p:txBody>
          <a:bodyPr wrap="none" rtlCol="0">
            <a:spAutoFit/>
          </a:bodyPr>
          <a:lstStyle/>
          <a:p>
            <a:r>
              <a:rPr lang="en-IE" b="1" dirty="0">
                <a:solidFill>
                  <a:schemeClr val="tx1">
                    <a:lumMod val="65000"/>
                    <a:lumOff val="35000"/>
                  </a:schemeClr>
                </a:solidFill>
              </a:rPr>
              <a:t>39%</a:t>
            </a:r>
          </a:p>
        </p:txBody>
      </p:sp>
      <p:pic>
        <p:nvPicPr>
          <p:cNvPr id="44" name="Picture 43" descr="A picture containing shirt&#10;&#10;Description automatically generated">
            <a:extLst>
              <a:ext uri="{FF2B5EF4-FFF2-40B4-BE49-F238E27FC236}">
                <a16:creationId xmlns:a16="http://schemas.microsoft.com/office/drawing/2014/main" id="{2BC97299-C615-4D4A-BFFD-B2764D375C3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6041624" y="3602396"/>
            <a:ext cx="141585" cy="430727"/>
          </a:xfrm>
          <a:prstGeom prst="rect">
            <a:avLst/>
          </a:prstGeom>
        </p:spPr>
      </p:pic>
      <p:pic>
        <p:nvPicPr>
          <p:cNvPr id="45" name="Picture 44" descr="A picture containing shirt&#10;&#10;Description automatically generated">
            <a:extLst>
              <a:ext uri="{FF2B5EF4-FFF2-40B4-BE49-F238E27FC236}">
                <a16:creationId xmlns:a16="http://schemas.microsoft.com/office/drawing/2014/main" id="{581668BA-6C17-45C3-94A9-B7BB7F974FA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163770" y="3634362"/>
            <a:ext cx="164301" cy="397802"/>
          </a:xfrm>
          <a:prstGeom prst="rect">
            <a:avLst/>
          </a:prstGeom>
        </p:spPr>
      </p:pic>
      <p:pic>
        <p:nvPicPr>
          <p:cNvPr id="46" name="Picture 45" descr="A picture containing toy&#10;&#10;Description automatically generated">
            <a:extLst>
              <a:ext uri="{FF2B5EF4-FFF2-40B4-BE49-F238E27FC236}">
                <a16:creationId xmlns:a16="http://schemas.microsoft.com/office/drawing/2014/main" id="{36A041BA-D591-4AC0-BB95-4E986284C2E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a:off x="7231810" y="3622913"/>
            <a:ext cx="177081" cy="419001"/>
          </a:xfrm>
          <a:prstGeom prst="rect">
            <a:avLst/>
          </a:prstGeom>
        </p:spPr>
      </p:pic>
      <p:pic>
        <p:nvPicPr>
          <p:cNvPr id="47" name="Picture 46" descr="A picture containing traffic, street&#10;&#10;Description automatically generated">
            <a:extLst>
              <a:ext uri="{FF2B5EF4-FFF2-40B4-BE49-F238E27FC236}">
                <a16:creationId xmlns:a16="http://schemas.microsoft.com/office/drawing/2014/main" id="{98981D99-9B5D-4E16-BF2C-CDB1688B468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126000" y="3626340"/>
            <a:ext cx="112185" cy="445203"/>
          </a:xfrm>
          <a:prstGeom prst="rect">
            <a:avLst/>
          </a:prstGeom>
        </p:spPr>
      </p:pic>
      <p:sp>
        <p:nvSpPr>
          <p:cNvPr id="48" name="Rectangle 47">
            <a:extLst>
              <a:ext uri="{FF2B5EF4-FFF2-40B4-BE49-F238E27FC236}">
                <a16:creationId xmlns:a16="http://schemas.microsoft.com/office/drawing/2014/main" id="{74E21D1A-C4DC-4AF4-88FF-EBDDF5229AA1}"/>
              </a:ext>
            </a:extLst>
          </p:cNvPr>
          <p:cNvSpPr/>
          <p:nvPr/>
        </p:nvSpPr>
        <p:spPr>
          <a:xfrm rot="16200000">
            <a:off x="5210587" y="3581720"/>
            <a:ext cx="707925" cy="259126"/>
          </a:xfrm>
          <a:prstGeom prst="rect">
            <a:avLst/>
          </a:prstGeom>
          <a:noFill/>
          <a:ln>
            <a:noFill/>
          </a:ln>
        </p:spPr>
        <p:txBody>
          <a:bodyPr wrap="square" lIns="29250" tIns="29250" rIns="29250" bIns="2925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400" b="0" i="0" u="none" strike="noStrike" kern="1200" spc="0" baseline="0">
                <a:solidFill>
                  <a:prstClr val="black">
                    <a:lumMod val="65000"/>
                    <a:lumOff val="35000"/>
                  </a:prstClr>
                </a:solidFill>
                <a:latin typeface="+mn-lt"/>
                <a:ea typeface="+mn-ea"/>
                <a:cs typeface="+mn-cs"/>
              </a:defRPr>
            </a:pPr>
            <a:r>
              <a:rPr lang="en-US" sz="1300" b="1">
                <a:solidFill>
                  <a:schemeClr val="tx1">
                    <a:lumMod val="65000"/>
                    <a:lumOff val="35000"/>
                  </a:schemeClr>
                </a:solidFill>
              </a:rPr>
              <a:t>Class</a:t>
            </a:r>
          </a:p>
        </p:txBody>
      </p:sp>
      <p:sp>
        <p:nvSpPr>
          <p:cNvPr id="49" name="Rectangle 48">
            <a:extLst>
              <a:ext uri="{FF2B5EF4-FFF2-40B4-BE49-F238E27FC236}">
                <a16:creationId xmlns:a16="http://schemas.microsoft.com/office/drawing/2014/main" id="{1CCA9FE5-E883-467D-87C8-11214A753A62}"/>
              </a:ext>
            </a:extLst>
          </p:cNvPr>
          <p:cNvSpPr/>
          <p:nvPr/>
        </p:nvSpPr>
        <p:spPr>
          <a:xfrm>
            <a:off x="5831744" y="1354990"/>
            <a:ext cx="2714202" cy="396327"/>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80000"/>
              </a:lnSpc>
              <a:defRPr sz="1400" b="0" i="0" u="none" strike="noStrike" kern="1200" spc="0" baseline="0">
                <a:solidFill>
                  <a:prstClr val="black">
                    <a:lumMod val="65000"/>
                    <a:lumOff val="35000"/>
                  </a:prstClr>
                </a:solidFill>
                <a:latin typeface="+mn-lt"/>
                <a:ea typeface="+mn-ea"/>
                <a:cs typeface="+mn-cs"/>
              </a:defRPr>
            </a:pPr>
            <a:r>
              <a:rPr lang="en-US" sz="1219" b="1" dirty="0">
                <a:solidFill>
                  <a:schemeClr val="tx1">
                    <a:lumMod val="65000"/>
                    <a:lumOff val="35000"/>
                  </a:schemeClr>
                </a:solidFill>
              </a:rPr>
              <a:t>% agree they have managed to reduce or clear debt</a:t>
            </a:r>
          </a:p>
        </p:txBody>
      </p:sp>
      <p:pic>
        <p:nvPicPr>
          <p:cNvPr id="50" name="Graphic 49" descr="Woman">
            <a:extLst>
              <a:ext uri="{FF2B5EF4-FFF2-40B4-BE49-F238E27FC236}">
                <a16:creationId xmlns:a16="http://schemas.microsoft.com/office/drawing/2014/main" id="{8FF36201-6C94-4AA1-A241-AACF4BF33CB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67812" y="2581674"/>
            <a:ext cx="914400" cy="914400"/>
          </a:xfrm>
          <a:prstGeom prst="rect">
            <a:avLst/>
          </a:prstGeom>
        </p:spPr>
      </p:pic>
      <p:pic>
        <p:nvPicPr>
          <p:cNvPr id="51" name="Graphic 50" descr="Man">
            <a:extLst>
              <a:ext uri="{FF2B5EF4-FFF2-40B4-BE49-F238E27FC236}">
                <a16:creationId xmlns:a16="http://schemas.microsoft.com/office/drawing/2014/main" id="{50E72DB1-4444-4AA9-94AF-D0C9E49B6CC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344816" y="2609650"/>
            <a:ext cx="914400" cy="914400"/>
          </a:xfrm>
          <a:prstGeom prst="rect">
            <a:avLst/>
          </a:prstGeom>
        </p:spPr>
      </p:pic>
      <p:sp>
        <p:nvSpPr>
          <p:cNvPr id="52" name="TextBox 51">
            <a:extLst>
              <a:ext uri="{FF2B5EF4-FFF2-40B4-BE49-F238E27FC236}">
                <a16:creationId xmlns:a16="http://schemas.microsoft.com/office/drawing/2014/main" id="{AB398D62-3FC8-4D61-8BFD-F4FBDC3B908C}"/>
              </a:ext>
            </a:extLst>
          </p:cNvPr>
          <p:cNvSpPr txBox="1"/>
          <p:nvPr/>
        </p:nvSpPr>
        <p:spPr>
          <a:xfrm>
            <a:off x="3445532" y="1901764"/>
            <a:ext cx="728084" cy="707886"/>
          </a:xfrm>
          <a:prstGeom prst="rect">
            <a:avLst/>
          </a:prstGeom>
          <a:noFill/>
        </p:spPr>
        <p:txBody>
          <a:bodyPr wrap="none" rtlCol="0">
            <a:spAutoFit/>
          </a:bodyPr>
          <a:lstStyle/>
          <a:p>
            <a:pPr algn="ctr"/>
            <a:r>
              <a:rPr lang="en-IE" sz="2000" b="1" dirty="0">
                <a:solidFill>
                  <a:schemeClr val="tx1">
                    <a:lumMod val="65000"/>
                    <a:lumOff val="35000"/>
                  </a:schemeClr>
                </a:solidFill>
              </a:rPr>
              <a:t>Male</a:t>
            </a:r>
          </a:p>
          <a:p>
            <a:pPr algn="ctr"/>
            <a:r>
              <a:rPr lang="en-IE" sz="2000" b="1" dirty="0">
                <a:solidFill>
                  <a:schemeClr val="tx1">
                    <a:lumMod val="65000"/>
                    <a:lumOff val="35000"/>
                  </a:schemeClr>
                </a:solidFill>
              </a:rPr>
              <a:t>41%</a:t>
            </a:r>
          </a:p>
        </p:txBody>
      </p:sp>
      <p:sp>
        <p:nvSpPr>
          <p:cNvPr id="53" name="TextBox 52">
            <a:extLst>
              <a:ext uri="{FF2B5EF4-FFF2-40B4-BE49-F238E27FC236}">
                <a16:creationId xmlns:a16="http://schemas.microsoft.com/office/drawing/2014/main" id="{680F82A8-5A2B-4ABC-A0AD-0FE2B01FF4B6}"/>
              </a:ext>
            </a:extLst>
          </p:cNvPr>
          <p:cNvSpPr txBox="1"/>
          <p:nvPr/>
        </p:nvSpPr>
        <p:spPr>
          <a:xfrm>
            <a:off x="4175810" y="1901764"/>
            <a:ext cx="955133" cy="707886"/>
          </a:xfrm>
          <a:prstGeom prst="rect">
            <a:avLst/>
          </a:prstGeom>
          <a:noFill/>
        </p:spPr>
        <p:txBody>
          <a:bodyPr wrap="none" rtlCol="0">
            <a:spAutoFit/>
          </a:bodyPr>
          <a:lstStyle/>
          <a:p>
            <a:pPr algn="ctr"/>
            <a:r>
              <a:rPr lang="en-IE" sz="2000" b="1" dirty="0">
                <a:solidFill>
                  <a:schemeClr val="accent5"/>
                </a:solidFill>
              </a:rPr>
              <a:t>Female</a:t>
            </a:r>
          </a:p>
          <a:p>
            <a:pPr algn="ctr"/>
            <a:r>
              <a:rPr lang="en-IE" sz="2000" b="1" dirty="0">
                <a:solidFill>
                  <a:schemeClr val="accent5"/>
                </a:solidFill>
              </a:rPr>
              <a:t>33%</a:t>
            </a:r>
          </a:p>
        </p:txBody>
      </p:sp>
      <p:graphicFrame>
        <p:nvGraphicFramePr>
          <p:cNvPr id="54" name="Chart 43">
            <a:extLst>
              <a:ext uri="{FF2B5EF4-FFF2-40B4-BE49-F238E27FC236}">
                <a16:creationId xmlns:a16="http://schemas.microsoft.com/office/drawing/2014/main" id="{0AAB0A69-C36D-4BEA-BB6F-344CF27D3B69}"/>
              </a:ext>
            </a:extLst>
          </p:cNvPr>
          <p:cNvGraphicFramePr/>
          <p:nvPr>
            <p:custDataLst>
              <p:tags r:id="rId2"/>
            </p:custDataLst>
          </p:nvPr>
        </p:nvGraphicFramePr>
        <p:xfrm>
          <a:off x="5710713" y="4046136"/>
          <a:ext cx="2949200" cy="1672968"/>
        </p:xfrm>
        <a:graphic>
          <a:graphicData uri="http://schemas.openxmlformats.org/drawingml/2006/chart">
            <c:chart xmlns:c="http://schemas.openxmlformats.org/drawingml/2006/chart" xmlns:r="http://schemas.openxmlformats.org/officeDocument/2006/relationships" r:id="rId17"/>
          </a:graphicData>
        </a:graphic>
      </p:graphicFrame>
      <p:grpSp>
        <p:nvGrpSpPr>
          <p:cNvPr id="55" name="Group 54">
            <a:extLst>
              <a:ext uri="{FF2B5EF4-FFF2-40B4-BE49-F238E27FC236}">
                <a16:creationId xmlns:a16="http://schemas.microsoft.com/office/drawing/2014/main" id="{74769153-3C7E-4646-9F6A-5D48D6FCDC98}"/>
              </a:ext>
            </a:extLst>
          </p:cNvPr>
          <p:cNvGrpSpPr/>
          <p:nvPr/>
        </p:nvGrpSpPr>
        <p:grpSpPr>
          <a:xfrm>
            <a:off x="3099050" y="4260927"/>
            <a:ext cx="2235559" cy="1528066"/>
            <a:chOff x="8621447" y="1932476"/>
            <a:chExt cx="2235559" cy="1528066"/>
          </a:xfrm>
        </p:grpSpPr>
        <p:sp>
          <p:nvSpPr>
            <p:cNvPr id="56" name="TextBox 11">
              <a:extLst>
                <a:ext uri="{FF2B5EF4-FFF2-40B4-BE49-F238E27FC236}">
                  <a16:creationId xmlns:a16="http://schemas.microsoft.com/office/drawing/2014/main" id="{4350788C-B480-464E-B4FE-BE08B86CD045}"/>
                </a:ext>
              </a:extLst>
            </p:cNvPr>
            <p:cNvSpPr txBox="1"/>
            <p:nvPr/>
          </p:nvSpPr>
          <p:spPr>
            <a:xfrm>
              <a:off x="8621447" y="1932476"/>
              <a:ext cx="1197186" cy="523220"/>
            </a:xfrm>
            <a:prstGeom prst="rect">
              <a:avLst/>
            </a:prstGeom>
            <a:noFill/>
          </p:spPr>
          <p:txBody>
            <a:bodyPr wrap="square" rtlCol="0">
              <a:spAutoFit/>
            </a:bodyPr>
            <a:lstStyle>
              <a:defPPr>
                <a:defRPr lang="en-US"/>
              </a:defPPr>
              <a:lvl1pPr algn="l" defTabSz="496888" rtl="0" fontAlgn="base">
                <a:spcBef>
                  <a:spcPct val="0"/>
                </a:spcBef>
                <a:spcAft>
                  <a:spcPct val="0"/>
                </a:spcAft>
                <a:defRPr sz="2100" kern="1200">
                  <a:solidFill>
                    <a:schemeClr val="tx1"/>
                  </a:solidFill>
                  <a:latin typeface="Arial" charset="0"/>
                  <a:ea typeface="+mn-ea"/>
                  <a:cs typeface="Arial" charset="0"/>
                </a:defRPr>
              </a:lvl1pPr>
              <a:lvl2pPr marL="496888" indent="-39688" algn="l" defTabSz="496888" rtl="0" fontAlgn="base">
                <a:spcBef>
                  <a:spcPct val="0"/>
                </a:spcBef>
                <a:spcAft>
                  <a:spcPct val="0"/>
                </a:spcAft>
                <a:defRPr sz="2100" kern="1200">
                  <a:solidFill>
                    <a:schemeClr val="tx1"/>
                  </a:solidFill>
                  <a:latin typeface="Arial" charset="0"/>
                  <a:ea typeface="+mn-ea"/>
                  <a:cs typeface="Arial" charset="0"/>
                </a:defRPr>
              </a:lvl2pPr>
              <a:lvl3pPr marL="995363" indent="-80963" algn="l" defTabSz="496888" rtl="0" fontAlgn="base">
                <a:spcBef>
                  <a:spcPct val="0"/>
                </a:spcBef>
                <a:spcAft>
                  <a:spcPct val="0"/>
                </a:spcAft>
                <a:defRPr sz="2100" kern="1200">
                  <a:solidFill>
                    <a:schemeClr val="tx1"/>
                  </a:solidFill>
                  <a:latin typeface="Arial" charset="0"/>
                  <a:ea typeface="+mn-ea"/>
                  <a:cs typeface="Arial" charset="0"/>
                </a:defRPr>
              </a:lvl3pPr>
              <a:lvl4pPr marL="1492250" indent="-120650" algn="l" defTabSz="496888" rtl="0" fontAlgn="base">
                <a:spcBef>
                  <a:spcPct val="0"/>
                </a:spcBef>
                <a:spcAft>
                  <a:spcPct val="0"/>
                </a:spcAft>
                <a:defRPr sz="2100" kern="1200">
                  <a:solidFill>
                    <a:schemeClr val="tx1"/>
                  </a:solidFill>
                  <a:latin typeface="Arial" charset="0"/>
                  <a:ea typeface="+mn-ea"/>
                  <a:cs typeface="Arial" charset="0"/>
                </a:defRPr>
              </a:lvl4pPr>
              <a:lvl5pPr marL="1990725" indent="-161925" algn="l" defTabSz="496888" rtl="0" fontAlgn="base">
                <a:spcBef>
                  <a:spcPct val="0"/>
                </a:spcBef>
                <a:spcAft>
                  <a:spcPct val="0"/>
                </a:spcAft>
                <a:defRPr sz="2100" kern="1200">
                  <a:solidFill>
                    <a:schemeClr val="tx1"/>
                  </a:solidFill>
                  <a:latin typeface="Arial" charset="0"/>
                  <a:ea typeface="+mn-ea"/>
                  <a:cs typeface="Arial" charset="0"/>
                </a:defRPr>
              </a:lvl5pPr>
              <a:lvl6pPr marL="2286000" algn="l" defTabSz="914400" rtl="0" eaLnBrk="1" latinLnBrk="0" hangingPunct="1">
                <a:defRPr sz="2100" kern="1200">
                  <a:solidFill>
                    <a:schemeClr val="tx1"/>
                  </a:solidFill>
                  <a:latin typeface="Arial" charset="0"/>
                  <a:ea typeface="+mn-ea"/>
                  <a:cs typeface="Arial" charset="0"/>
                </a:defRPr>
              </a:lvl6pPr>
              <a:lvl7pPr marL="2743200" algn="l" defTabSz="914400" rtl="0" eaLnBrk="1" latinLnBrk="0" hangingPunct="1">
                <a:defRPr sz="2100" kern="1200">
                  <a:solidFill>
                    <a:schemeClr val="tx1"/>
                  </a:solidFill>
                  <a:latin typeface="Arial" charset="0"/>
                  <a:ea typeface="+mn-ea"/>
                  <a:cs typeface="Arial" charset="0"/>
                </a:defRPr>
              </a:lvl7pPr>
              <a:lvl8pPr marL="3200400" algn="l" defTabSz="914400" rtl="0" eaLnBrk="1" latinLnBrk="0" hangingPunct="1">
                <a:defRPr sz="2100" kern="1200">
                  <a:solidFill>
                    <a:schemeClr val="tx1"/>
                  </a:solidFill>
                  <a:latin typeface="Arial" charset="0"/>
                  <a:ea typeface="+mn-ea"/>
                  <a:cs typeface="Arial" charset="0"/>
                </a:defRPr>
              </a:lvl8pPr>
              <a:lvl9pPr marL="3657600" algn="l" defTabSz="914400" rtl="0" eaLnBrk="1" latinLnBrk="0" hangingPunct="1">
                <a:defRPr sz="2100" kern="1200">
                  <a:solidFill>
                    <a:schemeClr val="tx1"/>
                  </a:solidFill>
                  <a:latin typeface="Arial" charset="0"/>
                  <a:ea typeface="+mn-ea"/>
                  <a:cs typeface="Arial" charset="0"/>
                </a:defRPr>
              </a:lvl9pPr>
            </a:lstStyle>
            <a:p>
              <a:pPr algn="ctr"/>
              <a:r>
                <a:rPr lang="en-IE" sz="1400" b="1" dirty="0">
                  <a:solidFill>
                    <a:schemeClr val="tx1">
                      <a:lumMod val="65000"/>
                      <a:lumOff val="35000"/>
                    </a:schemeClr>
                  </a:solidFill>
                </a:rPr>
                <a:t>Urban</a:t>
              </a:r>
            </a:p>
            <a:p>
              <a:pPr algn="ctr"/>
              <a:r>
                <a:rPr lang="en-IE" sz="1400" b="1" dirty="0">
                  <a:solidFill>
                    <a:schemeClr val="tx1">
                      <a:lumMod val="65000"/>
                      <a:lumOff val="35000"/>
                    </a:schemeClr>
                  </a:solidFill>
                </a:rPr>
                <a:t>35%</a:t>
              </a:r>
            </a:p>
          </p:txBody>
        </p:sp>
        <p:pic>
          <p:nvPicPr>
            <p:cNvPr id="57" name="Graphic 13" descr="City">
              <a:extLst>
                <a:ext uri="{FF2B5EF4-FFF2-40B4-BE49-F238E27FC236}">
                  <a16:creationId xmlns:a16="http://schemas.microsoft.com/office/drawing/2014/main" id="{109F1D4E-67AA-4C72-B850-9AB1DA4AAEF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704210" y="2546142"/>
              <a:ext cx="914400" cy="914400"/>
            </a:xfrm>
            <a:prstGeom prst="rect">
              <a:avLst/>
            </a:prstGeom>
          </p:spPr>
        </p:pic>
        <p:pic>
          <p:nvPicPr>
            <p:cNvPr id="58" name="Graphic 16" descr="Farm scene">
              <a:extLst>
                <a:ext uri="{FF2B5EF4-FFF2-40B4-BE49-F238E27FC236}">
                  <a16:creationId xmlns:a16="http://schemas.microsoft.com/office/drawing/2014/main" id="{FDC58C6D-CE21-466F-94AA-649FDB2E94DD}"/>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9729687" y="2500808"/>
              <a:ext cx="914400" cy="914400"/>
            </a:xfrm>
            <a:prstGeom prst="rect">
              <a:avLst/>
            </a:prstGeom>
          </p:spPr>
        </p:pic>
        <p:sp>
          <p:nvSpPr>
            <p:cNvPr id="59" name="TextBox 17">
              <a:extLst>
                <a:ext uri="{FF2B5EF4-FFF2-40B4-BE49-F238E27FC236}">
                  <a16:creationId xmlns:a16="http://schemas.microsoft.com/office/drawing/2014/main" id="{1AA6EC65-8BCA-46E9-8FCA-0E684D4756BF}"/>
                </a:ext>
              </a:extLst>
            </p:cNvPr>
            <p:cNvSpPr txBox="1"/>
            <p:nvPr/>
          </p:nvSpPr>
          <p:spPr>
            <a:xfrm>
              <a:off x="9659820" y="1932476"/>
              <a:ext cx="1197186" cy="523220"/>
            </a:xfrm>
            <a:prstGeom prst="rect">
              <a:avLst/>
            </a:prstGeom>
            <a:noFill/>
          </p:spPr>
          <p:txBody>
            <a:bodyPr wrap="square" rtlCol="0">
              <a:spAutoFit/>
            </a:bodyPr>
            <a:lstStyle>
              <a:defPPr>
                <a:defRPr lang="en-US"/>
              </a:defPPr>
              <a:lvl1pPr algn="l" defTabSz="496888" rtl="0" fontAlgn="base">
                <a:spcBef>
                  <a:spcPct val="0"/>
                </a:spcBef>
                <a:spcAft>
                  <a:spcPct val="0"/>
                </a:spcAft>
                <a:defRPr sz="2100" kern="1200">
                  <a:solidFill>
                    <a:schemeClr val="tx1"/>
                  </a:solidFill>
                  <a:latin typeface="Arial" charset="0"/>
                  <a:ea typeface="+mn-ea"/>
                  <a:cs typeface="Arial" charset="0"/>
                </a:defRPr>
              </a:lvl1pPr>
              <a:lvl2pPr marL="496888" indent="-39688" algn="l" defTabSz="496888" rtl="0" fontAlgn="base">
                <a:spcBef>
                  <a:spcPct val="0"/>
                </a:spcBef>
                <a:spcAft>
                  <a:spcPct val="0"/>
                </a:spcAft>
                <a:defRPr sz="2100" kern="1200">
                  <a:solidFill>
                    <a:schemeClr val="tx1"/>
                  </a:solidFill>
                  <a:latin typeface="Arial" charset="0"/>
                  <a:ea typeface="+mn-ea"/>
                  <a:cs typeface="Arial" charset="0"/>
                </a:defRPr>
              </a:lvl2pPr>
              <a:lvl3pPr marL="995363" indent="-80963" algn="l" defTabSz="496888" rtl="0" fontAlgn="base">
                <a:spcBef>
                  <a:spcPct val="0"/>
                </a:spcBef>
                <a:spcAft>
                  <a:spcPct val="0"/>
                </a:spcAft>
                <a:defRPr sz="2100" kern="1200">
                  <a:solidFill>
                    <a:schemeClr val="tx1"/>
                  </a:solidFill>
                  <a:latin typeface="Arial" charset="0"/>
                  <a:ea typeface="+mn-ea"/>
                  <a:cs typeface="Arial" charset="0"/>
                </a:defRPr>
              </a:lvl3pPr>
              <a:lvl4pPr marL="1492250" indent="-120650" algn="l" defTabSz="496888" rtl="0" fontAlgn="base">
                <a:spcBef>
                  <a:spcPct val="0"/>
                </a:spcBef>
                <a:spcAft>
                  <a:spcPct val="0"/>
                </a:spcAft>
                <a:defRPr sz="2100" kern="1200">
                  <a:solidFill>
                    <a:schemeClr val="tx1"/>
                  </a:solidFill>
                  <a:latin typeface="Arial" charset="0"/>
                  <a:ea typeface="+mn-ea"/>
                  <a:cs typeface="Arial" charset="0"/>
                </a:defRPr>
              </a:lvl4pPr>
              <a:lvl5pPr marL="1990725" indent="-161925" algn="l" defTabSz="496888" rtl="0" fontAlgn="base">
                <a:spcBef>
                  <a:spcPct val="0"/>
                </a:spcBef>
                <a:spcAft>
                  <a:spcPct val="0"/>
                </a:spcAft>
                <a:defRPr sz="2100" kern="1200">
                  <a:solidFill>
                    <a:schemeClr val="tx1"/>
                  </a:solidFill>
                  <a:latin typeface="Arial" charset="0"/>
                  <a:ea typeface="+mn-ea"/>
                  <a:cs typeface="Arial" charset="0"/>
                </a:defRPr>
              </a:lvl5pPr>
              <a:lvl6pPr marL="2286000" algn="l" defTabSz="914400" rtl="0" eaLnBrk="1" latinLnBrk="0" hangingPunct="1">
                <a:defRPr sz="2100" kern="1200">
                  <a:solidFill>
                    <a:schemeClr val="tx1"/>
                  </a:solidFill>
                  <a:latin typeface="Arial" charset="0"/>
                  <a:ea typeface="+mn-ea"/>
                  <a:cs typeface="Arial" charset="0"/>
                </a:defRPr>
              </a:lvl6pPr>
              <a:lvl7pPr marL="2743200" algn="l" defTabSz="914400" rtl="0" eaLnBrk="1" latinLnBrk="0" hangingPunct="1">
                <a:defRPr sz="2100" kern="1200">
                  <a:solidFill>
                    <a:schemeClr val="tx1"/>
                  </a:solidFill>
                  <a:latin typeface="Arial" charset="0"/>
                  <a:ea typeface="+mn-ea"/>
                  <a:cs typeface="Arial" charset="0"/>
                </a:defRPr>
              </a:lvl7pPr>
              <a:lvl8pPr marL="3200400" algn="l" defTabSz="914400" rtl="0" eaLnBrk="1" latinLnBrk="0" hangingPunct="1">
                <a:defRPr sz="2100" kern="1200">
                  <a:solidFill>
                    <a:schemeClr val="tx1"/>
                  </a:solidFill>
                  <a:latin typeface="Arial" charset="0"/>
                  <a:ea typeface="+mn-ea"/>
                  <a:cs typeface="Arial" charset="0"/>
                </a:defRPr>
              </a:lvl8pPr>
              <a:lvl9pPr marL="3657600" algn="l" defTabSz="914400" rtl="0" eaLnBrk="1" latinLnBrk="0" hangingPunct="1">
                <a:defRPr sz="2100" kern="1200">
                  <a:solidFill>
                    <a:schemeClr val="tx1"/>
                  </a:solidFill>
                  <a:latin typeface="Arial" charset="0"/>
                  <a:ea typeface="+mn-ea"/>
                  <a:cs typeface="Arial" charset="0"/>
                </a:defRPr>
              </a:lvl9pPr>
            </a:lstStyle>
            <a:p>
              <a:pPr algn="ctr"/>
              <a:r>
                <a:rPr lang="en-IE" sz="1400" b="1" dirty="0">
                  <a:solidFill>
                    <a:schemeClr val="tx1">
                      <a:lumMod val="65000"/>
                      <a:lumOff val="35000"/>
                    </a:schemeClr>
                  </a:solidFill>
                </a:rPr>
                <a:t>Rural</a:t>
              </a:r>
            </a:p>
            <a:p>
              <a:pPr algn="ctr"/>
              <a:r>
                <a:rPr lang="en-IE" sz="1400" b="1" dirty="0">
                  <a:solidFill>
                    <a:schemeClr val="tx1">
                      <a:lumMod val="65000"/>
                      <a:lumOff val="35000"/>
                    </a:schemeClr>
                  </a:solidFill>
                </a:rPr>
                <a:t>39%</a:t>
              </a:r>
            </a:p>
          </p:txBody>
        </p:sp>
      </p:grpSp>
      <p:sp>
        <p:nvSpPr>
          <p:cNvPr id="33" name="TextBox 32">
            <a:extLst>
              <a:ext uri="{FF2B5EF4-FFF2-40B4-BE49-F238E27FC236}">
                <a16:creationId xmlns:a16="http://schemas.microsoft.com/office/drawing/2014/main" id="{F0C0F9CD-38ED-4F27-872E-ECB31B441D62}"/>
              </a:ext>
            </a:extLst>
          </p:cNvPr>
          <p:cNvSpPr txBox="1"/>
          <p:nvPr/>
        </p:nvSpPr>
        <p:spPr>
          <a:xfrm>
            <a:off x="287226" y="5822393"/>
            <a:ext cx="11641422" cy="634544"/>
          </a:xfrm>
          <a:prstGeom prst="parallelogram">
            <a:avLst/>
          </a:prstGeom>
          <a:solidFill>
            <a:srgbClr val="595959">
              <a:alpha val="92941"/>
            </a:srgbClr>
          </a:solidFill>
        </p:spPr>
        <p:txBody>
          <a:bodyPr wrap="square" rtlCol="0">
            <a:spAutoFit/>
          </a:bodyPr>
          <a:lstStyle/>
          <a:p>
            <a:pPr algn="ctr" fontAlgn="base">
              <a:spcBef>
                <a:spcPct val="0"/>
              </a:spcBef>
              <a:spcAft>
                <a:spcPct val="0"/>
              </a:spcAft>
            </a:pPr>
            <a:endParaRPr lang="en-IE" sz="1400" b="1" dirty="0">
              <a:solidFill>
                <a:schemeClr val="bg1"/>
              </a:solidFill>
            </a:endParaRPr>
          </a:p>
          <a:p>
            <a:pPr algn="ctr" fontAlgn="base">
              <a:spcBef>
                <a:spcPct val="0"/>
              </a:spcBef>
              <a:spcAft>
                <a:spcPct val="0"/>
              </a:spcAft>
            </a:pPr>
            <a:endParaRPr lang="en-IE" sz="1400" b="1" dirty="0">
              <a:solidFill>
                <a:schemeClr val="bg1"/>
              </a:solidFill>
            </a:endParaRPr>
          </a:p>
        </p:txBody>
      </p:sp>
      <p:sp>
        <p:nvSpPr>
          <p:cNvPr id="34" name="TextBox 33">
            <a:extLst>
              <a:ext uri="{FF2B5EF4-FFF2-40B4-BE49-F238E27FC236}">
                <a16:creationId xmlns:a16="http://schemas.microsoft.com/office/drawing/2014/main" id="{50C714E6-CC0A-40E3-B797-D28D680DC9E0}"/>
              </a:ext>
            </a:extLst>
          </p:cNvPr>
          <p:cNvSpPr txBox="1"/>
          <p:nvPr/>
        </p:nvSpPr>
        <p:spPr>
          <a:xfrm>
            <a:off x="908678" y="5966075"/>
            <a:ext cx="10265892" cy="307777"/>
          </a:xfrm>
          <a:prstGeom prst="rect">
            <a:avLst/>
          </a:prstGeom>
          <a:noFill/>
        </p:spPr>
        <p:txBody>
          <a:bodyPr wrap="square" rtlCol="0">
            <a:spAutoFit/>
          </a:bodyPr>
          <a:lstStyle/>
          <a:p>
            <a:pPr algn="ctr"/>
            <a:r>
              <a:rPr lang="en-IE" sz="1400" b="1" dirty="0">
                <a:solidFill>
                  <a:prstClr val="white"/>
                </a:solidFill>
              </a:rPr>
              <a:t>In addition to increased savings, 37% report having managed to clear or reduce debt since the beginning of the crisis.</a:t>
            </a:r>
            <a:endParaRPr lang="en-IE" sz="1400" b="1" dirty="0">
              <a:solidFill>
                <a:schemeClr val="bg1"/>
              </a:solidFill>
            </a:endParaRPr>
          </a:p>
        </p:txBody>
      </p:sp>
      <p:pic>
        <p:nvPicPr>
          <p:cNvPr id="36" name="Picture 35">
            <a:extLst>
              <a:ext uri="{FF2B5EF4-FFF2-40B4-BE49-F238E27FC236}">
                <a16:creationId xmlns:a16="http://schemas.microsoft.com/office/drawing/2014/main" id="{1CAB06F8-0054-4615-80F6-8E48F096A866}"/>
              </a:ext>
            </a:extLst>
          </p:cNvPr>
          <p:cNvPicPr>
            <a:picLocks noChangeAspect="1"/>
          </p:cNvPicPr>
          <p:nvPr/>
        </p:nvPicPr>
        <p:blipFill>
          <a:blip r:embed="rId22"/>
          <a:stretch>
            <a:fillRect/>
          </a:stretch>
        </p:blipFill>
        <p:spPr>
          <a:xfrm>
            <a:off x="10142376" y="244616"/>
            <a:ext cx="1840278" cy="582716"/>
          </a:xfrm>
          <a:prstGeom prst="rect">
            <a:avLst/>
          </a:prstGeom>
        </p:spPr>
      </p:pic>
    </p:spTree>
    <p:extLst>
      <p:ext uri="{BB962C8B-B14F-4D97-AF65-F5344CB8AC3E}">
        <p14:creationId xmlns:p14="http://schemas.microsoft.com/office/powerpoint/2010/main" val="1748841619"/>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p:txBody>
          <a:bodyPr/>
          <a:lstStyle/>
          <a:p>
            <a:r>
              <a:rPr lang="en-IE" dirty="0"/>
              <a:t>Base: All Adults 18+ N - 317</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258471"/>
            <a:ext cx="11101898" cy="370620"/>
          </a:xfrm>
        </p:spPr>
        <p:txBody>
          <a:bodyPr>
            <a:normAutofit fontScale="90000"/>
          </a:bodyPr>
          <a:lstStyle/>
          <a:p>
            <a:r>
              <a:rPr lang="en-IE" dirty="0"/>
              <a:t>Expected expenditure when business reopens</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72183" y="6417093"/>
            <a:ext cx="7793757" cy="285204"/>
          </a:xfrm>
        </p:spPr>
        <p:txBody>
          <a:bodyPr>
            <a:normAutofit fontScale="70000" lnSpcReduction="20000"/>
          </a:bodyPr>
          <a:lstStyle/>
          <a:p>
            <a:r>
              <a:rPr lang="en-IE" sz="1200" dirty="0"/>
              <a:t>Q.6 As businesses continue to re-open, do you expect you will be spending more money, less money, or about the same amount of money each week compared to what you were spending when most businesses were closed?</a:t>
            </a:r>
          </a:p>
        </p:txBody>
      </p:sp>
      <p:pic>
        <p:nvPicPr>
          <p:cNvPr id="25" name="Picture 24" descr="A person wearing a red shirt&#10;&#10;Description automatically generated">
            <a:extLst>
              <a:ext uri="{FF2B5EF4-FFF2-40B4-BE49-F238E27FC236}">
                <a16:creationId xmlns:a16="http://schemas.microsoft.com/office/drawing/2014/main" id="{2C3112ED-2615-4C11-8D0E-F7C011A4A72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92321" y="1158569"/>
            <a:ext cx="11484809" cy="4350025"/>
          </a:xfrm>
          <a:prstGeom prst="rect">
            <a:avLst/>
          </a:prstGeom>
        </p:spPr>
      </p:pic>
      <p:graphicFrame>
        <p:nvGraphicFramePr>
          <p:cNvPr id="39" name="Chart 38">
            <a:extLst>
              <a:ext uri="{FF2B5EF4-FFF2-40B4-BE49-F238E27FC236}">
                <a16:creationId xmlns:a16="http://schemas.microsoft.com/office/drawing/2014/main" id="{E4C889F6-E64E-45E9-A73D-408E69F5A759}"/>
              </a:ext>
            </a:extLst>
          </p:cNvPr>
          <p:cNvGraphicFramePr/>
          <p:nvPr/>
        </p:nvGraphicFramePr>
        <p:xfrm>
          <a:off x="2719940" y="1940508"/>
          <a:ext cx="3417969" cy="2703655"/>
        </p:xfrm>
        <a:graphic>
          <a:graphicData uri="http://schemas.openxmlformats.org/drawingml/2006/chart">
            <c:chart xmlns:c="http://schemas.openxmlformats.org/drawingml/2006/chart" xmlns:r="http://schemas.openxmlformats.org/officeDocument/2006/relationships" r:id="rId4"/>
          </a:graphicData>
        </a:graphic>
      </p:graphicFrame>
      <p:sp>
        <p:nvSpPr>
          <p:cNvPr id="40" name="TextBox 39">
            <a:extLst>
              <a:ext uri="{FF2B5EF4-FFF2-40B4-BE49-F238E27FC236}">
                <a16:creationId xmlns:a16="http://schemas.microsoft.com/office/drawing/2014/main" id="{C9A1FEFE-900E-421A-85FC-E322BD72E4CB}"/>
              </a:ext>
            </a:extLst>
          </p:cNvPr>
          <p:cNvSpPr txBox="1"/>
          <p:nvPr/>
        </p:nvSpPr>
        <p:spPr>
          <a:xfrm>
            <a:off x="3810510" y="2718924"/>
            <a:ext cx="1732817" cy="1152880"/>
          </a:xfrm>
          <a:prstGeom prst="rect">
            <a:avLst/>
          </a:prstGeom>
          <a:noFill/>
        </p:spPr>
        <p:txBody>
          <a:bodyPr wrap="square" rtlCol="0">
            <a:spAutoFit/>
          </a:bodyPr>
          <a:lstStyle/>
          <a:p>
            <a:pPr algn="ctr"/>
            <a:r>
              <a:rPr lang="en-IE" sz="2800" b="1" dirty="0">
                <a:solidFill>
                  <a:schemeClr val="accent1">
                    <a:lumMod val="75000"/>
                  </a:schemeClr>
                </a:solidFill>
              </a:rPr>
              <a:t>49% </a:t>
            </a:r>
          </a:p>
          <a:p>
            <a:pPr algn="ctr">
              <a:lnSpc>
                <a:spcPct val="85000"/>
              </a:lnSpc>
            </a:pPr>
            <a:r>
              <a:rPr lang="en-IE" sz="1400" i="1" dirty="0">
                <a:solidFill>
                  <a:schemeClr val="tx1">
                    <a:lumMod val="65000"/>
                    <a:lumOff val="35000"/>
                  </a:schemeClr>
                </a:solidFill>
              </a:rPr>
              <a:t>of Irish adults </a:t>
            </a:r>
            <a:r>
              <a:rPr lang="en-IE" sz="1600" i="1" dirty="0">
                <a:solidFill>
                  <a:schemeClr val="tx1">
                    <a:lumMod val="65000"/>
                    <a:lumOff val="35000"/>
                  </a:schemeClr>
                </a:solidFill>
              </a:rPr>
              <a:t>feel expect to spend more</a:t>
            </a:r>
            <a:endParaRPr lang="en-IE" sz="1600" b="1" i="1" dirty="0">
              <a:solidFill>
                <a:schemeClr val="tx1">
                  <a:lumMod val="65000"/>
                  <a:lumOff val="35000"/>
                </a:schemeClr>
              </a:solidFill>
            </a:endParaRPr>
          </a:p>
        </p:txBody>
      </p:sp>
      <p:sp>
        <p:nvSpPr>
          <p:cNvPr id="51" name="TextBox 50">
            <a:extLst>
              <a:ext uri="{FF2B5EF4-FFF2-40B4-BE49-F238E27FC236}">
                <a16:creationId xmlns:a16="http://schemas.microsoft.com/office/drawing/2014/main" id="{113F817F-56F1-4EE7-B276-E33E82B5D052}"/>
              </a:ext>
            </a:extLst>
          </p:cNvPr>
          <p:cNvSpPr txBox="1"/>
          <p:nvPr/>
        </p:nvSpPr>
        <p:spPr>
          <a:xfrm>
            <a:off x="4015217" y="1608035"/>
            <a:ext cx="1197764" cy="369332"/>
          </a:xfrm>
          <a:prstGeom prst="rect">
            <a:avLst/>
          </a:prstGeom>
          <a:noFill/>
        </p:spPr>
        <p:txBody>
          <a:bodyPr wrap="none" rtlCol="0">
            <a:spAutoFit/>
          </a:bodyPr>
          <a:lstStyle/>
          <a:p>
            <a:r>
              <a:rPr lang="en-IE" dirty="0"/>
              <a:t>NET MORE</a:t>
            </a:r>
          </a:p>
        </p:txBody>
      </p:sp>
      <p:sp>
        <p:nvSpPr>
          <p:cNvPr id="52" name="TextBox 51">
            <a:extLst>
              <a:ext uri="{FF2B5EF4-FFF2-40B4-BE49-F238E27FC236}">
                <a16:creationId xmlns:a16="http://schemas.microsoft.com/office/drawing/2014/main" id="{9F96F182-0C76-48CC-AC06-7F3095609719}"/>
              </a:ext>
            </a:extLst>
          </p:cNvPr>
          <p:cNvSpPr txBox="1"/>
          <p:nvPr/>
        </p:nvSpPr>
        <p:spPr>
          <a:xfrm>
            <a:off x="3291649" y="4793303"/>
            <a:ext cx="2606659" cy="553998"/>
          </a:xfrm>
          <a:prstGeom prst="rect">
            <a:avLst/>
          </a:prstGeom>
          <a:noFill/>
        </p:spPr>
        <p:txBody>
          <a:bodyPr wrap="square" rtlCol="0">
            <a:spAutoFit/>
          </a:bodyPr>
          <a:lstStyle/>
          <a:p>
            <a:pPr algn="ctr"/>
            <a:r>
              <a:rPr lang="en-IE" sz="1600" b="1" dirty="0">
                <a:solidFill>
                  <a:schemeClr val="accent1">
                    <a:lumMod val="75000"/>
                  </a:schemeClr>
                </a:solidFill>
              </a:rPr>
              <a:t>5% </a:t>
            </a:r>
            <a:r>
              <a:rPr lang="en-IE" sz="1400" i="1" dirty="0">
                <a:solidFill>
                  <a:schemeClr val="tx1">
                    <a:lumMod val="65000"/>
                    <a:lumOff val="35000"/>
                  </a:schemeClr>
                </a:solidFill>
              </a:rPr>
              <a:t>Considerably more/</a:t>
            </a:r>
          </a:p>
          <a:p>
            <a:pPr algn="ctr"/>
            <a:r>
              <a:rPr lang="en-IE" sz="1400" b="1" i="1" dirty="0">
                <a:solidFill>
                  <a:schemeClr val="accent1">
                    <a:lumMod val="75000"/>
                  </a:schemeClr>
                </a:solidFill>
              </a:rPr>
              <a:t>45% </a:t>
            </a:r>
            <a:r>
              <a:rPr lang="en-IE" sz="1400" i="1" dirty="0">
                <a:solidFill>
                  <a:schemeClr val="tx1">
                    <a:lumMod val="65000"/>
                    <a:lumOff val="35000"/>
                  </a:schemeClr>
                </a:solidFill>
              </a:rPr>
              <a:t>a little more</a:t>
            </a:r>
            <a:endParaRPr lang="en-IE" sz="1600" b="1" i="1" dirty="0">
              <a:solidFill>
                <a:schemeClr val="tx1">
                  <a:lumMod val="65000"/>
                  <a:lumOff val="35000"/>
                </a:schemeClr>
              </a:solidFill>
            </a:endParaRPr>
          </a:p>
        </p:txBody>
      </p:sp>
      <p:graphicFrame>
        <p:nvGraphicFramePr>
          <p:cNvPr id="53" name="Chart 52">
            <a:extLst>
              <a:ext uri="{FF2B5EF4-FFF2-40B4-BE49-F238E27FC236}">
                <a16:creationId xmlns:a16="http://schemas.microsoft.com/office/drawing/2014/main" id="{FED946E7-2118-4522-B6AE-0920783B72F7}"/>
              </a:ext>
            </a:extLst>
          </p:cNvPr>
          <p:cNvGraphicFramePr/>
          <p:nvPr/>
        </p:nvGraphicFramePr>
        <p:xfrm>
          <a:off x="6024718" y="1977367"/>
          <a:ext cx="3417969" cy="2703655"/>
        </p:xfrm>
        <a:graphic>
          <a:graphicData uri="http://schemas.openxmlformats.org/drawingml/2006/chart">
            <c:chart xmlns:c="http://schemas.openxmlformats.org/drawingml/2006/chart" xmlns:r="http://schemas.openxmlformats.org/officeDocument/2006/relationships" r:id="rId5"/>
          </a:graphicData>
        </a:graphic>
      </p:graphicFrame>
      <p:sp>
        <p:nvSpPr>
          <p:cNvPr id="54" name="TextBox 53">
            <a:extLst>
              <a:ext uri="{FF2B5EF4-FFF2-40B4-BE49-F238E27FC236}">
                <a16:creationId xmlns:a16="http://schemas.microsoft.com/office/drawing/2014/main" id="{80E7624C-7A78-47B2-BA69-046CEC138630}"/>
              </a:ext>
            </a:extLst>
          </p:cNvPr>
          <p:cNvSpPr txBox="1"/>
          <p:nvPr/>
        </p:nvSpPr>
        <p:spPr>
          <a:xfrm>
            <a:off x="7115288" y="2755783"/>
            <a:ext cx="1732817" cy="1152880"/>
          </a:xfrm>
          <a:prstGeom prst="rect">
            <a:avLst/>
          </a:prstGeom>
          <a:noFill/>
        </p:spPr>
        <p:txBody>
          <a:bodyPr wrap="square" rtlCol="0">
            <a:spAutoFit/>
          </a:bodyPr>
          <a:lstStyle/>
          <a:p>
            <a:pPr algn="ctr"/>
            <a:r>
              <a:rPr lang="en-IE" sz="2800" b="1" dirty="0">
                <a:solidFill>
                  <a:schemeClr val="accent5"/>
                </a:solidFill>
              </a:rPr>
              <a:t>25%</a:t>
            </a:r>
            <a:r>
              <a:rPr lang="en-IE" sz="2800" b="1" dirty="0">
                <a:solidFill>
                  <a:schemeClr val="accent1">
                    <a:lumMod val="75000"/>
                  </a:schemeClr>
                </a:solidFill>
              </a:rPr>
              <a:t> </a:t>
            </a:r>
          </a:p>
          <a:p>
            <a:pPr algn="ctr">
              <a:lnSpc>
                <a:spcPct val="85000"/>
              </a:lnSpc>
            </a:pPr>
            <a:r>
              <a:rPr lang="en-IE" sz="1400" i="1" dirty="0">
                <a:solidFill>
                  <a:schemeClr val="tx1">
                    <a:lumMod val="65000"/>
                    <a:lumOff val="35000"/>
                  </a:schemeClr>
                </a:solidFill>
              </a:rPr>
              <a:t>of Irish adults </a:t>
            </a:r>
            <a:r>
              <a:rPr lang="en-IE" sz="1600" i="1" dirty="0">
                <a:solidFill>
                  <a:schemeClr val="tx1">
                    <a:lumMod val="65000"/>
                    <a:lumOff val="35000"/>
                  </a:schemeClr>
                </a:solidFill>
              </a:rPr>
              <a:t>feel expect to spend less</a:t>
            </a:r>
          </a:p>
        </p:txBody>
      </p:sp>
      <p:sp>
        <p:nvSpPr>
          <p:cNvPr id="55" name="TextBox 54">
            <a:extLst>
              <a:ext uri="{FF2B5EF4-FFF2-40B4-BE49-F238E27FC236}">
                <a16:creationId xmlns:a16="http://schemas.microsoft.com/office/drawing/2014/main" id="{76171902-EE78-4845-9342-9BB3023DED59}"/>
              </a:ext>
            </a:extLst>
          </p:cNvPr>
          <p:cNvSpPr txBox="1"/>
          <p:nvPr/>
        </p:nvSpPr>
        <p:spPr>
          <a:xfrm>
            <a:off x="7421190" y="1580793"/>
            <a:ext cx="1030410" cy="369332"/>
          </a:xfrm>
          <a:prstGeom prst="rect">
            <a:avLst/>
          </a:prstGeom>
          <a:noFill/>
        </p:spPr>
        <p:txBody>
          <a:bodyPr wrap="none" rtlCol="0">
            <a:spAutoFit/>
          </a:bodyPr>
          <a:lstStyle/>
          <a:p>
            <a:r>
              <a:rPr lang="en-IE" dirty="0"/>
              <a:t>NET LESS</a:t>
            </a:r>
          </a:p>
        </p:txBody>
      </p:sp>
      <p:sp>
        <p:nvSpPr>
          <p:cNvPr id="56" name="TextBox 55">
            <a:extLst>
              <a:ext uri="{FF2B5EF4-FFF2-40B4-BE49-F238E27FC236}">
                <a16:creationId xmlns:a16="http://schemas.microsoft.com/office/drawing/2014/main" id="{39CDC67F-D611-46F0-8D74-7722442AB827}"/>
              </a:ext>
            </a:extLst>
          </p:cNvPr>
          <p:cNvSpPr txBox="1"/>
          <p:nvPr/>
        </p:nvSpPr>
        <p:spPr>
          <a:xfrm>
            <a:off x="6529514" y="4830162"/>
            <a:ext cx="2606659" cy="553998"/>
          </a:xfrm>
          <a:prstGeom prst="rect">
            <a:avLst/>
          </a:prstGeom>
          <a:noFill/>
        </p:spPr>
        <p:txBody>
          <a:bodyPr wrap="square" rtlCol="0">
            <a:spAutoFit/>
          </a:bodyPr>
          <a:lstStyle/>
          <a:p>
            <a:pPr algn="ctr"/>
            <a:r>
              <a:rPr lang="en-IE" sz="1600" b="1" dirty="0">
                <a:solidFill>
                  <a:schemeClr val="accent5"/>
                </a:solidFill>
              </a:rPr>
              <a:t>18% </a:t>
            </a:r>
            <a:r>
              <a:rPr lang="en-IE" sz="1400" i="1" dirty="0">
                <a:solidFill>
                  <a:schemeClr val="tx1">
                    <a:lumMod val="65000"/>
                    <a:lumOff val="35000"/>
                  </a:schemeClr>
                </a:solidFill>
              </a:rPr>
              <a:t>a little less/</a:t>
            </a:r>
          </a:p>
          <a:p>
            <a:pPr algn="ctr"/>
            <a:r>
              <a:rPr lang="en-IE" sz="1400" b="1" i="1" dirty="0">
                <a:solidFill>
                  <a:schemeClr val="accent5"/>
                </a:solidFill>
              </a:rPr>
              <a:t>7% </a:t>
            </a:r>
            <a:r>
              <a:rPr lang="en-IE" sz="1400" i="1" dirty="0">
                <a:solidFill>
                  <a:schemeClr val="tx1">
                    <a:lumMod val="65000"/>
                    <a:lumOff val="35000"/>
                  </a:schemeClr>
                </a:solidFill>
              </a:rPr>
              <a:t>considerably  less</a:t>
            </a:r>
            <a:endParaRPr lang="en-IE" sz="1600" b="1" i="1" dirty="0">
              <a:solidFill>
                <a:schemeClr val="tx1">
                  <a:lumMod val="65000"/>
                  <a:lumOff val="35000"/>
                </a:schemeClr>
              </a:solidFill>
            </a:endParaRPr>
          </a:p>
        </p:txBody>
      </p:sp>
      <p:sp>
        <p:nvSpPr>
          <p:cNvPr id="57" name="TextBox 56">
            <a:extLst>
              <a:ext uri="{FF2B5EF4-FFF2-40B4-BE49-F238E27FC236}">
                <a16:creationId xmlns:a16="http://schemas.microsoft.com/office/drawing/2014/main" id="{1BB8D68E-2209-4C94-8852-A464DDDF35AB}"/>
              </a:ext>
            </a:extLst>
          </p:cNvPr>
          <p:cNvSpPr txBox="1"/>
          <p:nvPr/>
        </p:nvSpPr>
        <p:spPr>
          <a:xfrm>
            <a:off x="9356579" y="2795290"/>
            <a:ext cx="2606659" cy="1261884"/>
          </a:xfrm>
          <a:prstGeom prst="rect">
            <a:avLst/>
          </a:prstGeom>
          <a:noFill/>
        </p:spPr>
        <p:txBody>
          <a:bodyPr wrap="square" rtlCol="0">
            <a:spAutoFit/>
          </a:bodyPr>
          <a:lstStyle/>
          <a:p>
            <a:pPr algn="ctr"/>
            <a:r>
              <a:rPr lang="en-IE" sz="2800" b="1" i="1" dirty="0">
                <a:solidFill>
                  <a:schemeClr val="tx1">
                    <a:lumMod val="65000"/>
                    <a:lumOff val="35000"/>
                  </a:schemeClr>
                </a:solidFill>
              </a:rPr>
              <a:t>25%</a:t>
            </a:r>
          </a:p>
          <a:p>
            <a:pPr algn="ctr"/>
            <a:r>
              <a:rPr lang="en-IE" sz="1600" b="1" i="1" dirty="0">
                <a:solidFill>
                  <a:schemeClr val="tx1">
                    <a:lumMod val="65000"/>
                    <a:lumOff val="35000"/>
                  </a:schemeClr>
                </a:solidFill>
              </a:rPr>
              <a:t>Expect to spend about the same amount as during the full COVID 19 lockdown</a:t>
            </a:r>
          </a:p>
        </p:txBody>
      </p:sp>
      <p:sp>
        <p:nvSpPr>
          <p:cNvPr id="16" name="TextBox 15">
            <a:extLst>
              <a:ext uri="{FF2B5EF4-FFF2-40B4-BE49-F238E27FC236}">
                <a16:creationId xmlns:a16="http://schemas.microsoft.com/office/drawing/2014/main" id="{A415DB41-201D-4C96-985B-FAEEC1257ED3}"/>
              </a:ext>
            </a:extLst>
          </p:cNvPr>
          <p:cNvSpPr txBox="1"/>
          <p:nvPr/>
        </p:nvSpPr>
        <p:spPr>
          <a:xfrm>
            <a:off x="287226" y="5653290"/>
            <a:ext cx="11641422" cy="634544"/>
          </a:xfrm>
          <a:prstGeom prst="parallelogram">
            <a:avLst/>
          </a:prstGeom>
          <a:solidFill>
            <a:srgbClr val="595959">
              <a:alpha val="92941"/>
            </a:srgbClr>
          </a:solidFill>
        </p:spPr>
        <p:txBody>
          <a:bodyPr wrap="square" rtlCol="0">
            <a:spAutoFit/>
          </a:bodyPr>
          <a:lstStyle/>
          <a:p>
            <a:pPr algn="ctr" fontAlgn="base">
              <a:spcBef>
                <a:spcPct val="0"/>
              </a:spcBef>
              <a:spcAft>
                <a:spcPct val="0"/>
              </a:spcAft>
            </a:pPr>
            <a:endParaRPr lang="en-IE" sz="1400" b="1" dirty="0">
              <a:solidFill>
                <a:schemeClr val="bg1"/>
              </a:solidFill>
            </a:endParaRPr>
          </a:p>
          <a:p>
            <a:pPr algn="ctr" fontAlgn="base">
              <a:spcBef>
                <a:spcPct val="0"/>
              </a:spcBef>
              <a:spcAft>
                <a:spcPct val="0"/>
              </a:spcAft>
            </a:pPr>
            <a:endParaRPr lang="en-IE" sz="1400" b="1" dirty="0">
              <a:solidFill>
                <a:schemeClr val="bg1"/>
              </a:solidFill>
            </a:endParaRPr>
          </a:p>
        </p:txBody>
      </p:sp>
      <p:sp>
        <p:nvSpPr>
          <p:cNvPr id="17" name="TextBox 16">
            <a:extLst>
              <a:ext uri="{FF2B5EF4-FFF2-40B4-BE49-F238E27FC236}">
                <a16:creationId xmlns:a16="http://schemas.microsoft.com/office/drawing/2014/main" id="{191C94DD-E52B-41FD-8707-BCB574C3DF48}"/>
              </a:ext>
            </a:extLst>
          </p:cNvPr>
          <p:cNvSpPr txBox="1"/>
          <p:nvPr/>
        </p:nvSpPr>
        <p:spPr>
          <a:xfrm>
            <a:off x="937741" y="5720537"/>
            <a:ext cx="10265892" cy="523220"/>
          </a:xfrm>
          <a:prstGeom prst="rect">
            <a:avLst/>
          </a:prstGeom>
          <a:noFill/>
        </p:spPr>
        <p:txBody>
          <a:bodyPr wrap="square" rtlCol="0">
            <a:spAutoFit/>
          </a:bodyPr>
          <a:lstStyle/>
          <a:p>
            <a:pPr algn="ctr"/>
            <a:r>
              <a:rPr lang="en-IE" sz="1400" b="1" dirty="0">
                <a:solidFill>
                  <a:prstClr val="white"/>
                </a:solidFill>
              </a:rPr>
              <a:t>Twice as many individuals expect to spend more money as businesses reopen as expect to spend less – another positive indicator of the likely economic boost when things begin to return to a ‘new normal’.</a:t>
            </a:r>
            <a:endParaRPr lang="en-IE" sz="1400" b="1" dirty="0">
              <a:solidFill>
                <a:schemeClr val="bg1"/>
              </a:solidFill>
            </a:endParaRPr>
          </a:p>
        </p:txBody>
      </p:sp>
      <p:pic>
        <p:nvPicPr>
          <p:cNvPr id="4" name="Picture 3" descr="Business man confused">
            <a:extLst>
              <a:ext uri="{FF2B5EF4-FFF2-40B4-BE49-F238E27FC236}">
                <a16:creationId xmlns:a16="http://schemas.microsoft.com/office/drawing/2014/main" id="{EBA2CE50-2270-456A-8BF0-6F04FDA2FC0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2608" y="1321547"/>
            <a:ext cx="1994246" cy="4123534"/>
          </a:xfrm>
          <a:prstGeom prst="rect">
            <a:avLst/>
          </a:prstGeom>
        </p:spPr>
      </p:pic>
    </p:spTree>
    <p:extLst>
      <p:ext uri="{BB962C8B-B14F-4D97-AF65-F5344CB8AC3E}">
        <p14:creationId xmlns:p14="http://schemas.microsoft.com/office/powerpoint/2010/main" val="698620419"/>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p:txBody>
          <a:bodyPr/>
          <a:lstStyle/>
          <a:p>
            <a:r>
              <a:rPr lang="en-IE" dirty="0"/>
              <a:t>Base: All Adults 18+ N - 317</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258471"/>
            <a:ext cx="11101898" cy="370620"/>
          </a:xfrm>
        </p:spPr>
        <p:txBody>
          <a:bodyPr>
            <a:normAutofit fontScale="90000"/>
          </a:bodyPr>
          <a:lstStyle/>
          <a:p>
            <a:r>
              <a:rPr lang="en-IE" dirty="0"/>
              <a:t>Expected expenditure when business reopens</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72183" y="6417093"/>
            <a:ext cx="7793757" cy="285204"/>
          </a:xfrm>
        </p:spPr>
        <p:txBody>
          <a:bodyPr>
            <a:normAutofit fontScale="70000" lnSpcReduction="20000"/>
          </a:bodyPr>
          <a:lstStyle/>
          <a:p>
            <a:r>
              <a:rPr lang="en-IE" sz="1200" dirty="0"/>
              <a:t>Q.6 As businesses continue to re-open, do you expect you will be spending more money, less money, or about the same amount of money each week compared to what you were spending when most businesses were closed?</a:t>
            </a:r>
          </a:p>
        </p:txBody>
      </p:sp>
      <p:graphicFrame>
        <p:nvGraphicFramePr>
          <p:cNvPr id="6" name="Chart 5">
            <a:extLst>
              <a:ext uri="{FF2B5EF4-FFF2-40B4-BE49-F238E27FC236}">
                <a16:creationId xmlns:a16="http://schemas.microsoft.com/office/drawing/2014/main" id="{7CD1079F-A959-463A-AF28-0CE8781BB0F5}"/>
              </a:ext>
            </a:extLst>
          </p:cNvPr>
          <p:cNvGraphicFramePr/>
          <p:nvPr/>
        </p:nvGraphicFramePr>
        <p:xfrm>
          <a:off x="927162" y="1853874"/>
          <a:ext cx="6068067" cy="3576518"/>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a:extLst>
              <a:ext uri="{FF2B5EF4-FFF2-40B4-BE49-F238E27FC236}">
                <a16:creationId xmlns:a16="http://schemas.microsoft.com/office/drawing/2014/main" id="{0B1EB4F7-8F00-4655-9BF6-DD2A2C011507}"/>
              </a:ext>
            </a:extLst>
          </p:cNvPr>
          <p:cNvSpPr txBox="1"/>
          <p:nvPr/>
        </p:nvSpPr>
        <p:spPr>
          <a:xfrm>
            <a:off x="1041042" y="4955296"/>
            <a:ext cx="2489418" cy="738664"/>
          </a:xfrm>
          <a:prstGeom prst="rect">
            <a:avLst/>
          </a:prstGeom>
          <a:noFill/>
        </p:spPr>
        <p:txBody>
          <a:bodyPr wrap="square" rtlCol="0">
            <a:spAutoFit/>
          </a:bodyPr>
          <a:lstStyle/>
          <a:p>
            <a:r>
              <a:rPr lang="en-IE" sz="1400" dirty="0"/>
              <a:t>Expect to spend about the same amount as during the full COVID 19 lockdown</a:t>
            </a:r>
          </a:p>
        </p:txBody>
      </p:sp>
      <p:sp>
        <p:nvSpPr>
          <p:cNvPr id="12" name="TextBox 11">
            <a:extLst>
              <a:ext uri="{FF2B5EF4-FFF2-40B4-BE49-F238E27FC236}">
                <a16:creationId xmlns:a16="http://schemas.microsoft.com/office/drawing/2014/main" id="{020A4D15-5790-4447-A5DC-C680CA8130A3}"/>
              </a:ext>
            </a:extLst>
          </p:cNvPr>
          <p:cNvSpPr txBox="1"/>
          <p:nvPr/>
        </p:nvSpPr>
        <p:spPr>
          <a:xfrm>
            <a:off x="4138584" y="1525402"/>
            <a:ext cx="2740237" cy="307777"/>
          </a:xfrm>
          <a:prstGeom prst="rect">
            <a:avLst/>
          </a:prstGeom>
          <a:noFill/>
        </p:spPr>
        <p:txBody>
          <a:bodyPr wrap="none" rtlCol="0">
            <a:spAutoFit/>
          </a:bodyPr>
          <a:lstStyle/>
          <a:p>
            <a:r>
              <a:rPr lang="en-IE" sz="1400" dirty="0"/>
              <a:t>Expect to spend considerably more</a:t>
            </a:r>
          </a:p>
        </p:txBody>
      </p:sp>
      <p:sp>
        <p:nvSpPr>
          <p:cNvPr id="13" name="TextBox 12">
            <a:extLst>
              <a:ext uri="{FF2B5EF4-FFF2-40B4-BE49-F238E27FC236}">
                <a16:creationId xmlns:a16="http://schemas.microsoft.com/office/drawing/2014/main" id="{1A007AE2-EBDB-439F-A73D-2F61D4C02F75}"/>
              </a:ext>
            </a:extLst>
          </p:cNvPr>
          <p:cNvSpPr txBox="1"/>
          <p:nvPr/>
        </p:nvSpPr>
        <p:spPr>
          <a:xfrm>
            <a:off x="479376" y="3007318"/>
            <a:ext cx="2163285" cy="307777"/>
          </a:xfrm>
          <a:prstGeom prst="rect">
            <a:avLst/>
          </a:prstGeom>
          <a:noFill/>
        </p:spPr>
        <p:txBody>
          <a:bodyPr wrap="none" rtlCol="0">
            <a:spAutoFit/>
          </a:bodyPr>
          <a:lstStyle/>
          <a:p>
            <a:r>
              <a:rPr lang="en-IE" sz="1400" dirty="0"/>
              <a:t>Expect to spend a little less</a:t>
            </a:r>
          </a:p>
        </p:txBody>
      </p:sp>
      <p:sp>
        <p:nvSpPr>
          <p:cNvPr id="14" name="TextBox 13">
            <a:extLst>
              <a:ext uri="{FF2B5EF4-FFF2-40B4-BE49-F238E27FC236}">
                <a16:creationId xmlns:a16="http://schemas.microsoft.com/office/drawing/2014/main" id="{24A1D12B-E25D-4D73-959E-4809500706BC}"/>
              </a:ext>
            </a:extLst>
          </p:cNvPr>
          <p:cNvSpPr txBox="1"/>
          <p:nvPr/>
        </p:nvSpPr>
        <p:spPr>
          <a:xfrm>
            <a:off x="5856263" y="3653159"/>
            <a:ext cx="2277931" cy="307777"/>
          </a:xfrm>
          <a:prstGeom prst="rect">
            <a:avLst/>
          </a:prstGeom>
          <a:noFill/>
        </p:spPr>
        <p:txBody>
          <a:bodyPr wrap="none" rtlCol="0">
            <a:spAutoFit/>
          </a:bodyPr>
          <a:lstStyle/>
          <a:p>
            <a:r>
              <a:rPr lang="en-IE" sz="1400" dirty="0"/>
              <a:t>Expect to spend a little more</a:t>
            </a:r>
          </a:p>
        </p:txBody>
      </p:sp>
      <p:sp>
        <p:nvSpPr>
          <p:cNvPr id="24" name="TextBox 23">
            <a:extLst>
              <a:ext uri="{FF2B5EF4-FFF2-40B4-BE49-F238E27FC236}">
                <a16:creationId xmlns:a16="http://schemas.microsoft.com/office/drawing/2014/main" id="{948E7429-DC74-42DA-A1FA-8B25AC854B6E}"/>
              </a:ext>
            </a:extLst>
          </p:cNvPr>
          <p:cNvSpPr txBox="1"/>
          <p:nvPr/>
        </p:nvSpPr>
        <p:spPr>
          <a:xfrm>
            <a:off x="880530" y="1961515"/>
            <a:ext cx="2625591" cy="307777"/>
          </a:xfrm>
          <a:prstGeom prst="rect">
            <a:avLst/>
          </a:prstGeom>
          <a:noFill/>
        </p:spPr>
        <p:txBody>
          <a:bodyPr wrap="none" rtlCol="0">
            <a:spAutoFit/>
          </a:bodyPr>
          <a:lstStyle/>
          <a:p>
            <a:r>
              <a:rPr lang="en-IE" sz="1400" dirty="0"/>
              <a:t>Expect to spend considerably less</a:t>
            </a:r>
          </a:p>
        </p:txBody>
      </p:sp>
      <p:graphicFrame>
        <p:nvGraphicFramePr>
          <p:cNvPr id="20" name="Chart 43">
            <a:extLst>
              <a:ext uri="{FF2B5EF4-FFF2-40B4-BE49-F238E27FC236}">
                <a16:creationId xmlns:a16="http://schemas.microsoft.com/office/drawing/2014/main" id="{85D534FF-0901-4AC9-88BC-A598BD3DDB4E}"/>
              </a:ext>
            </a:extLst>
          </p:cNvPr>
          <p:cNvGraphicFramePr/>
          <p:nvPr>
            <p:custDataLst>
              <p:tags r:id="rId1"/>
            </p:custDataLst>
          </p:nvPr>
        </p:nvGraphicFramePr>
        <p:xfrm>
          <a:off x="8583857" y="1756032"/>
          <a:ext cx="2949200" cy="1672968"/>
        </p:xfrm>
        <a:graphic>
          <a:graphicData uri="http://schemas.openxmlformats.org/drawingml/2006/chart">
            <c:chart xmlns:c="http://schemas.openxmlformats.org/drawingml/2006/chart" xmlns:r="http://schemas.openxmlformats.org/officeDocument/2006/relationships" r:id="rId6"/>
          </a:graphicData>
        </a:graphic>
      </p:graphicFrame>
      <p:sp>
        <p:nvSpPr>
          <p:cNvPr id="21" name="Rectangle 20">
            <a:extLst>
              <a:ext uri="{FF2B5EF4-FFF2-40B4-BE49-F238E27FC236}">
                <a16:creationId xmlns:a16="http://schemas.microsoft.com/office/drawing/2014/main" id="{B01037CB-FE23-468E-807D-3CBF71202CB6}"/>
              </a:ext>
            </a:extLst>
          </p:cNvPr>
          <p:cNvSpPr/>
          <p:nvPr/>
        </p:nvSpPr>
        <p:spPr>
          <a:xfrm rot="16200000">
            <a:off x="7881460" y="2308948"/>
            <a:ext cx="1076590" cy="259126"/>
          </a:xfrm>
          <a:prstGeom prst="rect">
            <a:avLst/>
          </a:prstGeom>
          <a:noFill/>
          <a:ln>
            <a:noFill/>
          </a:ln>
        </p:spPr>
        <p:txBody>
          <a:bodyPr wrap="square" lIns="29250" tIns="29250" rIns="29250" bIns="2925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400" b="0" i="0" u="none" strike="noStrike" kern="1200" spc="0" baseline="0">
                <a:solidFill>
                  <a:prstClr val="black">
                    <a:lumMod val="65000"/>
                    <a:lumOff val="35000"/>
                  </a:prstClr>
                </a:solidFill>
                <a:latin typeface="+mn-lt"/>
                <a:ea typeface="+mn-ea"/>
                <a:cs typeface="+mn-cs"/>
              </a:defRPr>
            </a:pPr>
            <a:r>
              <a:rPr lang="en-US" sz="1300" b="1">
                <a:solidFill>
                  <a:schemeClr val="tx1">
                    <a:lumMod val="65000"/>
                    <a:lumOff val="35000"/>
                  </a:schemeClr>
                </a:solidFill>
              </a:rPr>
              <a:t>Age</a:t>
            </a:r>
          </a:p>
        </p:txBody>
      </p:sp>
      <p:sp>
        <p:nvSpPr>
          <p:cNvPr id="22" name="Rectangle 21">
            <a:extLst>
              <a:ext uri="{FF2B5EF4-FFF2-40B4-BE49-F238E27FC236}">
                <a16:creationId xmlns:a16="http://schemas.microsoft.com/office/drawing/2014/main" id="{5AF0295D-C5D6-4A4D-97E6-EBC6C0DAFAE6}"/>
              </a:ext>
            </a:extLst>
          </p:cNvPr>
          <p:cNvSpPr/>
          <p:nvPr/>
        </p:nvSpPr>
        <p:spPr>
          <a:xfrm rot="16200000">
            <a:off x="7881460" y="4553370"/>
            <a:ext cx="1076590" cy="259126"/>
          </a:xfrm>
          <a:prstGeom prst="rect">
            <a:avLst/>
          </a:prstGeom>
          <a:noFill/>
          <a:ln>
            <a:noFill/>
          </a:ln>
        </p:spPr>
        <p:txBody>
          <a:bodyPr wrap="square" lIns="29250" tIns="29250" rIns="29250" bIns="2925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400" b="0" i="0" u="none" strike="noStrike" kern="1200" spc="0" baseline="0">
                <a:solidFill>
                  <a:prstClr val="black">
                    <a:lumMod val="65000"/>
                    <a:lumOff val="35000"/>
                  </a:prstClr>
                </a:solidFill>
                <a:latin typeface="+mn-lt"/>
                <a:ea typeface="+mn-ea"/>
                <a:cs typeface="+mn-cs"/>
              </a:defRPr>
            </a:pPr>
            <a:r>
              <a:rPr lang="en-US" sz="1300" b="1">
                <a:solidFill>
                  <a:schemeClr val="tx1">
                    <a:lumMod val="65000"/>
                    <a:lumOff val="35000"/>
                  </a:schemeClr>
                </a:solidFill>
              </a:rPr>
              <a:t>Area</a:t>
            </a:r>
          </a:p>
        </p:txBody>
      </p:sp>
      <p:sp>
        <p:nvSpPr>
          <p:cNvPr id="25" name="TextBox 24">
            <a:extLst>
              <a:ext uri="{FF2B5EF4-FFF2-40B4-BE49-F238E27FC236}">
                <a16:creationId xmlns:a16="http://schemas.microsoft.com/office/drawing/2014/main" id="{D2099DA1-388E-4A5F-BEC4-55E3731E1462}"/>
              </a:ext>
            </a:extLst>
          </p:cNvPr>
          <p:cNvSpPr txBox="1"/>
          <p:nvPr/>
        </p:nvSpPr>
        <p:spPr>
          <a:xfrm>
            <a:off x="9185465" y="3615612"/>
            <a:ext cx="495650" cy="261610"/>
          </a:xfrm>
          <a:prstGeom prst="rect">
            <a:avLst/>
          </a:prstGeom>
          <a:noFill/>
        </p:spPr>
        <p:txBody>
          <a:bodyPr wrap="none" rtlCol="0">
            <a:spAutoFit/>
          </a:bodyPr>
          <a:lstStyle/>
          <a:p>
            <a:pPr algn="ctr"/>
            <a:r>
              <a:rPr lang="en-IE" sz="1100" b="1">
                <a:solidFill>
                  <a:schemeClr val="tx1">
                    <a:lumMod val="65000"/>
                    <a:lumOff val="35000"/>
                  </a:schemeClr>
                </a:solidFill>
              </a:rPr>
              <a:t>ABC1</a:t>
            </a:r>
          </a:p>
        </p:txBody>
      </p:sp>
      <p:sp>
        <p:nvSpPr>
          <p:cNvPr id="26" name="TextBox 25">
            <a:extLst>
              <a:ext uri="{FF2B5EF4-FFF2-40B4-BE49-F238E27FC236}">
                <a16:creationId xmlns:a16="http://schemas.microsoft.com/office/drawing/2014/main" id="{292A902A-8A29-47F7-B6E0-00A8DD5D40FA}"/>
              </a:ext>
            </a:extLst>
          </p:cNvPr>
          <p:cNvSpPr txBox="1"/>
          <p:nvPr/>
        </p:nvSpPr>
        <p:spPr>
          <a:xfrm>
            <a:off x="10248580" y="3615612"/>
            <a:ext cx="489238" cy="261610"/>
          </a:xfrm>
          <a:prstGeom prst="rect">
            <a:avLst/>
          </a:prstGeom>
          <a:noFill/>
        </p:spPr>
        <p:txBody>
          <a:bodyPr wrap="none" rtlCol="0">
            <a:spAutoFit/>
          </a:bodyPr>
          <a:lstStyle/>
          <a:p>
            <a:pPr algn="ctr"/>
            <a:r>
              <a:rPr lang="en-IE" sz="1100" b="1" dirty="0">
                <a:solidFill>
                  <a:schemeClr val="tx1">
                    <a:lumMod val="65000"/>
                    <a:lumOff val="35000"/>
                  </a:schemeClr>
                </a:solidFill>
              </a:rPr>
              <a:t>C2DE</a:t>
            </a:r>
          </a:p>
        </p:txBody>
      </p:sp>
      <p:sp>
        <p:nvSpPr>
          <p:cNvPr id="27" name="TextBox 26">
            <a:extLst>
              <a:ext uri="{FF2B5EF4-FFF2-40B4-BE49-F238E27FC236}">
                <a16:creationId xmlns:a16="http://schemas.microsoft.com/office/drawing/2014/main" id="{0B9C79D9-348F-4E7A-9BBF-2BD3244D8656}"/>
              </a:ext>
            </a:extLst>
          </p:cNvPr>
          <p:cNvSpPr txBox="1"/>
          <p:nvPr/>
        </p:nvSpPr>
        <p:spPr>
          <a:xfrm>
            <a:off x="9217774" y="3779748"/>
            <a:ext cx="587020" cy="369332"/>
          </a:xfrm>
          <a:prstGeom prst="rect">
            <a:avLst/>
          </a:prstGeom>
          <a:noFill/>
        </p:spPr>
        <p:txBody>
          <a:bodyPr wrap="none" rtlCol="0">
            <a:spAutoFit/>
          </a:bodyPr>
          <a:lstStyle/>
          <a:p>
            <a:r>
              <a:rPr lang="en-IE" b="1" dirty="0">
                <a:solidFill>
                  <a:schemeClr val="tx1">
                    <a:lumMod val="65000"/>
                    <a:lumOff val="35000"/>
                  </a:schemeClr>
                </a:solidFill>
              </a:rPr>
              <a:t>46%</a:t>
            </a:r>
          </a:p>
        </p:txBody>
      </p:sp>
      <p:sp>
        <p:nvSpPr>
          <p:cNvPr id="28" name="TextBox 27">
            <a:extLst>
              <a:ext uri="{FF2B5EF4-FFF2-40B4-BE49-F238E27FC236}">
                <a16:creationId xmlns:a16="http://schemas.microsoft.com/office/drawing/2014/main" id="{4BB1A374-BFF5-4E81-ACC0-823F441B6D20}"/>
              </a:ext>
            </a:extLst>
          </p:cNvPr>
          <p:cNvSpPr txBox="1"/>
          <p:nvPr/>
        </p:nvSpPr>
        <p:spPr>
          <a:xfrm>
            <a:off x="10280290" y="3779748"/>
            <a:ext cx="587020" cy="369332"/>
          </a:xfrm>
          <a:prstGeom prst="rect">
            <a:avLst/>
          </a:prstGeom>
          <a:noFill/>
        </p:spPr>
        <p:txBody>
          <a:bodyPr wrap="none" rtlCol="0">
            <a:spAutoFit/>
          </a:bodyPr>
          <a:lstStyle/>
          <a:p>
            <a:r>
              <a:rPr lang="en-IE" b="1" dirty="0">
                <a:solidFill>
                  <a:schemeClr val="tx1">
                    <a:lumMod val="65000"/>
                    <a:lumOff val="35000"/>
                  </a:schemeClr>
                </a:solidFill>
              </a:rPr>
              <a:t>53%</a:t>
            </a:r>
          </a:p>
        </p:txBody>
      </p:sp>
      <p:pic>
        <p:nvPicPr>
          <p:cNvPr id="29" name="Picture 28" descr="A picture containing shirt&#10;&#10;Description automatically generated">
            <a:extLst>
              <a:ext uri="{FF2B5EF4-FFF2-40B4-BE49-F238E27FC236}">
                <a16:creationId xmlns:a16="http://schemas.microsoft.com/office/drawing/2014/main" id="{271EACD3-06B0-410D-812D-4E3C631139A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8949411" y="3585658"/>
            <a:ext cx="141585" cy="430727"/>
          </a:xfrm>
          <a:prstGeom prst="rect">
            <a:avLst/>
          </a:prstGeom>
        </p:spPr>
      </p:pic>
      <p:pic>
        <p:nvPicPr>
          <p:cNvPr id="30" name="Picture 29" descr="A picture containing shirt&#10;&#10;Description automatically generated">
            <a:extLst>
              <a:ext uri="{FF2B5EF4-FFF2-40B4-BE49-F238E27FC236}">
                <a16:creationId xmlns:a16="http://schemas.microsoft.com/office/drawing/2014/main" id="{24214840-9C2E-4B7F-8248-B0C5FC9335A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071557" y="3617624"/>
            <a:ext cx="164301" cy="397802"/>
          </a:xfrm>
          <a:prstGeom prst="rect">
            <a:avLst/>
          </a:prstGeom>
        </p:spPr>
      </p:pic>
      <p:pic>
        <p:nvPicPr>
          <p:cNvPr id="31" name="Picture 30" descr="A picture containing toy&#10;&#10;Description automatically generated">
            <a:extLst>
              <a:ext uri="{FF2B5EF4-FFF2-40B4-BE49-F238E27FC236}">
                <a16:creationId xmlns:a16="http://schemas.microsoft.com/office/drawing/2014/main" id="{81E081C0-47B1-4979-88A4-F96736FF03F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10139597" y="3606175"/>
            <a:ext cx="177081" cy="419001"/>
          </a:xfrm>
          <a:prstGeom prst="rect">
            <a:avLst/>
          </a:prstGeom>
        </p:spPr>
      </p:pic>
      <p:pic>
        <p:nvPicPr>
          <p:cNvPr id="32" name="Picture 31" descr="A picture containing traffic, street&#10;&#10;Description automatically generated">
            <a:extLst>
              <a:ext uri="{FF2B5EF4-FFF2-40B4-BE49-F238E27FC236}">
                <a16:creationId xmlns:a16="http://schemas.microsoft.com/office/drawing/2014/main" id="{428EFDFA-C220-4DB3-B456-42BC76B9706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033787" y="3609602"/>
            <a:ext cx="112185" cy="445203"/>
          </a:xfrm>
          <a:prstGeom prst="rect">
            <a:avLst/>
          </a:prstGeom>
        </p:spPr>
      </p:pic>
      <p:sp>
        <p:nvSpPr>
          <p:cNvPr id="33" name="Rectangle 32">
            <a:extLst>
              <a:ext uri="{FF2B5EF4-FFF2-40B4-BE49-F238E27FC236}">
                <a16:creationId xmlns:a16="http://schemas.microsoft.com/office/drawing/2014/main" id="{8DAD1505-C517-4291-B2E7-7CF895FB4050}"/>
              </a:ext>
            </a:extLst>
          </p:cNvPr>
          <p:cNvSpPr/>
          <p:nvPr/>
        </p:nvSpPr>
        <p:spPr>
          <a:xfrm rot="16200000">
            <a:off x="8065793" y="3564982"/>
            <a:ext cx="707925" cy="259126"/>
          </a:xfrm>
          <a:prstGeom prst="rect">
            <a:avLst/>
          </a:prstGeom>
          <a:noFill/>
          <a:ln>
            <a:noFill/>
          </a:ln>
        </p:spPr>
        <p:txBody>
          <a:bodyPr wrap="square" lIns="29250" tIns="29250" rIns="29250" bIns="29250" anchor="ctr"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400" b="0" i="0" u="none" strike="noStrike" kern="1200" spc="0" baseline="0">
                <a:solidFill>
                  <a:prstClr val="black">
                    <a:lumMod val="65000"/>
                    <a:lumOff val="35000"/>
                  </a:prstClr>
                </a:solidFill>
                <a:latin typeface="+mn-lt"/>
                <a:ea typeface="+mn-ea"/>
                <a:cs typeface="+mn-cs"/>
              </a:defRPr>
            </a:pPr>
            <a:r>
              <a:rPr lang="en-US" sz="1300" b="1">
                <a:solidFill>
                  <a:schemeClr val="tx1">
                    <a:lumMod val="65000"/>
                    <a:lumOff val="35000"/>
                  </a:schemeClr>
                </a:solidFill>
              </a:rPr>
              <a:t>Class</a:t>
            </a:r>
          </a:p>
        </p:txBody>
      </p:sp>
      <p:sp>
        <p:nvSpPr>
          <p:cNvPr id="34" name="Rectangle 33">
            <a:extLst>
              <a:ext uri="{FF2B5EF4-FFF2-40B4-BE49-F238E27FC236}">
                <a16:creationId xmlns:a16="http://schemas.microsoft.com/office/drawing/2014/main" id="{FA4E5A91-85C0-4C07-959C-9F983FC5B73C}"/>
              </a:ext>
            </a:extLst>
          </p:cNvPr>
          <p:cNvSpPr/>
          <p:nvPr/>
        </p:nvSpPr>
        <p:spPr>
          <a:xfrm>
            <a:off x="8762408" y="787263"/>
            <a:ext cx="2714202" cy="396327"/>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80000"/>
              </a:lnSpc>
              <a:defRPr sz="1400" b="0" i="0" u="none" strike="noStrike" kern="1200" spc="0" baseline="0">
                <a:solidFill>
                  <a:prstClr val="black">
                    <a:lumMod val="65000"/>
                    <a:lumOff val="35000"/>
                  </a:prstClr>
                </a:solidFill>
                <a:latin typeface="+mn-lt"/>
                <a:ea typeface="+mn-ea"/>
                <a:cs typeface="+mn-cs"/>
              </a:defRPr>
            </a:pPr>
            <a:r>
              <a:rPr lang="en-US" sz="1219" b="1" dirty="0">
                <a:solidFill>
                  <a:schemeClr val="tx1">
                    <a:lumMod val="65000"/>
                    <a:lumOff val="35000"/>
                  </a:schemeClr>
                </a:solidFill>
              </a:rPr>
              <a:t>% agree they will spend more when businesses reopen</a:t>
            </a:r>
          </a:p>
        </p:txBody>
      </p:sp>
      <p:graphicFrame>
        <p:nvGraphicFramePr>
          <p:cNvPr id="35" name="Chart 43">
            <a:extLst>
              <a:ext uri="{FF2B5EF4-FFF2-40B4-BE49-F238E27FC236}">
                <a16:creationId xmlns:a16="http://schemas.microsoft.com/office/drawing/2014/main" id="{22E0A7D4-9503-442F-B2F2-78E22C89EF19}"/>
              </a:ext>
            </a:extLst>
          </p:cNvPr>
          <p:cNvGraphicFramePr/>
          <p:nvPr>
            <p:custDataLst>
              <p:tags r:id="rId2"/>
            </p:custDataLst>
          </p:nvPr>
        </p:nvGraphicFramePr>
        <p:xfrm>
          <a:off x="8644909" y="4115949"/>
          <a:ext cx="2949200" cy="1672968"/>
        </p:xfrm>
        <a:graphic>
          <a:graphicData uri="http://schemas.openxmlformats.org/drawingml/2006/chart">
            <c:chart xmlns:c="http://schemas.openxmlformats.org/drawingml/2006/chart" xmlns:r="http://schemas.openxmlformats.org/officeDocument/2006/relationships" r:id="rId11"/>
          </a:graphicData>
        </a:graphic>
      </p:graphicFrame>
      <p:grpSp>
        <p:nvGrpSpPr>
          <p:cNvPr id="4" name="Group 3">
            <a:extLst>
              <a:ext uri="{FF2B5EF4-FFF2-40B4-BE49-F238E27FC236}">
                <a16:creationId xmlns:a16="http://schemas.microsoft.com/office/drawing/2014/main" id="{87A439BF-6691-49A6-824E-736132497ABE}"/>
              </a:ext>
            </a:extLst>
          </p:cNvPr>
          <p:cNvGrpSpPr/>
          <p:nvPr/>
        </p:nvGrpSpPr>
        <p:grpSpPr>
          <a:xfrm>
            <a:off x="9108532" y="1215556"/>
            <a:ext cx="1989539" cy="667689"/>
            <a:chOff x="12714370" y="3428999"/>
            <a:chExt cx="1989539" cy="667689"/>
          </a:xfrm>
        </p:grpSpPr>
        <p:pic>
          <p:nvPicPr>
            <p:cNvPr id="37" name="Graphic 36" descr="Woman">
              <a:extLst>
                <a:ext uri="{FF2B5EF4-FFF2-40B4-BE49-F238E27FC236}">
                  <a16:creationId xmlns:a16="http://schemas.microsoft.com/office/drawing/2014/main" id="{2E04039E-8278-4ED6-9951-25BC3628FD2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064195" y="3428999"/>
              <a:ext cx="639714" cy="639714"/>
            </a:xfrm>
            <a:prstGeom prst="rect">
              <a:avLst/>
            </a:prstGeom>
          </p:spPr>
        </p:pic>
        <p:pic>
          <p:nvPicPr>
            <p:cNvPr id="38" name="Graphic 37" descr="Man">
              <a:extLst>
                <a:ext uri="{FF2B5EF4-FFF2-40B4-BE49-F238E27FC236}">
                  <a16:creationId xmlns:a16="http://schemas.microsoft.com/office/drawing/2014/main" id="{3462F838-E106-4302-91F2-EAB0066C488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108241" y="3428999"/>
              <a:ext cx="667689" cy="667689"/>
            </a:xfrm>
            <a:prstGeom prst="rect">
              <a:avLst/>
            </a:prstGeom>
          </p:spPr>
        </p:pic>
        <p:sp>
          <p:nvSpPr>
            <p:cNvPr id="39" name="TextBox 38">
              <a:extLst>
                <a:ext uri="{FF2B5EF4-FFF2-40B4-BE49-F238E27FC236}">
                  <a16:creationId xmlns:a16="http://schemas.microsoft.com/office/drawing/2014/main" id="{A98037B6-79E4-44BA-BBF7-7A94A512D233}"/>
                </a:ext>
              </a:extLst>
            </p:cNvPr>
            <p:cNvSpPr txBox="1"/>
            <p:nvPr/>
          </p:nvSpPr>
          <p:spPr>
            <a:xfrm>
              <a:off x="12714370" y="3489589"/>
              <a:ext cx="564577" cy="523220"/>
            </a:xfrm>
            <a:prstGeom prst="rect">
              <a:avLst/>
            </a:prstGeom>
            <a:noFill/>
          </p:spPr>
          <p:txBody>
            <a:bodyPr wrap="none" rtlCol="0">
              <a:spAutoFit/>
            </a:bodyPr>
            <a:lstStyle/>
            <a:p>
              <a:pPr algn="ctr"/>
              <a:r>
                <a:rPr lang="en-IE" sz="1400" b="1" dirty="0">
                  <a:solidFill>
                    <a:schemeClr val="tx1">
                      <a:lumMod val="65000"/>
                      <a:lumOff val="35000"/>
                    </a:schemeClr>
                  </a:solidFill>
                </a:rPr>
                <a:t>Male</a:t>
              </a:r>
            </a:p>
            <a:p>
              <a:pPr algn="ctr"/>
              <a:r>
                <a:rPr lang="en-IE" sz="1400" b="1" dirty="0">
                  <a:solidFill>
                    <a:schemeClr val="tx1">
                      <a:lumMod val="65000"/>
                      <a:lumOff val="35000"/>
                    </a:schemeClr>
                  </a:solidFill>
                </a:rPr>
                <a:t>51%</a:t>
              </a:r>
            </a:p>
          </p:txBody>
        </p:sp>
        <p:sp>
          <p:nvSpPr>
            <p:cNvPr id="40" name="TextBox 39">
              <a:extLst>
                <a:ext uri="{FF2B5EF4-FFF2-40B4-BE49-F238E27FC236}">
                  <a16:creationId xmlns:a16="http://schemas.microsoft.com/office/drawing/2014/main" id="{A88D1CC5-6461-4AB1-BF81-00B720AB6589}"/>
                </a:ext>
              </a:extLst>
            </p:cNvPr>
            <p:cNvSpPr txBox="1"/>
            <p:nvPr/>
          </p:nvSpPr>
          <p:spPr>
            <a:xfrm>
              <a:off x="13569624" y="3471594"/>
              <a:ext cx="722249" cy="523220"/>
            </a:xfrm>
            <a:prstGeom prst="rect">
              <a:avLst/>
            </a:prstGeom>
            <a:noFill/>
          </p:spPr>
          <p:txBody>
            <a:bodyPr wrap="none" rtlCol="0">
              <a:spAutoFit/>
            </a:bodyPr>
            <a:lstStyle/>
            <a:p>
              <a:pPr algn="ctr"/>
              <a:r>
                <a:rPr lang="en-IE" sz="1400" b="1" dirty="0">
                  <a:solidFill>
                    <a:schemeClr val="accent5"/>
                  </a:solidFill>
                </a:rPr>
                <a:t>Female</a:t>
              </a:r>
            </a:p>
            <a:p>
              <a:pPr algn="ctr"/>
              <a:r>
                <a:rPr lang="en-IE" sz="1400" b="1" dirty="0">
                  <a:solidFill>
                    <a:schemeClr val="accent5"/>
                  </a:solidFill>
                </a:rPr>
                <a:t>48%</a:t>
              </a:r>
            </a:p>
          </p:txBody>
        </p:sp>
      </p:grpSp>
      <p:sp>
        <p:nvSpPr>
          <p:cNvPr id="36" name="TextBox 35">
            <a:extLst>
              <a:ext uri="{FF2B5EF4-FFF2-40B4-BE49-F238E27FC236}">
                <a16:creationId xmlns:a16="http://schemas.microsoft.com/office/drawing/2014/main" id="{86B7FDB1-E313-49E3-BCE9-53EEC228E1D7}"/>
              </a:ext>
            </a:extLst>
          </p:cNvPr>
          <p:cNvSpPr txBox="1"/>
          <p:nvPr/>
        </p:nvSpPr>
        <p:spPr>
          <a:xfrm>
            <a:off x="287226" y="5822393"/>
            <a:ext cx="11641422" cy="634544"/>
          </a:xfrm>
          <a:prstGeom prst="parallelogram">
            <a:avLst/>
          </a:prstGeom>
          <a:solidFill>
            <a:srgbClr val="595959">
              <a:alpha val="92941"/>
            </a:srgbClr>
          </a:solidFill>
        </p:spPr>
        <p:txBody>
          <a:bodyPr wrap="square" rtlCol="0">
            <a:spAutoFit/>
          </a:bodyPr>
          <a:lstStyle/>
          <a:p>
            <a:pPr algn="ctr" fontAlgn="base">
              <a:spcBef>
                <a:spcPct val="0"/>
              </a:spcBef>
              <a:spcAft>
                <a:spcPct val="0"/>
              </a:spcAft>
            </a:pPr>
            <a:endParaRPr lang="en-IE" sz="1400" b="1" dirty="0">
              <a:solidFill>
                <a:schemeClr val="bg1"/>
              </a:solidFill>
            </a:endParaRPr>
          </a:p>
          <a:p>
            <a:pPr algn="ctr" fontAlgn="base">
              <a:spcBef>
                <a:spcPct val="0"/>
              </a:spcBef>
              <a:spcAft>
                <a:spcPct val="0"/>
              </a:spcAft>
            </a:pPr>
            <a:endParaRPr lang="en-IE" sz="1400" b="1" dirty="0">
              <a:solidFill>
                <a:schemeClr val="bg1"/>
              </a:solidFill>
            </a:endParaRPr>
          </a:p>
        </p:txBody>
      </p:sp>
      <p:sp>
        <p:nvSpPr>
          <p:cNvPr id="41" name="TextBox 40">
            <a:extLst>
              <a:ext uri="{FF2B5EF4-FFF2-40B4-BE49-F238E27FC236}">
                <a16:creationId xmlns:a16="http://schemas.microsoft.com/office/drawing/2014/main" id="{55FAF2CB-04EA-49CE-88AD-F5F9CBC2FC8B}"/>
              </a:ext>
            </a:extLst>
          </p:cNvPr>
          <p:cNvSpPr txBox="1"/>
          <p:nvPr/>
        </p:nvSpPr>
        <p:spPr>
          <a:xfrm>
            <a:off x="908678" y="5874169"/>
            <a:ext cx="10265892" cy="523220"/>
          </a:xfrm>
          <a:prstGeom prst="rect">
            <a:avLst/>
          </a:prstGeom>
          <a:noFill/>
        </p:spPr>
        <p:txBody>
          <a:bodyPr wrap="square" rtlCol="0">
            <a:spAutoFit/>
          </a:bodyPr>
          <a:lstStyle/>
          <a:p>
            <a:pPr algn="ctr"/>
            <a:r>
              <a:rPr lang="en-IE" sz="1400" b="1" dirty="0">
                <a:solidFill>
                  <a:prstClr val="white"/>
                </a:solidFill>
              </a:rPr>
              <a:t>The propensity to spend more when businesses reopen over-indexes among those living in the Greater Dublin Area, as well as those in the youngest (18-34 years) and oldest (65 years+) age categories.</a:t>
            </a:r>
            <a:endParaRPr lang="en-IE" sz="1400" b="1" dirty="0">
              <a:solidFill>
                <a:schemeClr val="bg1"/>
              </a:solidFill>
            </a:endParaRPr>
          </a:p>
        </p:txBody>
      </p:sp>
      <p:pic>
        <p:nvPicPr>
          <p:cNvPr id="42" name="Picture 41">
            <a:extLst>
              <a:ext uri="{FF2B5EF4-FFF2-40B4-BE49-F238E27FC236}">
                <a16:creationId xmlns:a16="http://schemas.microsoft.com/office/drawing/2014/main" id="{E72FB91A-443D-4FA3-BE21-2DC51FC17FE4}"/>
              </a:ext>
            </a:extLst>
          </p:cNvPr>
          <p:cNvPicPr>
            <a:picLocks noChangeAspect="1"/>
          </p:cNvPicPr>
          <p:nvPr/>
        </p:nvPicPr>
        <p:blipFill>
          <a:blip r:embed="rId16"/>
          <a:stretch>
            <a:fillRect/>
          </a:stretch>
        </p:blipFill>
        <p:spPr>
          <a:xfrm>
            <a:off x="10142376" y="244616"/>
            <a:ext cx="1840278" cy="582716"/>
          </a:xfrm>
          <a:prstGeom prst="rect">
            <a:avLst/>
          </a:prstGeom>
        </p:spPr>
      </p:pic>
    </p:spTree>
    <p:extLst>
      <p:ext uri="{BB962C8B-B14F-4D97-AF65-F5344CB8AC3E}">
        <p14:creationId xmlns:p14="http://schemas.microsoft.com/office/powerpoint/2010/main" val="1670828928"/>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61825" y="548592"/>
            <a:ext cx="6829140" cy="323941"/>
          </a:xfrm>
        </p:spPr>
        <p:txBody>
          <a:bodyPr/>
          <a:lstStyle/>
          <a:p>
            <a:r>
              <a:rPr lang="en-IE" dirty="0"/>
              <a:t>Base: All Adults 18+ N - 317</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5" y="107610"/>
            <a:ext cx="6997442" cy="370620"/>
          </a:xfrm>
        </p:spPr>
        <p:txBody>
          <a:bodyPr>
            <a:normAutofit fontScale="90000"/>
          </a:bodyPr>
          <a:lstStyle/>
          <a:p>
            <a:r>
              <a:rPr lang="en-IE" dirty="0"/>
              <a:t>Incidence of having to cancel a holiday</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26048" y="6448719"/>
            <a:ext cx="4837904" cy="329030"/>
          </a:xfrm>
        </p:spPr>
        <p:txBody>
          <a:bodyPr>
            <a:normAutofit fontScale="92500" lnSpcReduction="20000"/>
          </a:bodyPr>
          <a:lstStyle/>
          <a:p>
            <a:pPr>
              <a:spcBef>
                <a:spcPts val="0"/>
              </a:spcBef>
            </a:pPr>
            <a:r>
              <a:rPr lang="en-IE" sz="1100" dirty="0"/>
              <a:t>Q.7 Have you had to cancel a holiday in Ireland due to the COVID 19 crisis?</a:t>
            </a:r>
          </a:p>
          <a:p>
            <a:pPr>
              <a:spcBef>
                <a:spcPts val="0"/>
              </a:spcBef>
            </a:pPr>
            <a:r>
              <a:rPr lang="en-IE" sz="1100" dirty="0"/>
              <a:t>Q.8 Have you had to cancel a holiday overseas due to the COVID 19 crisis?</a:t>
            </a:r>
          </a:p>
          <a:p>
            <a:pPr>
              <a:spcBef>
                <a:spcPts val="0"/>
              </a:spcBef>
            </a:pPr>
            <a:endParaRPr lang="en-IE" sz="1100" dirty="0"/>
          </a:p>
        </p:txBody>
      </p:sp>
      <p:graphicFrame>
        <p:nvGraphicFramePr>
          <p:cNvPr id="37" name="Chart 36">
            <a:extLst>
              <a:ext uri="{FF2B5EF4-FFF2-40B4-BE49-F238E27FC236}">
                <a16:creationId xmlns:a16="http://schemas.microsoft.com/office/drawing/2014/main" id="{4E658DFD-DA9E-4129-B602-EF0E34C2332B}"/>
              </a:ext>
            </a:extLst>
          </p:cNvPr>
          <p:cNvGraphicFramePr/>
          <p:nvPr/>
        </p:nvGraphicFramePr>
        <p:xfrm>
          <a:off x="241603" y="1387482"/>
          <a:ext cx="3080815" cy="2053877"/>
        </p:xfrm>
        <a:graphic>
          <a:graphicData uri="http://schemas.openxmlformats.org/drawingml/2006/chart">
            <c:chart xmlns:c="http://schemas.openxmlformats.org/drawingml/2006/chart" xmlns:r="http://schemas.openxmlformats.org/officeDocument/2006/relationships" r:id="rId3"/>
          </a:graphicData>
        </a:graphic>
      </p:graphicFrame>
      <p:sp>
        <p:nvSpPr>
          <p:cNvPr id="38" name="TextBox 37">
            <a:extLst>
              <a:ext uri="{FF2B5EF4-FFF2-40B4-BE49-F238E27FC236}">
                <a16:creationId xmlns:a16="http://schemas.microsoft.com/office/drawing/2014/main" id="{CF08AFE0-D8B1-4466-8804-D61C9FFE8135}"/>
              </a:ext>
            </a:extLst>
          </p:cNvPr>
          <p:cNvSpPr txBox="1"/>
          <p:nvPr/>
        </p:nvSpPr>
        <p:spPr>
          <a:xfrm>
            <a:off x="1164268" y="1998921"/>
            <a:ext cx="123548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chemeClr val="accent1"/>
                </a:solidFill>
                <a:effectLst/>
                <a:uLnTx/>
                <a:uFillTx/>
                <a:latin typeface="Calibri" panose="020F0502020204030204"/>
                <a:ea typeface="+mn-ea"/>
                <a:cs typeface="+mn-cs"/>
              </a:rPr>
              <a:t>40%</a:t>
            </a:r>
            <a:r>
              <a:rPr kumimoji="0" lang="en-IE" sz="3200" b="1" i="0" u="none" strike="noStrike" kern="1200" cap="none" spc="0" normalizeH="0" baseline="0" noProof="0" dirty="0">
                <a:ln>
                  <a:noFill/>
                </a:ln>
                <a:solidFill>
                  <a:srgbClr val="54C0E8"/>
                </a:solidFill>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IE" sz="1600" i="1" dirty="0">
                <a:solidFill>
                  <a:prstClr val="black">
                    <a:lumMod val="65000"/>
                    <a:lumOff val="35000"/>
                  </a:prstClr>
                </a:solidFill>
                <a:latin typeface="Calibri" panose="020F0502020204030204"/>
              </a:rPr>
              <a:t>Yes</a:t>
            </a:r>
            <a:endParaRPr kumimoji="0" lang="en-IE" sz="1600" b="0" i="1"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B1B7F8FA-E256-4401-94E2-FF512141238D}"/>
              </a:ext>
            </a:extLst>
          </p:cNvPr>
          <p:cNvSpPr/>
          <p:nvPr/>
        </p:nvSpPr>
        <p:spPr>
          <a:xfrm>
            <a:off x="709823" y="996543"/>
            <a:ext cx="2088372" cy="523220"/>
          </a:xfrm>
          <a:prstGeom prst="rect">
            <a:avLst/>
          </a:prstGeom>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sz="1400" b="1" i="1" u="none" strike="noStrike" kern="1200" cap="none" spc="0" normalizeH="0" baseline="0" noProof="0" dirty="0">
                <a:ln>
                  <a:noFill/>
                </a:ln>
                <a:solidFill>
                  <a:prstClr val="black">
                    <a:lumMod val="50000"/>
                    <a:lumOff val="50000"/>
                  </a:prstClr>
                </a:solidFill>
                <a:effectLst/>
                <a:uLnTx/>
                <a:uFillTx/>
                <a:latin typeface="Calibri"/>
                <a:ea typeface="+mn-ea"/>
                <a:cs typeface="Calibri"/>
              </a:rPr>
              <a:t>Cancelled a holiday in Ireland</a:t>
            </a:r>
          </a:p>
        </p:txBody>
      </p:sp>
      <p:graphicFrame>
        <p:nvGraphicFramePr>
          <p:cNvPr id="40" name="Chart 39">
            <a:extLst>
              <a:ext uri="{FF2B5EF4-FFF2-40B4-BE49-F238E27FC236}">
                <a16:creationId xmlns:a16="http://schemas.microsoft.com/office/drawing/2014/main" id="{E7BB0280-DBC6-4B1E-B89F-8FD7C2E724C9}"/>
              </a:ext>
            </a:extLst>
          </p:cNvPr>
          <p:cNvGraphicFramePr/>
          <p:nvPr/>
        </p:nvGraphicFramePr>
        <p:xfrm>
          <a:off x="3087193" y="1387482"/>
          <a:ext cx="3080815" cy="2053877"/>
        </p:xfrm>
        <a:graphic>
          <a:graphicData uri="http://schemas.openxmlformats.org/drawingml/2006/chart">
            <c:chart xmlns:c="http://schemas.openxmlformats.org/drawingml/2006/chart" xmlns:r="http://schemas.openxmlformats.org/officeDocument/2006/relationships" r:id="rId4"/>
          </a:graphicData>
        </a:graphic>
      </p:graphicFrame>
      <p:sp>
        <p:nvSpPr>
          <p:cNvPr id="41" name="TextBox 40">
            <a:extLst>
              <a:ext uri="{FF2B5EF4-FFF2-40B4-BE49-F238E27FC236}">
                <a16:creationId xmlns:a16="http://schemas.microsoft.com/office/drawing/2014/main" id="{DB221440-0BC4-4529-AB48-4C70F1FC6C93}"/>
              </a:ext>
            </a:extLst>
          </p:cNvPr>
          <p:cNvSpPr txBox="1"/>
          <p:nvPr/>
        </p:nvSpPr>
        <p:spPr>
          <a:xfrm>
            <a:off x="4097164" y="1930074"/>
            <a:ext cx="122179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54C0E8"/>
                </a:solidFill>
                <a:effectLst/>
                <a:uLnTx/>
                <a:uFillTx/>
                <a:latin typeface="Calibri" panose="020F0502020204030204"/>
                <a:ea typeface="+mn-ea"/>
                <a:cs typeface="+mn-cs"/>
              </a:rPr>
              <a:t>59%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sz="1600" b="0" i="1"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Yes</a:t>
            </a:r>
          </a:p>
        </p:txBody>
      </p:sp>
      <p:sp>
        <p:nvSpPr>
          <p:cNvPr id="42" name="Rectangle 41">
            <a:extLst>
              <a:ext uri="{FF2B5EF4-FFF2-40B4-BE49-F238E27FC236}">
                <a16:creationId xmlns:a16="http://schemas.microsoft.com/office/drawing/2014/main" id="{E1C9B726-F94C-422E-B112-A0C934126611}"/>
              </a:ext>
            </a:extLst>
          </p:cNvPr>
          <p:cNvSpPr/>
          <p:nvPr/>
        </p:nvSpPr>
        <p:spPr>
          <a:xfrm>
            <a:off x="3633647" y="979720"/>
            <a:ext cx="2088372"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sz="1400" b="1" i="1"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Cancelled a holiday overseas</a:t>
            </a:r>
          </a:p>
        </p:txBody>
      </p:sp>
      <p:sp>
        <p:nvSpPr>
          <p:cNvPr id="43" name="TextBox 42">
            <a:extLst>
              <a:ext uri="{FF2B5EF4-FFF2-40B4-BE49-F238E27FC236}">
                <a16:creationId xmlns:a16="http://schemas.microsoft.com/office/drawing/2014/main" id="{7EEBECFC-E6EA-4CC9-9BF4-401B08C1E6DB}"/>
              </a:ext>
            </a:extLst>
          </p:cNvPr>
          <p:cNvSpPr txBox="1"/>
          <p:nvPr/>
        </p:nvSpPr>
        <p:spPr>
          <a:xfrm>
            <a:off x="709823" y="3441359"/>
            <a:ext cx="1400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200" b="1" i="0" u="none" strike="noStrike" kern="1200" cap="none" spc="0" normalizeH="0" baseline="0" noProof="0">
                <a:ln>
                  <a:noFill/>
                </a:ln>
                <a:solidFill>
                  <a:prstClr val="white">
                    <a:lumMod val="50000"/>
                  </a:prstClr>
                </a:solidFill>
                <a:effectLst/>
                <a:uLnTx/>
                <a:uFillTx/>
                <a:latin typeface="Calibri Light" panose="020F0302020204030204"/>
                <a:ea typeface="+mn-ea"/>
                <a:cs typeface="+mn-cs"/>
              </a:rPr>
              <a:t>Higher among:</a:t>
            </a:r>
          </a:p>
        </p:txBody>
      </p:sp>
      <p:graphicFrame>
        <p:nvGraphicFramePr>
          <p:cNvPr id="44" name="Table 43">
            <a:extLst>
              <a:ext uri="{FF2B5EF4-FFF2-40B4-BE49-F238E27FC236}">
                <a16:creationId xmlns:a16="http://schemas.microsoft.com/office/drawing/2014/main" id="{971ACE9B-7EB3-4A86-AADA-548E35E51850}"/>
              </a:ext>
            </a:extLst>
          </p:cNvPr>
          <p:cNvGraphicFramePr>
            <a:graphicFrameLocks noGrp="1"/>
          </p:cNvGraphicFramePr>
          <p:nvPr/>
        </p:nvGraphicFramePr>
        <p:xfrm>
          <a:off x="789188" y="3875838"/>
          <a:ext cx="1904716" cy="822960"/>
        </p:xfrm>
        <a:graphic>
          <a:graphicData uri="http://schemas.openxmlformats.org/drawingml/2006/table">
            <a:tbl>
              <a:tblPr bandRow="1">
                <a:tableStyleId>{5C22544A-7EE6-4342-B048-85BDC9FD1C3A}</a:tableStyleId>
              </a:tblPr>
              <a:tblGrid>
                <a:gridCol w="1284542">
                  <a:extLst>
                    <a:ext uri="{9D8B030D-6E8A-4147-A177-3AD203B41FA5}">
                      <a16:colId xmlns:a16="http://schemas.microsoft.com/office/drawing/2014/main" val="20000"/>
                    </a:ext>
                  </a:extLst>
                </a:gridCol>
                <a:gridCol w="620174">
                  <a:extLst>
                    <a:ext uri="{9D8B030D-6E8A-4147-A177-3AD203B41FA5}">
                      <a16:colId xmlns:a16="http://schemas.microsoft.com/office/drawing/2014/main" val="20001"/>
                    </a:ext>
                  </a:extLst>
                </a:gridCol>
              </a:tblGrid>
              <a:tr h="0">
                <a:tc>
                  <a:txBody>
                    <a:bodyPr/>
                    <a:lstStyle/>
                    <a:p>
                      <a:r>
                        <a:rPr lang="en-IE" sz="1200" dirty="0"/>
                        <a:t>65+</a:t>
                      </a:r>
                      <a:endParaRPr lang="en-IE" sz="1200" dirty="0">
                        <a:solidFill>
                          <a:schemeClr val="tx1">
                            <a:lumMod val="85000"/>
                            <a:lumOff val="15000"/>
                          </a:schemeClr>
                        </a:solidFill>
                      </a:endParaRPr>
                    </a:p>
                  </a:txBody>
                  <a:tcPr anchor="ctr"/>
                </a:tc>
                <a:tc>
                  <a:txBody>
                    <a:bodyPr/>
                    <a:lstStyle/>
                    <a:p>
                      <a:pPr algn="ctr"/>
                      <a:r>
                        <a:rPr lang="en-IE" sz="1200" dirty="0"/>
                        <a:t>48%</a:t>
                      </a:r>
                      <a:endParaRPr lang="en-IE" sz="1200" dirty="0">
                        <a:solidFill>
                          <a:schemeClr val="tx1">
                            <a:lumMod val="85000"/>
                            <a:lumOff val="15000"/>
                          </a:schemeClr>
                        </a:solidFill>
                      </a:endParaRPr>
                    </a:p>
                  </a:txBody>
                  <a:tcPr anchor="ctr"/>
                </a:tc>
                <a:extLst>
                  <a:ext uri="{0D108BD9-81ED-4DB2-BD59-A6C34878D82A}">
                    <a16:rowId xmlns:a16="http://schemas.microsoft.com/office/drawing/2014/main" val="10000"/>
                  </a:ext>
                </a:extLst>
              </a:tr>
              <a:tr h="195004">
                <a:tc>
                  <a:txBody>
                    <a:bodyPr/>
                    <a:lstStyle/>
                    <a:p>
                      <a:r>
                        <a:rPr lang="en-IE" sz="1200" dirty="0"/>
                        <a:t>Working full time</a:t>
                      </a:r>
                      <a:endParaRPr lang="en-IE" sz="1200" dirty="0">
                        <a:solidFill>
                          <a:schemeClr val="tx1">
                            <a:lumMod val="85000"/>
                            <a:lumOff val="15000"/>
                          </a:schemeClr>
                        </a:solidFill>
                      </a:endParaRPr>
                    </a:p>
                  </a:txBody>
                  <a:tcPr anchor="ctr"/>
                </a:tc>
                <a:tc>
                  <a:txBody>
                    <a:bodyPr/>
                    <a:lstStyle/>
                    <a:p>
                      <a:pPr algn="ctr"/>
                      <a:r>
                        <a:rPr lang="en-IE" sz="1200" dirty="0"/>
                        <a:t>45%</a:t>
                      </a:r>
                      <a:endParaRPr lang="en-IE" sz="1200" dirty="0">
                        <a:solidFill>
                          <a:schemeClr val="tx1">
                            <a:lumMod val="85000"/>
                            <a:lumOff val="15000"/>
                          </a:schemeClr>
                        </a:solidFill>
                      </a:endParaRPr>
                    </a:p>
                  </a:txBody>
                  <a:tcPr anchor="ctr"/>
                </a:tc>
                <a:extLst>
                  <a:ext uri="{0D108BD9-81ED-4DB2-BD59-A6C34878D82A}">
                    <a16:rowId xmlns:a16="http://schemas.microsoft.com/office/drawing/2014/main" val="4141998899"/>
                  </a:ext>
                </a:extLst>
              </a:tr>
              <a:tr h="195004">
                <a:tc>
                  <a:txBody>
                    <a:bodyPr/>
                    <a:lstStyle/>
                    <a:p>
                      <a:r>
                        <a:rPr lang="en-IE" sz="1200" dirty="0"/>
                        <a:t>Student</a:t>
                      </a:r>
                      <a:endParaRPr lang="en-IE" sz="1200" dirty="0">
                        <a:solidFill>
                          <a:schemeClr val="tx1">
                            <a:lumMod val="85000"/>
                            <a:lumOff val="15000"/>
                          </a:schemeClr>
                        </a:solidFill>
                      </a:endParaRPr>
                    </a:p>
                  </a:txBody>
                  <a:tcPr anchor="ctr"/>
                </a:tc>
                <a:tc>
                  <a:txBody>
                    <a:bodyPr/>
                    <a:lstStyle/>
                    <a:p>
                      <a:pPr algn="ctr"/>
                      <a:r>
                        <a:rPr lang="en-IE" sz="1200" dirty="0"/>
                        <a:t>54%</a:t>
                      </a:r>
                      <a:endParaRPr lang="en-IE" sz="1200" dirty="0">
                        <a:solidFill>
                          <a:schemeClr val="tx1">
                            <a:lumMod val="85000"/>
                            <a:lumOff val="15000"/>
                          </a:schemeClr>
                        </a:solidFill>
                      </a:endParaRPr>
                    </a:p>
                  </a:txBody>
                  <a:tcPr anchor="ctr"/>
                </a:tc>
                <a:extLst>
                  <a:ext uri="{0D108BD9-81ED-4DB2-BD59-A6C34878D82A}">
                    <a16:rowId xmlns:a16="http://schemas.microsoft.com/office/drawing/2014/main" val="2018140565"/>
                  </a:ext>
                </a:extLst>
              </a:tr>
            </a:tbl>
          </a:graphicData>
        </a:graphic>
      </p:graphicFrame>
      <p:sp>
        <p:nvSpPr>
          <p:cNvPr id="45" name="TextBox 44">
            <a:extLst>
              <a:ext uri="{FF2B5EF4-FFF2-40B4-BE49-F238E27FC236}">
                <a16:creationId xmlns:a16="http://schemas.microsoft.com/office/drawing/2014/main" id="{BD68F9B7-6321-4907-B773-15E71D36919C}"/>
              </a:ext>
            </a:extLst>
          </p:cNvPr>
          <p:cNvSpPr txBox="1"/>
          <p:nvPr/>
        </p:nvSpPr>
        <p:spPr>
          <a:xfrm>
            <a:off x="3402017" y="3438193"/>
            <a:ext cx="1400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1200" b="1" i="0" u="none" strike="noStrike" kern="1200" cap="none" spc="0" normalizeH="0" baseline="0" noProof="0">
                <a:ln>
                  <a:noFill/>
                </a:ln>
                <a:solidFill>
                  <a:prstClr val="white">
                    <a:lumMod val="50000"/>
                  </a:prstClr>
                </a:solidFill>
                <a:effectLst/>
                <a:uLnTx/>
                <a:uFillTx/>
                <a:latin typeface="Calibri Light" panose="020F0302020204030204"/>
                <a:ea typeface="+mn-ea"/>
                <a:cs typeface="+mn-cs"/>
              </a:rPr>
              <a:t>Higher among:</a:t>
            </a:r>
          </a:p>
        </p:txBody>
      </p:sp>
      <p:graphicFrame>
        <p:nvGraphicFramePr>
          <p:cNvPr id="46" name="Table 45">
            <a:extLst>
              <a:ext uri="{FF2B5EF4-FFF2-40B4-BE49-F238E27FC236}">
                <a16:creationId xmlns:a16="http://schemas.microsoft.com/office/drawing/2014/main" id="{5A68AF1A-1B49-4B27-BA08-EDDAAC43EF6C}"/>
              </a:ext>
            </a:extLst>
          </p:cNvPr>
          <p:cNvGraphicFramePr>
            <a:graphicFrameLocks noGrp="1"/>
          </p:cNvGraphicFramePr>
          <p:nvPr/>
        </p:nvGraphicFramePr>
        <p:xfrm>
          <a:off x="3481382" y="3715192"/>
          <a:ext cx="2226312" cy="1737360"/>
        </p:xfrm>
        <a:graphic>
          <a:graphicData uri="http://schemas.openxmlformats.org/drawingml/2006/table">
            <a:tbl>
              <a:tblPr bandRow="1">
                <a:tableStyleId>{21E4AEA4-8DFA-4A89-87EB-49C32662AFE0}</a:tableStyleId>
              </a:tblPr>
              <a:tblGrid>
                <a:gridCol w="1424955">
                  <a:extLst>
                    <a:ext uri="{9D8B030D-6E8A-4147-A177-3AD203B41FA5}">
                      <a16:colId xmlns:a16="http://schemas.microsoft.com/office/drawing/2014/main" val="20000"/>
                    </a:ext>
                  </a:extLst>
                </a:gridCol>
                <a:gridCol w="801357">
                  <a:extLst>
                    <a:ext uri="{9D8B030D-6E8A-4147-A177-3AD203B41FA5}">
                      <a16:colId xmlns:a16="http://schemas.microsoft.com/office/drawing/2014/main" val="20001"/>
                    </a:ext>
                  </a:extLst>
                </a:gridCol>
              </a:tblGrid>
              <a:tr h="195004">
                <a:tc>
                  <a:txBody>
                    <a:bodyPr/>
                    <a:lstStyle/>
                    <a:p>
                      <a:r>
                        <a:rPr lang="en-IE" sz="1200" dirty="0">
                          <a:solidFill>
                            <a:schemeClr val="tx1">
                              <a:lumMod val="85000"/>
                              <a:lumOff val="15000"/>
                            </a:schemeClr>
                          </a:solidFill>
                        </a:rPr>
                        <a:t>Female </a:t>
                      </a:r>
                    </a:p>
                  </a:txBody>
                  <a:tcPr anchor="ctr"/>
                </a:tc>
                <a:tc>
                  <a:txBody>
                    <a:bodyPr/>
                    <a:lstStyle/>
                    <a:p>
                      <a:pPr algn="ctr"/>
                      <a:r>
                        <a:rPr lang="en-IE" sz="1200" dirty="0"/>
                        <a:t>63%</a:t>
                      </a:r>
                      <a:endParaRPr lang="en-IE" sz="1200" dirty="0">
                        <a:solidFill>
                          <a:schemeClr val="tx1">
                            <a:lumMod val="85000"/>
                            <a:lumOff val="15000"/>
                          </a:schemeClr>
                        </a:solidFill>
                      </a:endParaRPr>
                    </a:p>
                  </a:txBody>
                  <a:tcPr anchor="ctr"/>
                </a:tc>
                <a:extLst>
                  <a:ext uri="{0D108BD9-81ED-4DB2-BD59-A6C34878D82A}">
                    <a16:rowId xmlns:a16="http://schemas.microsoft.com/office/drawing/2014/main" val="10000"/>
                  </a:ext>
                </a:extLst>
              </a:tr>
              <a:tr h="195004">
                <a:tc>
                  <a:txBody>
                    <a:bodyPr/>
                    <a:lstStyle/>
                    <a:p>
                      <a:r>
                        <a:rPr lang="en-IE" sz="1200" dirty="0"/>
                        <a:t>50-64</a:t>
                      </a:r>
                      <a:endParaRPr lang="en-IE" sz="1200" dirty="0">
                        <a:solidFill>
                          <a:schemeClr val="tx1">
                            <a:lumMod val="85000"/>
                            <a:lumOff val="15000"/>
                          </a:schemeClr>
                        </a:solidFill>
                      </a:endParaRPr>
                    </a:p>
                  </a:txBody>
                  <a:tcPr anchor="ctr"/>
                </a:tc>
                <a:tc>
                  <a:txBody>
                    <a:bodyPr/>
                    <a:lstStyle/>
                    <a:p>
                      <a:pPr algn="ctr"/>
                      <a:r>
                        <a:rPr lang="en-IE" sz="1200" dirty="0"/>
                        <a:t>64%</a:t>
                      </a:r>
                      <a:endParaRPr lang="en-IE" sz="1200" dirty="0">
                        <a:solidFill>
                          <a:schemeClr val="tx1">
                            <a:lumMod val="85000"/>
                            <a:lumOff val="15000"/>
                          </a:schemeClr>
                        </a:solidFill>
                      </a:endParaRPr>
                    </a:p>
                  </a:txBody>
                  <a:tcPr anchor="ctr"/>
                </a:tc>
                <a:extLst>
                  <a:ext uri="{0D108BD9-81ED-4DB2-BD59-A6C34878D82A}">
                    <a16:rowId xmlns:a16="http://schemas.microsoft.com/office/drawing/2014/main" val="10002"/>
                  </a:ext>
                </a:extLst>
              </a:tr>
              <a:tr h="195004">
                <a:tc>
                  <a:txBody>
                    <a:bodyPr/>
                    <a:lstStyle/>
                    <a:p>
                      <a:r>
                        <a:rPr lang="en-IE" sz="1200" dirty="0"/>
                        <a:t>Dublin</a:t>
                      </a:r>
                      <a:endParaRPr lang="en-IE" sz="1200" dirty="0">
                        <a:solidFill>
                          <a:schemeClr val="tx1">
                            <a:lumMod val="85000"/>
                            <a:lumOff val="15000"/>
                          </a:schemeClr>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E" sz="1200" dirty="0"/>
                        <a:t>64%</a:t>
                      </a:r>
                      <a:endParaRPr lang="en-IE" sz="1200" dirty="0">
                        <a:solidFill>
                          <a:schemeClr val="tx1">
                            <a:lumMod val="85000"/>
                            <a:lumOff val="15000"/>
                          </a:schemeClr>
                        </a:solidFill>
                      </a:endParaRPr>
                    </a:p>
                  </a:txBody>
                  <a:tcPr anchor="ctr"/>
                </a:tc>
                <a:extLst>
                  <a:ext uri="{0D108BD9-81ED-4DB2-BD59-A6C34878D82A}">
                    <a16:rowId xmlns:a16="http://schemas.microsoft.com/office/drawing/2014/main" val="4269207969"/>
                  </a:ext>
                </a:extLst>
              </a:tr>
              <a:tr h="195004">
                <a:tc>
                  <a:txBody>
                    <a:bodyPr/>
                    <a:lstStyle/>
                    <a:p>
                      <a:r>
                        <a:rPr lang="en-IE" sz="1200" dirty="0"/>
                        <a:t>Working full-time</a:t>
                      </a:r>
                      <a:endParaRPr lang="en-IE" sz="1200" dirty="0">
                        <a:solidFill>
                          <a:schemeClr val="tx1">
                            <a:lumMod val="85000"/>
                            <a:lumOff val="15000"/>
                          </a:schemeClr>
                        </a:solidFill>
                      </a:endParaRPr>
                    </a:p>
                  </a:txBody>
                  <a:tcPr anchor="ctr"/>
                </a:tc>
                <a:tc>
                  <a:txBody>
                    <a:bodyPr/>
                    <a:lstStyle/>
                    <a:p>
                      <a:pPr algn="ctr"/>
                      <a:r>
                        <a:rPr lang="en-IE" sz="1200" dirty="0"/>
                        <a:t>67%</a:t>
                      </a:r>
                      <a:endParaRPr lang="en-IE" sz="1200" dirty="0">
                        <a:solidFill>
                          <a:schemeClr val="tx1">
                            <a:lumMod val="85000"/>
                            <a:lumOff val="15000"/>
                          </a:schemeClr>
                        </a:solidFill>
                      </a:endParaRPr>
                    </a:p>
                  </a:txBody>
                  <a:tcPr anchor="ctr"/>
                </a:tc>
                <a:extLst>
                  <a:ext uri="{0D108BD9-81ED-4DB2-BD59-A6C34878D82A}">
                    <a16:rowId xmlns:a16="http://schemas.microsoft.com/office/drawing/2014/main" val="10003"/>
                  </a:ext>
                </a:extLst>
              </a:tr>
              <a:tr h="195004">
                <a:tc>
                  <a:txBody>
                    <a:bodyPr/>
                    <a:lstStyle/>
                    <a:p>
                      <a:r>
                        <a:rPr lang="en-IE" sz="1200" dirty="0"/>
                        <a:t>Those with adult children age 20+ in h/hold</a:t>
                      </a:r>
                      <a:endParaRPr lang="en-IE" sz="1200" dirty="0">
                        <a:solidFill>
                          <a:schemeClr val="tx1">
                            <a:lumMod val="85000"/>
                            <a:lumOff val="15000"/>
                          </a:schemeClr>
                        </a:solidFill>
                      </a:endParaRPr>
                    </a:p>
                  </a:txBody>
                  <a:tcPr anchor="ctr"/>
                </a:tc>
                <a:tc>
                  <a:txBody>
                    <a:bodyPr/>
                    <a:lstStyle/>
                    <a:p>
                      <a:pPr algn="ctr"/>
                      <a:r>
                        <a:rPr lang="en-IE" sz="1200" dirty="0"/>
                        <a:t>71%</a:t>
                      </a:r>
                      <a:endParaRPr lang="en-IE" sz="1200" dirty="0">
                        <a:solidFill>
                          <a:schemeClr val="tx1">
                            <a:lumMod val="85000"/>
                            <a:lumOff val="15000"/>
                          </a:schemeClr>
                        </a:solidFill>
                      </a:endParaRPr>
                    </a:p>
                  </a:txBody>
                  <a:tcPr anchor="ctr"/>
                </a:tc>
                <a:extLst>
                  <a:ext uri="{0D108BD9-81ED-4DB2-BD59-A6C34878D82A}">
                    <a16:rowId xmlns:a16="http://schemas.microsoft.com/office/drawing/2014/main" val="3957986194"/>
                  </a:ext>
                </a:extLst>
              </a:tr>
            </a:tbl>
          </a:graphicData>
        </a:graphic>
      </p:graphicFrame>
      <p:pic>
        <p:nvPicPr>
          <p:cNvPr id="4" name="Picture 3" descr="Person rolling luggage">
            <a:extLst>
              <a:ext uri="{FF2B5EF4-FFF2-40B4-BE49-F238E27FC236}">
                <a16:creationId xmlns:a16="http://schemas.microsoft.com/office/drawing/2014/main" id="{FFFE0241-6DD4-4D1A-9B6A-C94C9C413FE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95172" y="0"/>
            <a:ext cx="9121085" cy="6858000"/>
          </a:xfrm>
          <a:prstGeom prst="parallelogram">
            <a:avLst/>
          </a:prstGeom>
        </p:spPr>
      </p:pic>
      <p:sp>
        <p:nvSpPr>
          <p:cNvPr id="16" name="TextBox 15">
            <a:extLst>
              <a:ext uri="{FF2B5EF4-FFF2-40B4-BE49-F238E27FC236}">
                <a16:creationId xmlns:a16="http://schemas.microsoft.com/office/drawing/2014/main" id="{2FBEA6A1-9F4D-4C97-9AE4-BB4C571C3A9A}"/>
              </a:ext>
            </a:extLst>
          </p:cNvPr>
          <p:cNvSpPr txBox="1"/>
          <p:nvPr/>
        </p:nvSpPr>
        <p:spPr>
          <a:xfrm>
            <a:off x="31471" y="5538605"/>
            <a:ext cx="6669614" cy="639604"/>
          </a:xfrm>
          <a:prstGeom prst="parallelogram">
            <a:avLst/>
          </a:prstGeom>
          <a:solidFill>
            <a:srgbClr val="595959">
              <a:alpha val="92941"/>
            </a:srgbClr>
          </a:solidFill>
        </p:spPr>
        <p:txBody>
          <a:bodyPr wrap="square" rtlCol="0">
            <a:spAutoFit/>
          </a:bodyPr>
          <a:lstStyle/>
          <a:p>
            <a:pPr algn="ctr"/>
            <a:endParaRPr lang="en-IE" sz="1400" b="1" dirty="0">
              <a:solidFill>
                <a:schemeClr val="bg1"/>
              </a:solidFill>
            </a:endParaRPr>
          </a:p>
          <a:p>
            <a:pPr algn="ctr"/>
            <a:endParaRPr lang="en-IE" sz="1400" b="1" dirty="0">
              <a:solidFill>
                <a:schemeClr val="bg1"/>
              </a:solidFill>
            </a:endParaRPr>
          </a:p>
        </p:txBody>
      </p:sp>
      <p:sp>
        <p:nvSpPr>
          <p:cNvPr id="2" name="TextBox 1">
            <a:extLst>
              <a:ext uri="{FF2B5EF4-FFF2-40B4-BE49-F238E27FC236}">
                <a16:creationId xmlns:a16="http://schemas.microsoft.com/office/drawing/2014/main" id="{BE1A1789-6F64-492C-98F3-244A0E595195}"/>
              </a:ext>
            </a:extLst>
          </p:cNvPr>
          <p:cNvSpPr txBox="1"/>
          <p:nvPr/>
        </p:nvSpPr>
        <p:spPr>
          <a:xfrm>
            <a:off x="193345" y="5501910"/>
            <a:ext cx="6345866" cy="738664"/>
          </a:xfrm>
          <a:prstGeom prst="rect">
            <a:avLst/>
          </a:prstGeom>
          <a:noFill/>
        </p:spPr>
        <p:txBody>
          <a:bodyPr wrap="square" rtlCol="0">
            <a:spAutoFit/>
          </a:bodyPr>
          <a:lstStyle/>
          <a:p>
            <a:pPr algn="ctr"/>
            <a:r>
              <a:rPr lang="en-IE" sz="1400" b="1" dirty="0">
                <a:solidFill>
                  <a:prstClr val="white"/>
                </a:solidFill>
              </a:rPr>
              <a:t>Given the onset of the crisis during the typical holiday booking season, it is perhaps not surprising that six in ten of all adults had to cancel an overseas holiday as a direct result. </a:t>
            </a:r>
            <a:endParaRPr lang="en-IE" sz="1400" b="1" dirty="0">
              <a:solidFill>
                <a:schemeClr val="bg1"/>
              </a:solidFill>
            </a:endParaRPr>
          </a:p>
        </p:txBody>
      </p:sp>
    </p:spTree>
    <p:extLst>
      <p:ext uri="{BB962C8B-B14F-4D97-AF65-F5344CB8AC3E}">
        <p14:creationId xmlns:p14="http://schemas.microsoft.com/office/powerpoint/2010/main" val="4230100224"/>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22696" y="845601"/>
            <a:ext cx="6829140" cy="323941"/>
          </a:xfrm>
        </p:spPr>
        <p:txBody>
          <a:bodyPr/>
          <a:lstStyle/>
          <a:p>
            <a:r>
              <a:rPr lang="en-IE" dirty="0"/>
              <a:t>Base: All Adults who had to cancel holiday 18+ N - 186</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5" y="121345"/>
            <a:ext cx="10525834" cy="370620"/>
          </a:xfrm>
        </p:spPr>
        <p:txBody>
          <a:bodyPr>
            <a:normAutofit fontScale="90000"/>
          </a:bodyPr>
          <a:lstStyle/>
          <a:p>
            <a:r>
              <a:rPr lang="en-IE" dirty="0"/>
              <a:t>Over four in ten expect to spend the money they have saved on holidays </a:t>
            </a:r>
            <a:br>
              <a:rPr lang="en-IE" dirty="0"/>
            </a:br>
            <a:r>
              <a:rPr lang="en-IE" dirty="0"/>
              <a:t>on other products and services in Ireland</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84562" y="6456927"/>
            <a:ext cx="7793757" cy="285204"/>
          </a:xfrm>
        </p:spPr>
        <p:txBody>
          <a:bodyPr>
            <a:normAutofit fontScale="85000" lnSpcReduction="10000"/>
          </a:bodyPr>
          <a:lstStyle/>
          <a:p>
            <a:r>
              <a:rPr lang="en-IE" sz="1200" dirty="0"/>
              <a:t>Q.9 And will you be spending any of the money that you have saved from that/those holidays on other products and services in Ireland instead?</a:t>
            </a:r>
          </a:p>
        </p:txBody>
      </p:sp>
      <p:graphicFrame>
        <p:nvGraphicFramePr>
          <p:cNvPr id="36" name="Chart 35">
            <a:extLst>
              <a:ext uri="{FF2B5EF4-FFF2-40B4-BE49-F238E27FC236}">
                <a16:creationId xmlns:a16="http://schemas.microsoft.com/office/drawing/2014/main" id="{96EA3AB9-C892-44DA-A481-41CD4C0FFF47}"/>
              </a:ext>
            </a:extLst>
          </p:cNvPr>
          <p:cNvGraphicFramePr/>
          <p:nvPr/>
        </p:nvGraphicFramePr>
        <p:xfrm>
          <a:off x="1936804" y="1931253"/>
          <a:ext cx="9370736" cy="38031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Table 40">
            <a:extLst>
              <a:ext uri="{FF2B5EF4-FFF2-40B4-BE49-F238E27FC236}">
                <a16:creationId xmlns:a16="http://schemas.microsoft.com/office/drawing/2014/main" id="{F259C630-3F3F-44DF-92D0-6F19FB1EE67D}"/>
              </a:ext>
            </a:extLst>
          </p:cNvPr>
          <p:cNvGraphicFramePr>
            <a:graphicFrameLocks noGrp="1"/>
          </p:cNvGraphicFramePr>
          <p:nvPr/>
        </p:nvGraphicFramePr>
        <p:xfrm>
          <a:off x="2097312" y="1169542"/>
          <a:ext cx="9049720" cy="807720"/>
        </p:xfrm>
        <a:graphic>
          <a:graphicData uri="http://schemas.openxmlformats.org/drawingml/2006/table">
            <a:tbl>
              <a:tblPr>
                <a:tableStyleId>{5C22544A-7EE6-4342-B048-85BDC9FD1C3A}</a:tableStyleId>
              </a:tblPr>
              <a:tblGrid>
                <a:gridCol w="452486">
                  <a:extLst>
                    <a:ext uri="{9D8B030D-6E8A-4147-A177-3AD203B41FA5}">
                      <a16:colId xmlns:a16="http://schemas.microsoft.com/office/drawing/2014/main" val="1515201121"/>
                    </a:ext>
                  </a:extLst>
                </a:gridCol>
                <a:gridCol w="452486">
                  <a:extLst>
                    <a:ext uri="{9D8B030D-6E8A-4147-A177-3AD203B41FA5}">
                      <a16:colId xmlns:a16="http://schemas.microsoft.com/office/drawing/2014/main" val="4037173385"/>
                    </a:ext>
                  </a:extLst>
                </a:gridCol>
                <a:gridCol w="452486">
                  <a:extLst>
                    <a:ext uri="{9D8B030D-6E8A-4147-A177-3AD203B41FA5}">
                      <a16:colId xmlns:a16="http://schemas.microsoft.com/office/drawing/2014/main" val="1038305352"/>
                    </a:ext>
                  </a:extLst>
                </a:gridCol>
                <a:gridCol w="452486">
                  <a:extLst>
                    <a:ext uri="{9D8B030D-6E8A-4147-A177-3AD203B41FA5}">
                      <a16:colId xmlns:a16="http://schemas.microsoft.com/office/drawing/2014/main" val="1539638232"/>
                    </a:ext>
                  </a:extLst>
                </a:gridCol>
                <a:gridCol w="452486">
                  <a:extLst>
                    <a:ext uri="{9D8B030D-6E8A-4147-A177-3AD203B41FA5}">
                      <a16:colId xmlns:a16="http://schemas.microsoft.com/office/drawing/2014/main" val="443206977"/>
                    </a:ext>
                  </a:extLst>
                </a:gridCol>
                <a:gridCol w="452486">
                  <a:extLst>
                    <a:ext uri="{9D8B030D-6E8A-4147-A177-3AD203B41FA5}">
                      <a16:colId xmlns:a16="http://schemas.microsoft.com/office/drawing/2014/main" val="1791810689"/>
                    </a:ext>
                  </a:extLst>
                </a:gridCol>
                <a:gridCol w="452486">
                  <a:extLst>
                    <a:ext uri="{9D8B030D-6E8A-4147-A177-3AD203B41FA5}">
                      <a16:colId xmlns:a16="http://schemas.microsoft.com/office/drawing/2014/main" val="2537847891"/>
                    </a:ext>
                  </a:extLst>
                </a:gridCol>
                <a:gridCol w="452486">
                  <a:extLst>
                    <a:ext uri="{9D8B030D-6E8A-4147-A177-3AD203B41FA5}">
                      <a16:colId xmlns:a16="http://schemas.microsoft.com/office/drawing/2014/main" val="2399899272"/>
                    </a:ext>
                  </a:extLst>
                </a:gridCol>
                <a:gridCol w="452486">
                  <a:extLst>
                    <a:ext uri="{9D8B030D-6E8A-4147-A177-3AD203B41FA5}">
                      <a16:colId xmlns:a16="http://schemas.microsoft.com/office/drawing/2014/main" val="1279370484"/>
                    </a:ext>
                  </a:extLst>
                </a:gridCol>
                <a:gridCol w="452486">
                  <a:extLst>
                    <a:ext uri="{9D8B030D-6E8A-4147-A177-3AD203B41FA5}">
                      <a16:colId xmlns:a16="http://schemas.microsoft.com/office/drawing/2014/main" val="3625586847"/>
                    </a:ext>
                  </a:extLst>
                </a:gridCol>
                <a:gridCol w="452486">
                  <a:extLst>
                    <a:ext uri="{9D8B030D-6E8A-4147-A177-3AD203B41FA5}">
                      <a16:colId xmlns:a16="http://schemas.microsoft.com/office/drawing/2014/main" val="1247193224"/>
                    </a:ext>
                  </a:extLst>
                </a:gridCol>
                <a:gridCol w="452486">
                  <a:extLst>
                    <a:ext uri="{9D8B030D-6E8A-4147-A177-3AD203B41FA5}">
                      <a16:colId xmlns:a16="http://schemas.microsoft.com/office/drawing/2014/main" val="2278396511"/>
                    </a:ext>
                  </a:extLst>
                </a:gridCol>
                <a:gridCol w="452486">
                  <a:extLst>
                    <a:ext uri="{9D8B030D-6E8A-4147-A177-3AD203B41FA5}">
                      <a16:colId xmlns:a16="http://schemas.microsoft.com/office/drawing/2014/main" val="141740969"/>
                    </a:ext>
                  </a:extLst>
                </a:gridCol>
                <a:gridCol w="452486">
                  <a:extLst>
                    <a:ext uri="{9D8B030D-6E8A-4147-A177-3AD203B41FA5}">
                      <a16:colId xmlns:a16="http://schemas.microsoft.com/office/drawing/2014/main" val="4011467184"/>
                    </a:ext>
                  </a:extLst>
                </a:gridCol>
                <a:gridCol w="452486">
                  <a:extLst>
                    <a:ext uri="{9D8B030D-6E8A-4147-A177-3AD203B41FA5}">
                      <a16:colId xmlns:a16="http://schemas.microsoft.com/office/drawing/2014/main" val="2706118425"/>
                    </a:ext>
                  </a:extLst>
                </a:gridCol>
                <a:gridCol w="452486">
                  <a:extLst>
                    <a:ext uri="{9D8B030D-6E8A-4147-A177-3AD203B41FA5}">
                      <a16:colId xmlns:a16="http://schemas.microsoft.com/office/drawing/2014/main" val="38210415"/>
                    </a:ext>
                  </a:extLst>
                </a:gridCol>
                <a:gridCol w="452486">
                  <a:extLst>
                    <a:ext uri="{9D8B030D-6E8A-4147-A177-3AD203B41FA5}">
                      <a16:colId xmlns:a16="http://schemas.microsoft.com/office/drawing/2014/main" val="2890615094"/>
                    </a:ext>
                  </a:extLst>
                </a:gridCol>
                <a:gridCol w="452486">
                  <a:extLst>
                    <a:ext uri="{9D8B030D-6E8A-4147-A177-3AD203B41FA5}">
                      <a16:colId xmlns:a16="http://schemas.microsoft.com/office/drawing/2014/main" val="2878272037"/>
                    </a:ext>
                  </a:extLst>
                </a:gridCol>
                <a:gridCol w="452486">
                  <a:extLst>
                    <a:ext uri="{9D8B030D-6E8A-4147-A177-3AD203B41FA5}">
                      <a16:colId xmlns:a16="http://schemas.microsoft.com/office/drawing/2014/main" val="1120243695"/>
                    </a:ext>
                  </a:extLst>
                </a:gridCol>
                <a:gridCol w="452486">
                  <a:extLst>
                    <a:ext uri="{9D8B030D-6E8A-4147-A177-3AD203B41FA5}">
                      <a16:colId xmlns:a16="http://schemas.microsoft.com/office/drawing/2014/main" val="767341820"/>
                    </a:ext>
                  </a:extLst>
                </a:gridCol>
              </a:tblGrid>
              <a:tr h="98654">
                <a:tc rowSpan="2">
                  <a:txBody>
                    <a:bodyPr/>
                    <a:lstStyle/>
                    <a:p>
                      <a:pPr algn="ctr" fontAlgn="t"/>
                      <a:r>
                        <a:rPr lang="en-IE" sz="1000" b="1" u="none" strike="noStrike" dirty="0">
                          <a:effectLst/>
                          <a:latin typeface="+mn-lt"/>
                        </a:rPr>
                        <a:t>Total</a:t>
                      </a:r>
                    </a:p>
                  </a:txBody>
                  <a:tcPr marL="9525" marR="9525" marT="9525" marB="0" anchor="ctr">
                    <a:noFill/>
                  </a:tcPr>
                </a:tc>
                <a:tc>
                  <a:txBody>
                    <a:bodyPr/>
                    <a:lstStyle/>
                    <a:p>
                      <a:pPr algn="ctr" fontAlgn="t"/>
                      <a:endParaRPr lang="en-IE" sz="1000" b="0" i="0" u="none" strike="noStrike">
                        <a:solidFill>
                          <a:srgbClr val="000000"/>
                        </a:solidFill>
                        <a:effectLst/>
                        <a:latin typeface="Tahoma" panose="020B0604030504040204" pitchFamily="34" charset="0"/>
                      </a:endParaRPr>
                    </a:p>
                  </a:txBody>
                  <a:tcPr marL="9525" marR="9525" marT="9525" marB="0">
                    <a:noFill/>
                  </a:tcPr>
                </a:tc>
                <a:tc gridSpan="2">
                  <a:txBody>
                    <a:bodyPr/>
                    <a:lstStyle/>
                    <a:p>
                      <a:pPr algn="ctr" fontAlgn="t"/>
                      <a:r>
                        <a:rPr lang="en-IE" sz="1000" b="1" u="none" strike="noStrike">
                          <a:effectLst/>
                        </a:rPr>
                        <a:t>Gender</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4">
                  <a:txBody>
                    <a:bodyPr/>
                    <a:lstStyle/>
                    <a:p>
                      <a:pPr algn="ctr" fontAlgn="t"/>
                      <a:r>
                        <a:rPr lang="en-IE" sz="1000" b="1" u="none" strike="noStrike">
                          <a:effectLst/>
                        </a:rPr>
                        <a:t>Age</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hMerge="1">
                  <a:txBody>
                    <a:bodyPr/>
                    <a:lstStyle/>
                    <a:p>
                      <a:endParaRPr lang="en-IE"/>
                    </a:p>
                  </a:txBody>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2">
                  <a:txBody>
                    <a:bodyPr/>
                    <a:lstStyle/>
                    <a:p>
                      <a:pPr algn="ctr" fontAlgn="t"/>
                      <a:r>
                        <a:rPr lang="en-IE" sz="1000" b="1" u="none" strike="noStrike">
                          <a:effectLst/>
                        </a:rPr>
                        <a:t>Social Class</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4">
                  <a:txBody>
                    <a:bodyPr/>
                    <a:lstStyle/>
                    <a:p>
                      <a:pPr algn="ctr" fontAlgn="t"/>
                      <a:r>
                        <a:rPr lang="en-IE" sz="1000" b="1" u="none" strike="noStrike">
                          <a:effectLst/>
                        </a:rPr>
                        <a:t>Region</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tc hMerge="1">
                  <a:txBody>
                    <a:bodyPr/>
                    <a:lstStyle/>
                    <a:p>
                      <a:endParaRPr lang="en-IE"/>
                    </a:p>
                  </a:txBody>
                  <a:tcPr/>
                </a:tc>
                <a:tc hMerge="1">
                  <a:txBody>
                    <a:bodyPr/>
                    <a:lstStyle/>
                    <a:p>
                      <a:endParaRPr lang="en-IE"/>
                    </a:p>
                  </a:txBody>
                  <a:tcPr/>
                </a:tc>
                <a:tc>
                  <a:txBody>
                    <a:bodyPr/>
                    <a:lstStyle/>
                    <a:p>
                      <a:pPr algn="ctr" fontAlgn="t"/>
                      <a:endParaRPr lang="en-IE" sz="1000" b="1" i="0" u="none" strike="noStrike">
                        <a:solidFill>
                          <a:srgbClr val="000000"/>
                        </a:solidFill>
                        <a:effectLst/>
                        <a:latin typeface="Tahoma" panose="020B0604030504040204" pitchFamily="34" charset="0"/>
                      </a:endParaRPr>
                    </a:p>
                  </a:txBody>
                  <a:tcPr marL="9525" marR="9525" marT="9525" marB="0">
                    <a:noFill/>
                  </a:tcPr>
                </a:tc>
                <a:tc gridSpan="2">
                  <a:txBody>
                    <a:bodyPr/>
                    <a:lstStyle/>
                    <a:p>
                      <a:pPr algn="ctr" fontAlgn="t"/>
                      <a:r>
                        <a:rPr lang="en-IE" sz="1000" b="1" u="none" strike="noStrike">
                          <a:effectLst/>
                        </a:rPr>
                        <a:t>Area</a:t>
                      </a:r>
                      <a:endParaRPr lang="en-IE" sz="1000" b="1" i="0" u="none" strike="noStrike">
                        <a:solidFill>
                          <a:srgbClr val="000000"/>
                        </a:solidFill>
                        <a:effectLst/>
                        <a:latin typeface="Tahoma" panose="020B0604030504040204" pitchFamily="34" charset="0"/>
                      </a:endParaRPr>
                    </a:p>
                  </a:txBody>
                  <a:tcPr marL="9525" marR="9525" marT="9525" marB="0">
                    <a:solidFill>
                      <a:schemeClr val="bg1">
                        <a:lumMod val="95000"/>
                      </a:schemeClr>
                    </a:solidFill>
                  </a:tcPr>
                </a:tc>
                <a:tc hMerge="1">
                  <a:txBody>
                    <a:bodyPr/>
                    <a:lstStyle/>
                    <a:p>
                      <a:endParaRPr lang="en-IE"/>
                    </a:p>
                  </a:txBody>
                  <a:tcPr/>
                </a:tc>
                <a:extLst>
                  <a:ext uri="{0D108BD9-81ED-4DB2-BD59-A6C34878D82A}">
                    <a16:rowId xmlns:a16="http://schemas.microsoft.com/office/drawing/2014/main" val="4237041862"/>
                  </a:ext>
                </a:extLst>
              </a:tr>
              <a:tr h="285952">
                <a:tc vMerge="1">
                  <a:txBody>
                    <a:bodyPr/>
                    <a:lstStyle/>
                    <a:p>
                      <a:endParaRPr lang="en-IE"/>
                    </a:p>
                  </a:txBody>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Male</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Female</a:t>
                      </a:r>
                      <a:endParaRPr lang="en-IE" sz="1000" b="0" i="0" u="none" strike="noStrike">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up to 34</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35-49</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50-64</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dirty="0">
                          <a:effectLst/>
                          <a:latin typeface="+mn-lt"/>
                        </a:rPr>
                        <a:t>65+</a:t>
                      </a:r>
                      <a:endParaRPr lang="en-IE" sz="1000" b="0" i="0" u="none" strike="noStrike" dirty="0">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ABC1F</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C2DE</a:t>
                      </a:r>
                      <a:endParaRPr lang="en-IE" sz="1000" b="0" i="0" u="none" strike="noStrike">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Dublin</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Lein-ster</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Mun-ster</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Conn/Ulster</a:t>
                      </a:r>
                      <a:endParaRPr lang="en-IE" sz="1000" b="0" i="0" u="none" strike="noStrike">
                        <a:solidFill>
                          <a:srgbClr val="000000"/>
                        </a:solidFill>
                        <a:effectLst/>
                        <a:latin typeface="+mn-lt"/>
                      </a:endParaRPr>
                    </a:p>
                  </a:txBody>
                  <a:tcPr marL="9525" marR="9525" marT="9525" marB="0">
                    <a:noFill/>
                  </a:tcPr>
                </a:tc>
                <a:tc>
                  <a:txBody>
                    <a:bodyPr/>
                    <a:lstStyle/>
                    <a:p>
                      <a:pPr algn="ctr" fontAlgn="t"/>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Urban</a:t>
                      </a:r>
                      <a:endParaRPr lang="en-IE" sz="1000" b="0" i="0" u="none" strike="noStrike">
                        <a:solidFill>
                          <a:srgbClr val="000000"/>
                        </a:solidFill>
                        <a:effectLst/>
                        <a:latin typeface="+mn-lt"/>
                      </a:endParaRPr>
                    </a:p>
                  </a:txBody>
                  <a:tcPr marL="9525" marR="9525" marT="9525" marB="0">
                    <a:noFill/>
                  </a:tcPr>
                </a:tc>
                <a:tc>
                  <a:txBody>
                    <a:bodyPr/>
                    <a:lstStyle/>
                    <a:p>
                      <a:pPr algn="ctr" fontAlgn="t"/>
                      <a:r>
                        <a:rPr lang="en-IE" sz="1000" u="none" strike="noStrike">
                          <a:effectLst/>
                          <a:latin typeface="+mn-lt"/>
                        </a:rPr>
                        <a:t>Rural</a:t>
                      </a:r>
                      <a:endParaRPr lang="en-IE" sz="1000" b="0" i="0" u="none" strike="noStrike">
                        <a:solidFill>
                          <a:srgbClr val="000000"/>
                        </a:solidFill>
                        <a:effectLst/>
                        <a:latin typeface="+mn-lt"/>
                      </a:endParaRPr>
                    </a:p>
                  </a:txBody>
                  <a:tcPr marL="9525" marR="9525" marT="9525" marB="0">
                    <a:noFill/>
                  </a:tcPr>
                </a:tc>
                <a:extLst>
                  <a:ext uri="{0D108BD9-81ED-4DB2-BD59-A6C34878D82A}">
                    <a16:rowId xmlns:a16="http://schemas.microsoft.com/office/drawing/2014/main" val="1689496456"/>
                  </a:ext>
                </a:extLst>
              </a:tr>
              <a:tr h="123436">
                <a:tc>
                  <a:txBody>
                    <a:bodyPr/>
                    <a:lstStyle/>
                    <a:p>
                      <a:pPr algn="ctr" fontAlgn="t"/>
                      <a:r>
                        <a:rPr lang="en-IE" sz="1050" b="0" i="1" u="none" strike="noStrike" dirty="0">
                          <a:solidFill>
                            <a:srgbClr val="000000"/>
                          </a:solidFill>
                          <a:effectLst/>
                          <a:latin typeface="+mn-lt"/>
                        </a:rPr>
                        <a:t>186</a:t>
                      </a:r>
                    </a:p>
                  </a:txBody>
                  <a:tcPr marL="9525" marR="9525" marT="9525" marB="0" anchor="ctr">
                    <a:noFill/>
                  </a:tcPr>
                </a:tc>
                <a:tc>
                  <a:txBody>
                    <a:bodyPr/>
                    <a:lstStyle/>
                    <a:p>
                      <a:pPr algn="ctr" fontAlgn="t"/>
                      <a:r>
                        <a:rPr lang="en-IE" sz="1050" b="0" i="1" u="none" strike="noStrike" dirty="0">
                          <a:solidFill>
                            <a:srgbClr val="000000"/>
                          </a:solidFill>
                          <a:effectLst/>
                          <a:latin typeface="+mn-lt"/>
                        </a:rPr>
                        <a:t> </a:t>
                      </a:r>
                    </a:p>
                  </a:txBody>
                  <a:tcPr marL="9525" marR="9525" marT="9525" marB="0" anchor="ctr">
                    <a:noFill/>
                  </a:tcPr>
                </a:tc>
                <a:tc>
                  <a:txBody>
                    <a:bodyPr/>
                    <a:lstStyle/>
                    <a:p>
                      <a:pPr algn="ctr" fontAlgn="t"/>
                      <a:r>
                        <a:rPr lang="en-IE" sz="1050" b="0" i="1" u="none" strike="noStrike" dirty="0">
                          <a:solidFill>
                            <a:srgbClr val="000000"/>
                          </a:solidFill>
                          <a:effectLst/>
                          <a:latin typeface="+mn-lt"/>
                        </a:rPr>
                        <a:t>75</a:t>
                      </a:r>
                    </a:p>
                  </a:txBody>
                  <a:tcPr marL="9525" marR="9525" marT="9525" marB="0" anchor="ctr">
                    <a:noFill/>
                  </a:tcPr>
                </a:tc>
                <a:tc>
                  <a:txBody>
                    <a:bodyPr/>
                    <a:lstStyle/>
                    <a:p>
                      <a:pPr algn="ctr" fontAlgn="t"/>
                      <a:r>
                        <a:rPr lang="en-IE" sz="1050" b="0" i="1" u="none" strike="noStrike" dirty="0">
                          <a:solidFill>
                            <a:srgbClr val="000000"/>
                          </a:solidFill>
                          <a:effectLst/>
                          <a:latin typeface="+mn-lt"/>
                        </a:rPr>
                        <a:t>111</a:t>
                      </a:r>
                    </a:p>
                  </a:txBody>
                  <a:tcPr marL="9525" marR="9525" marT="9525" marB="0" anchor="ctr">
                    <a:noFill/>
                  </a:tcPr>
                </a:tc>
                <a:tc>
                  <a:txBody>
                    <a:bodyPr/>
                    <a:lstStyle/>
                    <a:p>
                      <a:pPr algn="ctr" fontAlgn="t"/>
                      <a:r>
                        <a:rPr lang="en-IE" sz="1050" b="0" i="1" u="none" strike="noStrike" dirty="0">
                          <a:solidFill>
                            <a:srgbClr val="000000"/>
                          </a:solidFill>
                          <a:effectLst/>
                          <a:latin typeface="+mn-lt"/>
                        </a:rPr>
                        <a:t> </a:t>
                      </a:r>
                    </a:p>
                  </a:txBody>
                  <a:tcPr marL="9525" marR="9525" marT="9525" marB="0" anchor="ctr">
                    <a:noFill/>
                  </a:tcPr>
                </a:tc>
                <a:tc>
                  <a:txBody>
                    <a:bodyPr/>
                    <a:lstStyle/>
                    <a:p>
                      <a:pPr algn="ctr" fontAlgn="t"/>
                      <a:r>
                        <a:rPr lang="en-IE" sz="1050" b="0" i="1" u="none" strike="noStrike" dirty="0">
                          <a:solidFill>
                            <a:srgbClr val="000000"/>
                          </a:solidFill>
                          <a:effectLst/>
                          <a:latin typeface="+mn-lt"/>
                        </a:rPr>
                        <a:t>68</a:t>
                      </a:r>
                    </a:p>
                  </a:txBody>
                  <a:tcPr marL="9525" marR="9525" marT="9525" marB="0" anchor="ctr">
                    <a:noFill/>
                  </a:tcPr>
                </a:tc>
                <a:tc>
                  <a:txBody>
                    <a:bodyPr/>
                    <a:lstStyle/>
                    <a:p>
                      <a:pPr algn="ctr" fontAlgn="t"/>
                      <a:r>
                        <a:rPr lang="en-IE" sz="1050" b="0" i="1" u="none" strike="noStrike" dirty="0">
                          <a:solidFill>
                            <a:srgbClr val="000000"/>
                          </a:solidFill>
                          <a:effectLst/>
                          <a:latin typeface="+mn-lt"/>
                        </a:rPr>
                        <a:t>47</a:t>
                      </a:r>
                    </a:p>
                  </a:txBody>
                  <a:tcPr marL="9525" marR="9525" marT="9525" marB="0" anchor="ctr">
                    <a:noFill/>
                  </a:tcPr>
                </a:tc>
                <a:tc>
                  <a:txBody>
                    <a:bodyPr/>
                    <a:lstStyle/>
                    <a:p>
                      <a:pPr algn="ctr" fontAlgn="t"/>
                      <a:r>
                        <a:rPr lang="en-IE" sz="1050" b="0" i="1" u="none" strike="noStrike" dirty="0">
                          <a:solidFill>
                            <a:srgbClr val="000000"/>
                          </a:solidFill>
                          <a:effectLst/>
                          <a:latin typeface="+mn-lt"/>
                        </a:rPr>
                        <a:t>49</a:t>
                      </a:r>
                    </a:p>
                  </a:txBody>
                  <a:tcPr marL="9525" marR="9525" marT="9525" marB="0" anchor="ctr">
                    <a:noFill/>
                  </a:tcPr>
                </a:tc>
                <a:tc>
                  <a:txBody>
                    <a:bodyPr/>
                    <a:lstStyle/>
                    <a:p>
                      <a:pPr algn="ctr" fontAlgn="t"/>
                      <a:r>
                        <a:rPr lang="en-IE" sz="1050" b="0" i="1" u="none" strike="noStrike" dirty="0">
                          <a:solidFill>
                            <a:srgbClr val="000000"/>
                          </a:solidFill>
                          <a:effectLst/>
                          <a:latin typeface="+mn-lt"/>
                        </a:rPr>
                        <a:t>22</a:t>
                      </a:r>
                    </a:p>
                  </a:txBody>
                  <a:tcPr marL="9525" marR="9525" marT="9525" marB="0" anchor="ctr">
                    <a:noFill/>
                  </a:tcPr>
                </a:tc>
                <a:tc>
                  <a:txBody>
                    <a:bodyPr/>
                    <a:lstStyle/>
                    <a:p>
                      <a:pPr algn="ctr" fontAlgn="t"/>
                      <a:r>
                        <a:rPr lang="en-IE" sz="1050" b="0" i="1" u="none" strike="noStrike">
                          <a:solidFill>
                            <a:srgbClr val="000000"/>
                          </a:solidFill>
                          <a:effectLst/>
                          <a:latin typeface="+mn-lt"/>
                        </a:rPr>
                        <a:t> </a:t>
                      </a:r>
                    </a:p>
                  </a:txBody>
                  <a:tcPr marL="9525" marR="9525" marT="9525" marB="0" anchor="ctr">
                    <a:noFill/>
                  </a:tcPr>
                </a:tc>
                <a:tc>
                  <a:txBody>
                    <a:bodyPr/>
                    <a:lstStyle/>
                    <a:p>
                      <a:pPr algn="ctr" fontAlgn="t"/>
                      <a:r>
                        <a:rPr lang="en-IE" sz="1050" b="0" i="1" u="none" strike="noStrike">
                          <a:solidFill>
                            <a:srgbClr val="000000"/>
                          </a:solidFill>
                          <a:effectLst/>
                          <a:latin typeface="+mn-lt"/>
                        </a:rPr>
                        <a:t>80</a:t>
                      </a:r>
                    </a:p>
                  </a:txBody>
                  <a:tcPr marL="9525" marR="9525" marT="9525" marB="0" anchor="ctr">
                    <a:noFill/>
                  </a:tcPr>
                </a:tc>
                <a:tc>
                  <a:txBody>
                    <a:bodyPr/>
                    <a:lstStyle/>
                    <a:p>
                      <a:pPr algn="ctr" fontAlgn="t"/>
                      <a:r>
                        <a:rPr lang="en-IE" sz="1050" b="0" i="1" u="none" strike="noStrike">
                          <a:solidFill>
                            <a:srgbClr val="000000"/>
                          </a:solidFill>
                          <a:effectLst/>
                          <a:latin typeface="+mn-lt"/>
                        </a:rPr>
                        <a:t>106</a:t>
                      </a:r>
                    </a:p>
                  </a:txBody>
                  <a:tcPr marL="9525" marR="9525" marT="9525" marB="0" anchor="ctr">
                    <a:noFill/>
                  </a:tcPr>
                </a:tc>
                <a:tc>
                  <a:txBody>
                    <a:bodyPr/>
                    <a:lstStyle/>
                    <a:p>
                      <a:pPr algn="ctr" fontAlgn="t"/>
                      <a:r>
                        <a:rPr lang="en-IE" sz="1050" b="0" i="1" u="none" strike="noStrike">
                          <a:solidFill>
                            <a:srgbClr val="000000"/>
                          </a:solidFill>
                          <a:effectLst/>
                          <a:latin typeface="+mn-lt"/>
                        </a:rPr>
                        <a:t> </a:t>
                      </a:r>
                    </a:p>
                  </a:txBody>
                  <a:tcPr marL="9525" marR="9525" marT="9525" marB="0" anchor="ctr">
                    <a:noFill/>
                  </a:tcPr>
                </a:tc>
                <a:tc>
                  <a:txBody>
                    <a:bodyPr/>
                    <a:lstStyle/>
                    <a:p>
                      <a:pPr algn="ctr" fontAlgn="t"/>
                      <a:r>
                        <a:rPr lang="en-IE" sz="1050" b="0" i="1" u="none" strike="noStrike">
                          <a:solidFill>
                            <a:srgbClr val="000000"/>
                          </a:solidFill>
                          <a:effectLst/>
                          <a:latin typeface="+mn-lt"/>
                        </a:rPr>
                        <a:t>58</a:t>
                      </a:r>
                    </a:p>
                  </a:txBody>
                  <a:tcPr marL="9525" marR="9525" marT="9525" marB="0" anchor="ctr">
                    <a:noFill/>
                  </a:tcPr>
                </a:tc>
                <a:tc>
                  <a:txBody>
                    <a:bodyPr/>
                    <a:lstStyle/>
                    <a:p>
                      <a:pPr algn="ctr" fontAlgn="t"/>
                      <a:r>
                        <a:rPr lang="en-IE" sz="1050" b="0" i="1" u="none" strike="noStrike">
                          <a:solidFill>
                            <a:srgbClr val="000000"/>
                          </a:solidFill>
                          <a:effectLst/>
                          <a:latin typeface="+mn-lt"/>
                        </a:rPr>
                        <a:t>47</a:t>
                      </a:r>
                    </a:p>
                  </a:txBody>
                  <a:tcPr marL="9525" marR="9525" marT="9525" marB="0" anchor="ctr">
                    <a:noFill/>
                  </a:tcPr>
                </a:tc>
                <a:tc>
                  <a:txBody>
                    <a:bodyPr/>
                    <a:lstStyle/>
                    <a:p>
                      <a:pPr algn="ctr" fontAlgn="t"/>
                      <a:r>
                        <a:rPr lang="en-IE" sz="1050" b="0" i="1" u="none" strike="noStrike">
                          <a:solidFill>
                            <a:srgbClr val="000000"/>
                          </a:solidFill>
                          <a:effectLst/>
                          <a:latin typeface="+mn-lt"/>
                        </a:rPr>
                        <a:t>46</a:t>
                      </a:r>
                    </a:p>
                  </a:txBody>
                  <a:tcPr marL="9525" marR="9525" marT="9525" marB="0" anchor="ctr">
                    <a:noFill/>
                  </a:tcPr>
                </a:tc>
                <a:tc>
                  <a:txBody>
                    <a:bodyPr/>
                    <a:lstStyle/>
                    <a:p>
                      <a:pPr algn="ctr" fontAlgn="t"/>
                      <a:r>
                        <a:rPr lang="en-IE" sz="1050" b="0" i="1" u="none" strike="noStrike">
                          <a:solidFill>
                            <a:srgbClr val="000000"/>
                          </a:solidFill>
                          <a:effectLst/>
                          <a:latin typeface="+mn-lt"/>
                        </a:rPr>
                        <a:t>35</a:t>
                      </a:r>
                    </a:p>
                  </a:txBody>
                  <a:tcPr marL="9525" marR="9525" marT="9525" marB="0" anchor="ctr">
                    <a:noFill/>
                  </a:tcPr>
                </a:tc>
                <a:tc>
                  <a:txBody>
                    <a:bodyPr/>
                    <a:lstStyle/>
                    <a:p>
                      <a:pPr algn="ctr" fontAlgn="t"/>
                      <a:r>
                        <a:rPr lang="en-IE" sz="1050" b="0" i="1" u="none" strike="noStrike">
                          <a:solidFill>
                            <a:srgbClr val="000000"/>
                          </a:solidFill>
                          <a:effectLst/>
                          <a:latin typeface="+mn-lt"/>
                        </a:rPr>
                        <a:t> </a:t>
                      </a:r>
                    </a:p>
                  </a:txBody>
                  <a:tcPr marL="9525" marR="9525" marT="9525" marB="0" anchor="ctr">
                    <a:noFill/>
                  </a:tcPr>
                </a:tc>
                <a:tc>
                  <a:txBody>
                    <a:bodyPr/>
                    <a:lstStyle/>
                    <a:p>
                      <a:pPr algn="ctr" fontAlgn="t"/>
                      <a:r>
                        <a:rPr lang="en-IE" sz="1050" b="0" i="1" u="none" strike="noStrike" dirty="0">
                          <a:solidFill>
                            <a:srgbClr val="000000"/>
                          </a:solidFill>
                          <a:effectLst/>
                          <a:latin typeface="+mn-lt"/>
                        </a:rPr>
                        <a:t>134</a:t>
                      </a:r>
                    </a:p>
                  </a:txBody>
                  <a:tcPr marL="9525" marR="9525" marT="9525" marB="0" anchor="ctr">
                    <a:noFill/>
                  </a:tcPr>
                </a:tc>
                <a:tc>
                  <a:txBody>
                    <a:bodyPr/>
                    <a:lstStyle/>
                    <a:p>
                      <a:pPr algn="ctr" fontAlgn="t"/>
                      <a:r>
                        <a:rPr lang="en-IE" sz="1050" b="0" i="1" u="none" strike="noStrike" dirty="0">
                          <a:solidFill>
                            <a:srgbClr val="000000"/>
                          </a:solidFill>
                          <a:effectLst/>
                          <a:latin typeface="+mn-lt"/>
                        </a:rPr>
                        <a:t>52</a:t>
                      </a:r>
                    </a:p>
                  </a:txBody>
                  <a:tcPr marL="9525" marR="9525" marT="9525" marB="0" anchor="ctr">
                    <a:noFill/>
                  </a:tcPr>
                </a:tc>
                <a:extLst>
                  <a:ext uri="{0D108BD9-81ED-4DB2-BD59-A6C34878D82A}">
                    <a16:rowId xmlns:a16="http://schemas.microsoft.com/office/drawing/2014/main" val="11322536"/>
                  </a:ext>
                </a:extLst>
              </a:tr>
              <a:tr h="123436">
                <a:tc>
                  <a:txBody>
                    <a:bodyPr/>
                    <a:lstStyle/>
                    <a:p>
                      <a:pPr algn="ctr" fontAlgn="t"/>
                      <a:r>
                        <a:rPr lang="en-IE" sz="1000" b="0" i="0" u="none" strike="noStrike">
                          <a:solidFill>
                            <a:srgbClr val="000000"/>
                          </a:solidFill>
                          <a:effectLst/>
                          <a:latin typeface="+mn-lt"/>
                        </a:rPr>
                        <a:t>%</a:t>
                      </a:r>
                    </a:p>
                  </a:txBody>
                  <a:tcPr marL="9525" marR="9525" marT="9525" marB="0" anchor="ctr">
                    <a:noFill/>
                  </a:tcPr>
                </a:tc>
                <a:tc>
                  <a:txBody>
                    <a:bodyPr/>
                    <a:lstStyle/>
                    <a:p>
                      <a:pPr algn="ctr" fontAlgn="t"/>
                      <a:endParaRPr lang="en-IE" sz="1000" b="0" i="0" u="none" strike="noStrike">
                        <a:solidFill>
                          <a:srgbClr val="000000"/>
                        </a:solidFill>
                        <a:effectLst/>
                        <a:latin typeface="+mn-lt"/>
                      </a:endParaRPr>
                    </a:p>
                  </a:txBody>
                  <a:tcPr marL="9525" marR="9525" marT="9525" marB="0" anchor="ctr">
                    <a:noFill/>
                  </a:tcPr>
                </a:tc>
                <a:tc>
                  <a:txBody>
                    <a:bodyPr/>
                    <a:lstStyle/>
                    <a:p>
                      <a:pPr algn="ctr" fontAlgn="t"/>
                      <a:r>
                        <a:rPr lang="en-IE" sz="1000" b="0" i="0" u="none" strike="noStrike" dirty="0">
                          <a:solidFill>
                            <a:srgbClr val="000000"/>
                          </a:solidFill>
                          <a:effectLst/>
                          <a:latin typeface="+mn-lt"/>
                        </a:rPr>
                        <a:t>%</a:t>
                      </a:r>
                    </a:p>
                  </a:txBody>
                  <a:tcPr marL="9525" marR="9525" marT="9525" marB="0" anchor="ctr">
                    <a:noFill/>
                  </a:tcPr>
                </a:tc>
                <a:tc>
                  <a:txBody>
                    <a:bodyPr/>
                    <a:lstStyle/>
                    <a:p>
                      <a:pPr algn="ctr" fontAlgn="t"/>
                      <a:r>
                        <a:rPr lang="en-IE" sz="1000" b="0" i="0" u="none" strike="noStrike" dirty="0">
                          <a:solidFill>
                            <a:srgbClr val="000000"/>
                          </a:solidFill>
                          <a:effectLst/>
                          <a:latin typeface="+mn-lt"/>
                        </a:rPr>
                        <a:t>%</a:t>
                      </a:r>
                    </a:p>
                  </a:txBody>
                  <a:tcPr marL="9525" marR="9525" marT="9525" marB="0" anchor="ctr">
                    <a:noFill/>
                  </a:tcPr>
                </a:tc>
                <a:tc>
                  <a:txBody>
                    <a:bodyPr/>
                    <a:lstStyle/>
                    <a:p>
                      <a:pPr algn="ctr" fontAlgn="t"/>
                      <a:endParaRPr lang="en-IE" sz="1000" b="0" i="0" u="none" strike="noStrike" dirty="0">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algn="ctr" fontAlgn="t"/>
                      <a:endParaRPr lang="en-IE" sz="1000" b="0" i="0" u="none" strike="noStrike" dirty="0">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algn="ctr" fontAlgn="t"/>
                      <a:endParaRPr lang="en-IE" sz="1000" b="0" i="0" u="none" strike="noStrike" dirty="0">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algn="ctr" fontAlgn="t"/>
                      <a:endParaRPr lang="en-IE" sz="1000" b="0" i="0" u="none" strike="noStrike" dirty="0">
                        <a:solidFill>
                          <a:srgbClr val="000000"/>
                        </a:solidFill>
                        <a:effectLst/>
                        <a:latin typeface="+mn-lt"/>
                      </a:endParaRP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IE" sz="10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noFill/>
                  </a:tcPr>
                </a:tc>
                <a:extLst>
                  <a:ext uri="{0D108BD9-81ED-4DB2-BD59-A6C34878D82A}">
                    <a16:rowId xmlns:a16="http://schemas.microsoft.com/office/drawing/2014/main" val="2511973216"/>
                  </a:ext>
                </a:extLst>
              </a:tr>
            </a:tbl>
          </a:graphicData>
        </a:graphic>
      </p:graphicFrame>
      <p:graphicFrame>
        <p:nvGraphicFramePr>
          <p:cNvPr id="2" name="Table 1">
            <a:extLst>
              <a:ext uri="{FF2B5EF4-FFF2-40B4-BE49-F238E27FC236}">
                <a16:creationId xmlns:a16="http://schemas.microsoft.com/office/drawing/2014/main" id="{2AAD0AA1-7197-464F-843A-AE58F7E1F660}"/>
              </a:ext>
            </a:extLst>
          </p:cNvPr>
          <p:cNvGraphicFramePr>
            <a:graphicFrameLocks noGrp="1"/>
          </p:cNvGraphicFramePr>
          <p:nvPr/>
        </p:nvGraphicFramePr>
        <p:xfrm>
          <a:off x="569939" y="2810882"/>
          <a:ext cx="1397000" cy="2454790"/>
        </p:xfrm>
        <a:graphic>
          <a:graphicData uri="http://schemas.openxmlformats.org/drawingml/2006/table">
            <a:tbl>
              <a:tblPr>
                <a:tableStyleId>{5C22544A-7EE6-4342-B048-85BDC9FD1C3A}</a:tableStyleId>
              </a:tblPr>
              <a:tblGrid>
                <a:gridCol w="1397000">
                  <a:extLst>
                    <a:ext uri="{9D8B030D-6E8A-4147-A177-3AD203B41FA5}">
                      <a16:colId xmlns:a16="http://schemas.microsoft.com/office/drawing/2014/main" val="2670873014"/>
                    </a:ext>
                  </a:extLst>
                </a:gridCol>
              </a:tblGrid>
              <a:tr h="1151785">
                <a:tc>
                  <a:txBody>
                    <a:bodyPr/>
                    <a:lstStyle/>
                    <a:p>
                      <a:pPr algn="r" fontAlgn="t"/>
                      <a:r>
                        <a:rPr lang="en-IE" sz="1400" u="none" strike="noStrike" dirty="0">
                          <a:effectLst/>
                        </a:rPr>
                        <a:t>Yes</a:t>
                      </a:r>
                      <a:endParaRPr lang="en-IE" sz="1400" b="0" i="0" u="none" strike="noStrike" dirty="0">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1536292806"/>
                  </a:ext>
                </a:extLst>
              </a:tr>
              <a:tr h="1080120">
                <a:tc>
                  <a:txBody>
                    <a:bodyPr/>
                    <a:lstStyle/>
                    <a:p>
                      <a:pPr algn="r" fontAlgn="t"/>
                      <a:r>
                        <a:rPr lang="en-IE" sz="1400" u="none" strike="noStrike" dirty="0">
                          <a:effectLst/>
                        </a:rPr>
                        <a:t>No</a:t>
                      </a:r>
                      <a:endParaRPr lang="en-IE" sz="1400" b="0" i="0" u="none" strike="noStrike" dirty="0">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2787143945"/>
                  </a:ext>
                </a:extLst>
              </a:tr>
              <a:tr h="164465">
                <a:tc>
                  <a:txBody>
                    <a:bodyPr/>
                    <a:lstStyle/>
                    <a:p>
                      <a:pPr algn="r" fontAlgn="t"/>
                      <a:r>
                        <a:rPr lang="en-IE" sz="1400" u="none" strike="noStrike" dirty="0">
                          <a:effectLst/>
                        </a:rPr>
                        <a:t>Don’t know</a:t>
                      </a:r>
                      <a:endParaRPr lang="en-IE" sz="1400" b="0" i="0" u="none" strike="noStrike" dirty="0">
                        <a:solidFill>
                          <a:srgbClr val="000000"/>
                        </a:solidFill>
                        <a:effectLst/>
                        <a:latin typeface="Tahoma" panose="020B0604030504040204" pitchFamily="34" charset="0"/>
                      </a:endParaRPr>
                    </a:p>
                  </a:txBody>
                  <a:tcPr marL="9525" marR="9525" marT="9525" marB="0">
                    <a:noFill/>
                  </a:tcPr>
                </a:tc>
                <a:extLst>
                  <a:ext uri="{0D108BD9-81ED-4DB2-BD59-A6C34878D82A}">
                    <a16:rowId xmlns:a16="http://schemas.microsoft.com/office/drawing/2014/main" val="1296080509"/>
                  </a:ext>
                </a:extLst>
              </a:tr>
            </a:tbl>
          </a:graphicData>
        </a:graphic>
      </p:graphicFrame>
      <p:sp>
        <p:nvSpPr>
          <p:cNvPr id="10" name="TextBox 9">
            <a:extLst>
              <a:ext uri="{FF2B5EF4-FFF2-40B4-BE49-F238E27FC236}">
                <a16:creationId xmlns:a16="http://schemas.microsoft.com/office/drawing/2014/main" id="{BBEB7009-EACA-4F1B-A687-F878A9D354F3}"/>
              </a:ext>
            </a:extLst>
          </p:cNvPr>
          <p:cNvSpPr txBox="1"/>
          <p:nvPr/>
        </p:nvSpPr>
        <p:spPr>
          <a:xfrm>
            <a:off x="724625" y="5733923"/>
            <a:ext cx="10742749" cy="63454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dirty="0"/>
          </a:p>
          <a:p>
            <a:endParaRPr lang="en-IE" dirty="0"/>
          </a:p>
        </p:txBody>
      </p:sp>
      <p:sp>
        <p:nvSpPr>
          <p:cNvPr id="4" name="TextBox 3">
            <a:extLst>
              <a:ext uri="{FF2B5EF4-FFF2-40B4-BE49-F238E27FC236}">
                <a16:creationId xmlns:a16="http://schemas.microsoft.com/office/drawing/2014/main" id="{92AF77DE-2AE9-4D90-9396-D09DEB4DA34D}"/>
              </a:ext>
            </a:extLst>
          </p:cNvPr>
          <p:cNvSpPr txBox="1"/>
          <p:nvPr/>
        </p:nvSpPr>
        <p:spPr>
          <a:xfrm>
            <a:off x="1044968" y="5653868"/>
            <a:ext cx="10262470" cy="738664"/>
          </a:xfrm>
          <a:prstGeom prst="rect">
            <a:avLst/>
          </a:prstGeom>
          <a:noFill/>
        </p:spPr>
        <p:txBody>
          <a:bodyPr wrap="square" rtlCol="0">
            <a:spAutoFit/>
          </a:bodyPr>
          <a:lstStyle/>
          <a:p>
            <a:pPr lvl="0" algn="ctr"/>
            <a:r>
              <a:rPr lang="en-IE" sz="1400" b="1" dirty="0">
                <a:solidFill>
                  <a:schemeClr val="bg1"/>
                </a:solidFill>
              </a:rPr>
              <a:t>Of the 60% of adults who had to cancel any type of holiday because of the crisis, 44% expect to spend the money they saved on other products and services in Ireland instead, with a further 26% still uncertain as to what they will do with the money. Those aged 18-49 years are most likely of all to spend their holiday ‘savings’ on other products and services in Ireland.</a:t>
            </a:r>
          </a:p>
        </p:txBody>
      </p:sp>
      <p:pic>
        <p:nvPicPr>
          <p:cNvPr id="11" name="Picture 10">
            <a:extLst>
              <a:ext uri="{FF2B5EF4-FFF2-40B4-BE49-F238E27FC236}">
                <a16:creationId xmlns:a16="http://schemas.microsoft.com/office/drawing/2014/main" id="{920CDE0A-A535-4C19-BA85-9637C100D215}"/>
              </a:ext>
            </a:extLst>
          </p:cNvPr>
          <p:cNvPicPr>
            <a:picLocks noChangeAspect="1"/>
          </p:cNvPicPr>
          <p:nvPr/>
        </p:nvPicPr>
        <p:blipFill>
          <a:blip r:embed="rId4"/>
          <a:stretch>
            <a:fillRect/>
          </a:stretch>
        </p:blipFill>
        <p:spPr>
          <a:xfrm>
            <a:off x="10142376" y="244616"/>
            <a:ext cx="1840278" cy="582716"/>
          </a:xfrm>
          <a:prstGeom prst="rect">
            <a:avLst/>
          </a:prstGeom>
        </p:spPr>
      </p:pic>
    </p:spTree>
    <p:extLst>
      <p:ext uri="{BB962C8B-B14F-4D97-AF65-F5344CB8AC3E}">
        <p14:creationId xmlns:p14="http://schemas.microsoft.com/office/powerpoint/2010/main" val="2575282924"/>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22696" y="521660"/>
            <a:ext cx="6829140" cy="323941"/>
          </a:xfrm>
        </p:spPr>
        <p:txBody>
          <a:bodyPr/>
          <a:lstStyle/>
          <a:p>
            <a:r>
              <a:rPr lang="en-IE" dirty="0"/>
              <a:t>Base: All Adults 18+ N - 317</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6" y="122677"/>
            <a:ext cx="10525834" cy="370620"/>
          </a:xfrm>
        </p:spPr>
        <p:txBody>
          <a:bodyPr>
            <a:normAutofit fontScale="90000"/>
          </a:bodyPr>
          <a:lstStyle/>
          <a:p>
            <a:r>
              <a:rPr lang="en-IE" dirty="0"/>
              <a:t>Summary purchase plans post </a:t>
            </a:r>
            <a:r>
              <a:rPr lang="en-IE" dirty="0" err="1"/>
              <a:t>Covid</a:t>
            </a:r>
            <a:endParaRPr lang="en-IE" dirty="0"/>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06629" y="6558585"/>
            <a:ext cx="7793757" cy="285204"/>
          </a:xfrm>
        </p:spPr>
        <p:txBody>
          <a:bodyPr/>
          <a:lstStyle/>
          <a:p>
            <a:r>
              <a:rPr lang="en-IE" sz="1200" dirty="0"/>
              <a:t>Q.10 When, if at all, do you expect to do each of the following?</a:t>
            </a:r>
          </a:p>
        </p:txBody>
      </p:sp>
      <p:graphicFrame>
        <p:nvGraphicFramePr>
          <p:cNvPr id="11" name="Chart 8">
            <a:extLst>
              <a:ext uri="{FF2B5EF4-FFF2-40B4-BE49-F238E27FC236}">
                <a16:creationId xmlns:a16="http://schemas.microsoft.com/office/drawing/2014/main" id="{DB2C0465-5095-49E6-8C30-5F0708D040DE}"/>
              </a:ext>
            </a:extLst>
          </p:cNvPr>
          <p:cNvGraphicFramePr/>
          <p:nvPr>
            <p:custDataLst>
              <p:tags r:id="rId1"/>
            </p:custDataLst>
          </p:nvPr>
        </p:nvGraphicFramePr>
        <p:xfrm>
          <a:off x="1127448" y="195503"/>
          <a:ext cx="9270156" cy="5795902"/>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74B8EB89-5787-43ED-98DC-3052B72C4520}"/>
              </a:ext>
            </a:extLst>
          </p:cNvPr>
          <p:cNvSpPr txBox="1"/>
          <p:nvPr/>
        </p:nvSpPr>
        <p:spPr>
          <a:xfrm>
            <a:off x="718292" y="5808865"/>
            <a:ext cx="10742749" cy="63454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dirty="0"/>
          </a:p>
          <a:p>
            <a:endParaRPr lang="en-IE" dirty="0"/>
          </a:p>
        </p:txBody>
      </p:sp>
      <p:sp>
        <p:nvSpPr>
          <p:cNvPr id="8" name="TextBox 7">
            <a:extLst>
              <a:ext uri="{FF2B5EF4-FFF2-40B4-BE49-F238E27FC236}">
                <a16:creationId xmlns:a16="http://schemas.microsoft.com/office/drawing/2014/main" id="{52433844-6C09-4BA6-96BA-36FC9C63C8C2}"/>
              </a:ext>
            </a:extLst>
          </p:cNvPr>
          <p:cNvSpPr txBox="1"/>
          <p:nvPr/>
        </p:nvSpPr>
        <p:spPr>
          <a:xfrm>
            <a:off x="929210" y="5900891"/>
            <a:ext cx="10262470" cy="523220"/>
          </a:xfrm>
          <a:prstGeom prst="rect">
            <a:avLst/>
          </a:prstGeom>
          <a:noFill/>
        </p:spPr>
        <p:txBody>
          <a:bodyPr wrap="square" rtlCol="0">
            <a:spAutoFit/>
          </a:bodyPr>
          <a:lstStyle/>
          <a:p>
            <a:pPr lvl="0" algn="ctr"/>
            <a:r>
              <a:rPr lang="en-IE" sz="1400" b="1" dirty="0">
                <a:solidFill>
                  <a:schemeClr val="bg1"/>
                </a:solidFill>
              </a:rPr>
              <a:t>Key purchases being planned for the next six months include household furnishings/goods and home improvements, purchasing (re-purchasing?) car insurance, and buying health insurance.</a:t>
            </a:r>
          </a:p>
        </p:txBody>
      </p:sp>
      <p:pic>
        <p:nvPicPr>
          <p:cNvPr id="9" name="Picture 8">
            <a:extLst>
              <a:ext uri="{FF2B5EF4-FFF2-40B4-BE49-F238E27FC236}">
                <a16:creationId xmlns:a16="http://schemas.microsoft.com/office/drawing/2014/main" id="{7757DE8D-10F6-4300-A812-2F8303748D49}"/>
              </a:ext>
            </a:extLst>
          </p:cNvPr>
          <p:cNvPicPr>
            <a:picLocks noChangeAspect="1"/>
          </p:cNvPicPr>
          <p:nvPr/>
        </p:nvPicPr>
        <p:blipFill>
          <a:blip r:embed="rId5"/>
          <a:stretch>
            <a:fillRect/>
          </a:stretch>
        </p:blipFill>
        <p:spPr>
          <a:xfrm>
            <a:off x="10142376" y="244616"/>
            <a:ext cx="1840278" cy="582716"/>
          </a:xfrm>
          <a:prstGeom prst="rect">
            <a:avLst/>
          </a:prstGeom>
        </p:spPr>
      </p:pic>
    </p:spTree>
    <p:extLst>
      <p:ext uri="{BB962C8B-B14F-4D97-AF65-F5344CB8AC3E}">
        <p14:creationId xmlns:p14="http://schemas.microsoft.com/office/powerpoint/2010/main" val="280804783"/>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5" y="258471"/>
            <a:ext cx="5773306" cy="370620"/>
          </a:xfrm>
        </p:spPr>
        <p:txBody>
          <a:bodyPr>
            <a:normAutofit fontScale="90000"/>
          </a:bodyPr>
          <a:lstStyle/>
          <a:p>
            <a:r>
              <a:rPr lang="en-IE" dirty="0"/>
              <a:t>Frequency of Purchasing Irish brands from smaller local shops and suppliers since the onset of Covid-19 crisis</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27162" y="6489712"/>
            <a:ext cx="7793757" cy="285204"/>
          </a:xfrm>
        </p:spPr>
        <p:txBody>
          <a:bodyPr>
            <a:normAutofit fontScale="85000" lnSpcReduction="10000"/>
          </a:bodyPr>
          <a:lstStyle/>
          <a:p>
            <a:r>
              <a:rPr lang="en-IE" sz="1200" dirty="0"/>
              <a:t>Q.12 To what extent have you been doing more, less, or about the same amount of each of the following, since the onset of the COVID 19 crisis? </a:t>
            </a:r>
          </a:p>
        </p:txBody>
      </p:sp>
      <p:sp>
        <p:nvSpPr>
          <p:cNvPr id="4" name="Text Placeholder 3">
            <a:extLst>
              <a:ext uri="{FF2B5EF4-FFF2-40B4-BE49-F238E27FC236}">
                <a16:creationId xmlns:a16="http://schemas.microsoft.com/office/drawing/2014/main" id="{7FFB185C-CB9B-46AD-B1C5-4357BD9532AB}"/>
              </a:ext>
            </a:extLst>
          </p:cNvPr>
          <p:cNvSpPr>
            <a:spLocks noGrp="1"/>
          </p:cNvSpPr>
          <p:nvPr>
            <p:ph type="body" sz="quarter" idx="49"/>
          </p:nvPr>
        </p:nvSpPr>
        <p:spPr>
          <a:xfrm>
            <a:off x="322695" y="994584"/>
            <a:ext cx="6829140" cy="323941"/>
          </a:xfrm>
        </p:spPr>
        <p:txBody>
          <a:bodyPr/>
          <a:lstStyle/>
          <a:p>
            <a:r>
              <a:rPr lang="en-IE" dirty="0"/>
              <a:t>Base: All Adults 18+ N - 317</a:t>
            </a:r>
          </a:p>
          <a:p>
            <a:endParaRPr lang="en-IE" dirty="0"/>
          </a:p>
        </p:txBody>
      </p:sp>
      <p:graphicFrame>
        <p:nvGraphicFramePr>
          <p:cNvPr id="26" name="Chart 25">
            <a:extLst>
              <a:ext uri="{FF2B5EF4-FFF2-40B4-BE49-F238E27FC236}">
                <a16:creationId xmlns:a16="http://schemas.microsoft.com/office/drawing/2014/main" id="{447E9B6E-301E-48E0-8ABB-8F00FD3F2B68}"/>
              </a:ext>
            </a:extLst>
          </p:cNvPr>
          <p:cNvGraphicFramePr/>
          <p:nvPr/>
        </p:nvGraphicFramePr>
        <p:xfrm>
          <a:off x="3335276" y="2313286"/>
          <a:ext cx="3417969" cy="2703655"/>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26">
            <a:extLst>
              <a:ext uri="{FF2B5EF4-FFF2-40B4-BE49-F238E27FC236}">
                <a16:creationId xmlns:a16="http://schemas.microsoft.com/office/drawing/2014/main" id="{D06C17F1-F154-4FB9-B908-2AB480DC0455}"/>
              </a:ext>
            </a:extLst>
          </p:cNvPr>
          <p:cNvSpPr txBox="1"/>
          <p:nvPr/>
        </p:nvSpPr>
        <p:spPr>
          <a:xfrm>
            <a:off x="4543298" y="2766644"/>
            <a:ext cx="1432080" cy="1806713"/>
          </a:xfrm>
          <a:prstGeom prst="rect">
            <a:avLst/>
          </a:prstGeom>
          <a:noFill/>
        </p:spPr>
        <p:txBody>
          <a:bodyPr wrap="square" rtlCol="0">
            <a:spAutoFit/>
          </a:bodyPr>
          <a:lstStyle/>
          <a:p>
            <a:pPr algn="ctr"/>
            <a:r>
              <a:rPr lang="en-IE" sz="2800" b="1" dirty="0">
                <a:solidFill>
                  <a:schemeClr val="accent1">
                    <a:lumMod val="75000"/>
                  </a:schemeClr>
                </a:solidFill>
              </a:rPr>
              <a:t>43% </a:t>
            </a:r>
          </a:p>
          <a:p>
            <a:pPr algn="ctr">
              <a:lnSpc>
                <a:spcPct val="85000"/>
              </a:lnSpc>
            </a:pPr>
            <a:r>
              <a:rPr lang="en-IE" sz="1400" i="1" dirty="0">
                <a:solidFill>
                  <a:schemeClr val="tx1">
                    <a:lumMod val="65000"/>
                    <a:lumOff val="35000"/>
                  </a:schemeClr>
                </a:solidFill>
              </a:rPr>
              <a:t>of Irish adults report purchasing Irish brands from smaller local shops and suppliers</a:t>
            </a:r>
            <a:endParaRPr lang="en-IE" sz="1600" b="1" i="1" dirty="0">
              <a:solidFill>
                <a:schemeClr val="tx1">
                  <a:lumMod val="65000"/>
                  <a:lumOff val="35000"/>
                </a:schemeClr>
              </a:solidFill>
            </a:endParaRPr>
          </a:p>
        </p:txBody>
      </p:sp>
      <p:sp>
        <p:nvSpPr>
          <p:cNvPr id="8" name="TextBox 7">
            <a:extLst>
              <a:ext uri="{FF2B5EF4-FFF2-40B4-BE49-F238E27FC236}">
                <a16:creationId xmlns:a16="http://schemas.microsoft.com/office/drawing/2014/main" id="{714F6D7A-8C7B-4504-A794-F7E66962EDA6}"/>
              </a:ext>
            </a:extLst>
          </p:cNvPr>
          <p:cNvSpPr txBox="1"/>
          <p:nvPr/>
        </p:nvSpPr>
        <p:spPr>
          <a:xfrm>
            <a:off x="4660456" y="1839226"/>
            <a:ext cx="1197764" cy="369332"/>
          </a:xfrm>
          <a:prstGeom prst="rect">
            <a:avLst/>
          </a:prstGeom>
          <a:noFill/>
        </p:spPr>
        <p:txBody>
          <a:bodyPr wrap="none" rtlCol="0">
            <a:spAutoFit/>
          </a:bodyPr>
          <a:lstStyle/>
          <a:p>
            <a:r>
              <a:rPr lang="en-IE" dirty="0"/>
              <a:t>NET MORE</a:t>
            </a:r>
          </a:p>
        </p:txBody>
      </p:sp>
      <p:sp>
        <p:nvSpPr>
          <p:cNvPr id="33" name="Arrow: Right 32">
            <a:extLst>
              <a:ext uri="{FF2B5EF4-FFF2-40B4-BE49-F238E27FC236}">
                <a16:creationId xmlns:a16="http://schemas.microsoft.com/office/drawing/2014/main" id="{F075A6B0-4B4E-428F-90AB-ED83F0BC57ED}"/>
              </a:ext>
            </a:extLst>
          </p:cNvPr>
          <p:cNvSpPr/>
          <p:nvPr/>
        </p:nvSpPr>
        <p:spPr>
          <a:xfrm>
            <a:off x="7014261" y="3222962"/>
            <a:ext cx="576064" cy="648072"/>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34" name="Chart 33">
            <a:extLst>
              <a:ext uri="{FF2B5EF4-FFF2-40B4-BE49-F238E27FC236}">
                <a16:creationId xmlns:a16="http://schemas.microsoft.com/office/drawing/2014/main" id="{F3473D59-6CE6-4E85-95E6-FC555F538D6F}"/>
              </a:ext>
            </a:extLst>
          </p:cNvPr>
          <p:cNvGraphicFramePr/>
          <p:nvPr>
            <p:custDataLst>
              <p:tags r:id="rId1"/>
            </p:custDataLst>
            <p:extLst>
              <p:ext uri="{D42A27DB-BD31-4B8C-83A1-F6EECF244321}">
                <p14:modId xmlns:p14="http://schemas.microsoft.com/office/powerpoint/2010/main" val="2670626968"/>
              </p:ext>
            </p:extLst>
          </p:nvPr>
        </p:nvGraphicFramePr>
        <p:xfrm>
          <a:off x="6620101" y="1568982"/>
          <a:ext cx="6696743" cy="4668488"/>
        </p:xfrm>
        <a:graphic>
          <a:graphicData uri="http://schemas.openxmlformats.org/drawingml/2006/chart">
            <c:chart xmlns:c="http://schemas.openxmlformats.org/drawingml/2006/chart" xmlns:r="http://schemas.openxmlformats.org/officeDocument/2006/relationships" r:id="rId5"/>
          </a:graphicData>
        </a:graphic>
      </p:graphicFrame>
      <p:sp>
        <p:nvSpPr>
          <p:cNvPr id="35" name="Text Box 22">
            <a:extLst>
              <a:ext uri="{FF2B5EF4-FFF2-40B4-BE49-F238E27FC236}">
                <a16:creationId xmlns:a16="http://schemas.microsoft.com/office/drawing/2014/main" id="{1B5D20D1-B5DF-45DF-9520-3EA8C2F02300}"/>
              </a:ext>
            </a:extLst>
          </p:cNvPr>
          <p:cNvSpPr txBox="1">
            <a:spLocks noChangeArrowheads="1"/>
          </p:cNvSpPr>
          <p:nvPr/>
        </p:nvSpPr>
        <p:spPr bwMode="auto">
          <a:xfrm>
            <a:off x="7570721" y="1748829"/>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Gender:</a:t>
            </a:r>
            <a:endParaRPr lang="en-GB" sz="1400" b="1">
              <a:solidFill>
                <a:prstClr val="black">
                  <a:lumMod val="75000"/>
                  <a:lumOff val="25000"/>
                </a:prstClr>
              </a:solidFill>
              <a:latin typeface="+mn-lt"/>
            </a:endParaRPr>
          </a:p>
        </p:txBody>
      </p:sp>
      <p:sp>
        <p:nvSpPr>
          <p:cNvPr id="36" name="Text Box 22">
            <a:extLst>
              <a:ext uri="{FF2B5EF4-FFF2-40B4-BE49-F238E27FC236}">
                <a16:creationId xmlns:a16="http://schemas.microsoft.com/office/drawing/2014/main" id="{3CC0C92D-727F-4AB5-ABBE-C58460EDD727}"/>
              </a:ext>
            </a:extLst>
          </p:cNvPr>
          <p:cNvSpPr txBox="1">
            <a:spLocks noChangeArrowheads="1"/>
          </p:cNvSpPr>
          <p:nvPr/>
        </p:nvSpPr>
        <p:spPr bwMode="auto">
          <a:xfrm>
            <a:off x="7570721" y="2268625"/>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Age:</a:t>
            </a:r>
            <a:endParaRPr lang="en-GB" sz="1400" b="1" dirty="0">
              <a:solidFill>
                <a:prstClr val="black">
                  <a:lumMod val="75000"/>
                  <a:lumOff val="25000"/>
                </a:prstClr>
              </a:solidFill>
              <a:latin typeface="+mn-lt"/>
            </a:endParaRPr>
          </a:p>
        </p:txBody>
      </p:sp>
      <p:sp>
        <p:nvSpPr>
          <p:cNvPr id="37" name="Text Box 22">
            <a:extLst>
              <a:ext uri="{FF2B5EF4-FFF2-40B4-BE49-F238E27FC236}">
                <a16:creationId xmlns:a16="http://schemas.microsoft.com/office/drawing/2014/main" id="{FD0E61A3-4C5D-4CC4-B564-32BF4EE8084C}"/>
              </a:ext>
            </a:extLst>
          </p:cNvPr>
          <p:cNvSpPr txBox="1">
            <a:spLocks noChangeArrowheads="1"/>
          </p:cNvSpPr>
          <p:nvPr/>
        </p:nvSpPr>
        <p:spPr bwMode="auto">
          <a:xfrm>
            <a:off x="7604250" y="3136359"/>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Social Class:</a:t>
            </a:r>
            <a:endParaRPr lang="en-GB" sz="1400" b="1" dirty="0">
              <a:solidFill>
                <a:prstClr val="black">
                  <a:lumMod val="75000"/>
                  <a:lumOff val="25000"/>
                </a:prstClr>
              </a:solidFill>
              <a:latin typeface="+mn-lt"/>
            </a:endParaRPr>
          </a:p>
        </p:txBody>
      </p:sp>
      <p:sp>
        <p:nvSpPr>
          <p:cNvPr id="38" name="Text Box 22">
            <a:extLst>
              <a:ext uri="{FF2B5EF4-FFF2-40B4-BE49-F238E27FC236}">
                <a16:creationId xmlns:a16="http://schemas.microsoft.com/office/drawing/2014/main" id="{6857E856-0068-48ED-BD0D-89CDB8088A27}"/>
              </a:ext>
            </a:extLst>
          </p:cNvPr>
          <p:cNvSpPr txBox="1">
            <a:spLocks noChangeArrowheads="1"/>
          </p:cNvSpPr>
          <p:nvPr/>
        </p:nvSpPr>
        <p:spPr bwMode="auto">
          <a:xfrm>
            <a:off x="7511578" y="4016112"/>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Region:</a:t>
            </a:r>
            <a:endParaRPr lang="en-GB" sz="1400" b="1" dirty="0">
              <a:solidFill>
                <a:prstClr val="black">
                  <a:lumMod val="75000"/>
                  <a:lumOff val="25000"/>
                </a:prstClr>
              </a:solidFill>
              <a:latin typeface="+mn-lt"/>
            </a:endParaRPr>
          </a:p>
        </p:txBody>
      </p:sp>
      <p:cxnSp>
        <p:nvCxnSpPr>
          <p:cNvPr id="39" name="Straight Connector 38">
            <a:extLst>
              <a:ext uri="{FF2B5EF4-FFF2-40B4-BE49-F238E27FC236}">
                <a16:creationId xmlns:a16="http://schemas.microsoft.com/office/drawing/2014/main" id="{0B59B350-CED6-4CDF-8919-809A8CB085FC}"/>
              </a:ext>
            </a:extLst>
          </p:cNvPr>
          <p:cNvCxnSpPr>
            <a:cxnSpLocks/>
          </p:cNvCxnSpPr>
          <p:nvPr/>
        </p:nvCxnSpPr>
        <p:spPr>
          <a:xfrm>
            <a:off x="7604250" y="2162732"/>
            <a:ext cx="4520787"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DCAA5AF-55B2-4F96-A47B-8D25DDF508F0}"/>
              </a:ext>
            </a:extLst>
          </p:cNvPr>
          <p:cNvCxnSpPr>
            <a:cxnSpLocks/>
          </p:cNvCxnSpPr>
          <p:nvPr/>
        </p:nvCxnSpPr>
        <p:spPr>
          <a:xfrm>
            <a:off x="7570721" y="3078590"/>
            <a:ext cx="455431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2203AAC-F5CB-4A62-91A4-F4501FFD3DB6}"/>
              </a:ext>
            </a:extLst>
          </p:cNvPr>
          <p:cNvCxnSpPr>
            <a:cxnSpLocks/>
          </p:cNvCxnSpPr>
          <p:nvPr/>
        </p:nvCxnSpPr>
        <p:spPr>
          <a:xfrm flipV="1">
            <a:off x="7570721" y="3655492"/>
            <a:ext cx="4554315" cy="9622"/>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E0CA4D34-6FD4-4BDB-A284-4F565D41D8DA}"/>
              </a:ext>
            </a:extLst>
          </p:cNvPr>
          <p:cNvSpPr/>
          <p:nvPr/>
        </p:nvSpPr>
        <p:spPr>
          <a:xfrm>
            <a:off x="10970467" y="1476616"/>
            <a:ext cx="287258" cy="261610"/>
          </a:xfrm>
          <a:prstGeom prst="rect">
            <a:avLst/>
          </a:prstGeom>
        </p:spPr>
        <p:txBody>
          <a:bodyPr wrap="none">
            <a:spAutoFit/>
          </a:bodyPr>
          <a:lstStyle/>
          <a:p>
            <a:pPr algn="ctr" defTabSz="521373" eaLnBrk="1" fontAlgn="b" hangingPunct="1">
              <a:spcBef>
                <a:spcPts val="0"/>
              </a:spcBef>
              <a:spcAft>
                <a:spcPts val="0"/>
              </a:spcAft>
              <a:defRPr/>
            </a:pPr>
            <a:r>
              <a:rPr lang="en-IE" sz="1100" b="1">
                <a:solidFill>
                  <a:schemeClr val="tx1">
                    <a:lumMod val="75000"/>
                    <a:lumOff val="25000"/>
                  </a:schemeClr>
                </a:solidFill>
                <a:latin typeface="+mn-lt"/>
              </a:rPr>
              <a:t>%</a:t>
            </a:r>
          </a:p>
        </p:txBody>
      </p:sp>
      <p:cxnSp>
        <p:nvCxnSpPr>
          <p:cNvPr id="43" name="Straight Connector 42">
            <a:extLst>
              <a:ext uri="{FF2B5EF4-FFF2-40B4-BE49-F238E27FC236}">
                <a16:creationId xmlns:a16="http://schemas.microsoft.com/office/drawing/2014/main" id="{4AB9835C-712E-483C-8872-F090FF1C0220}"/>
              </a:ext>
            </a:extLst>
          </p:cNvPr>
          <p:cNvCxnSpPr>
            <a:cxnSpLocks/>
          </p:cNvCxnSpPr>
          <p:nvPr/>
        </p:nvCxnSpPr>
        <p:spPr>
          <a:xfrm>
            <a:off x="7570721" y="4540874"/>
            <a:ext cx="4554314"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6BD48E9-3323-48BD-90E7-12FD37AE1B20}"/>
              </a:ext>
            </a:extLst>
          </p:cNvPr>
          <p:cNvCxnSpPr>
            <a:cxnSpLocks/>
          </p:cNvCxnSpPr>
          <p:nvPr/>
        </p:nvCxnSpPr>
        <p:spPr>
          <a:xfrm>
            <a:off x="7545227" y="5044347"/>
            <a:ext cx="4579810"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5" name="Text Box 22">
            <a:extLst>
              <a:ext uri="{FF2B5EF4-FFF2-40B4-BE49-F238E27FC236}">
                <a16:creationId xmlns:a16="http://schemas.microsoft.com/office/drawing/2014/main" id="{2AF5CC7E-D6E4-4DF1-8A62-A6C9BE8959E0}"/>
              </a:ext>
            </a:extLst>
          </p:cNvPr>
          <p:cNvSpPr txBox="1">
            <a:spLocks noChangeArrowheads="1"/>
          </p:cNvSpPr>
          <p:nvPr/>
        </p:nvSpPr>
        <p:spPr bwMode="auto">
          <a:xfrm>
            <a:off x="7506201" y="5102404"/>
            <a:ext cx="1292185" cy="430887"/>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Age of Children in H/Hold</a:t>
            </a:r>
            <a:endParaRPr lang="en-GB" sz="1400" b="1" dirty="0">
              <a:solidFill>
                <a:prstClr val="black">
                  <a:lumMod val="75000"/>
                  <a:lumOff val="25000"/>
                </a:prstClr>
              </a:solidFill>
              <a:latin typeface="+mn-lt"/>
            </a:endParaRPr>
          </a:p>
        </p:txBody>
      </p:sp>
      <p:sp>
        <p:nvSpPr>
          <p:cNvPr id="47" name="TextBox 46">
            <a:extLst>
              <a:ext uri="{FF2B5EF4-FFF2-40B4-BE49-F238E27FC236}">
                <a16:creationId xmlns:a16="http://schemas.microsoft.com/office/drawing/2014/main" id="{8E91E602-573B-4BCE-A072-7F1A4217894C}"/>
              </a:ext>
            </a:extLst>
          </p:cNvPr>
          <p:cNvSpPr txBox="1"/>
          <p:nvPr/>
        </p:nvSpPr>
        <p:spPr>
          <a:xfrm>
            <a:off x="9413867" y="1195039"/>
            <a:ext cx="2070592" cy="307777"/>
          </a:xfrm>
          <a:prstGeom prst="rect">
            <a:avLst/>
          </a:prstGeom>
          <a:noFill/>
        </p:spPr>
        <p:txBody>
          <a:bodyPr wrap="square" rtlCol="0">
            <a:spAutoFit/>
          </a:bodyPr>
          <a:lstStyle/>
          <a:p>
            <a:pPr algn="ctr"/>
            <a:r>
              <a:rPr lang="en-US" sz="1400" b="1" dirty="0">
                <a:solidFill>
                  <a:schemeClr val="tx1">
                    <a:lumMod val="65000"/>
                    <a:lumOff val="35000"/>
                  </a:schemeClr>
                </a:solidFill>
              </a:rPr>
              <a:t>NET MORE</a:t>
            </a:r>
            <a:endParaRPr lang="en-IE" sz="1400" b="1" dirty="0">
              <a:solidFill>
                <a:schemeClr val="tx1">
                  <a:lumMod val="65000"/>
                  <a:lumOff val="35000"/>
                </a:schemeClr>
              </a:solidFill>
            </a:endParaRPr>
          </a:p>
        </p:txBody>
      </p:sp>
      <p:sp>
        <p:nvSpPr>
          <p:cNvPr id="52" name="Text Box 22">
            <a:extLst>
              <a:ext uri="{FF2B5EF4-FFF2-40B4-BE49-F238E27FC236}">
                <a16:creationId xmlns:a16="http://schemas.microsoft.com/office/drawing/2014/main" id="{0EB2CC0F-5F32-4E0D-93A9-B78E986BA4FE}"/>
              </a:ext>
            </a:extLst>
          </p:cNvPr>
          <p:cNvSpPr txBox="1">
            <a:spLocks noChangeArrowheads="1"/>
          </p:cNvSpPr>
          <p:nvPr/>
        </p:nvSpPr>
        <p:spPr bwMode="auto">
          <a:xfrm>
            <a:off x="7511578" y="4544431"/>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Area:</a:t>
            </a:r>
            <a:endParaRPr lang="en-GB" sz="1400" b="1" dirty="0">
              <a:solidFill>
                <a:prstClr val="black">
                  <a:lumMod val="75000"/>
                  <a:lumOff val="25000"/>
                </a:prstClr>
              </a:solidFill>
              <a:latin typeface="+mn-lt"/>
            </a:endParaRPr>
          </a:p>
        </p:txBody>
      </p:sp>
      <p:sp>
        <p:nvSpPr>
          <p:cNvPr id="63" name="Oval 62">
            <a:extLst>
              <a:ext uri="{FF2B5EF4-FFF2-40B4-BE49-F238E27FC236}">
                <a16:creationId xmlns:a16="http://schemas.microsoft.com/office/drawing/2014/main" id="{83F48361-6DAE-467E-8383-43CC18F50641}"/>
              </a:ext>
            </a:extLst>
          </p:cNvPr>
          <p:cNvSpPr/>
          <p:nvPr/>
        </p:nvSpPr>
        <p:spPr>
          <a:xfrm>
            <a:off x="11290853" y="2407501"/>
            <a:ext cx="297345" cy="1992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6" name="Oval 65">
            <a:extLst>
              <a:ext uri="{FF2B5EF4-FFF2-40B4-BE49-F238E27FC236}">
                <a16:creationId xmlns:a16="http://schemas.microsoft.com/office/drawing/2014/main" id="{C2518696-488A-486E-B5DB-2CBC4A3D9BDF}"/>
              </a:ext>
            </a:extLst>
          </p:cNvPr>
          <p:cNvSpPr/>
          <p:nvPr/>
        </p:nvSpPr>
        <p:spPr>
          <a:xfrm>
            <a:off x="11257725" y="3136359"/>
            <a:ext cx="297345" cy="1992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8" name="Oval 27">
            <a:extLst>
              <a:ext uri="{FF2B5EF4-FFF2-40B4-BE49-F238E27FC236}">
                <a16:creationId xmlns:a16="http://schemas.microsoft.com/office/drawing/2014/main" id="{B2EBE059-0C5F-47AD-A404-A4716B862700}"/>
              </a:ext>
            </a:extLst>
          </p:cNvPr>
          <p:cNvSpPr/>
          <p:nvPr/>
        </p:nvSpPr>
        <p:spPr>
          <a:xfrm>
            <a:off x="11257725" y="2766644"/>
            <a:ext cx="297345" cy="1992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26" name="Picture 2" descr="Why should you shop local?">
            <a:extLst>
              <a:ext uri="{FF2B5EF4-FFF2-40B4-BE49-F238E27FC236}">
                <a16:creationId xmlns:a16="http://schemas.microsoft.com/office/drawing/2014/main" id="{4CA375B2-0E43-4BD8-A118-B15F96B30EC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407543" y="2569495"/>
            <a:ext cx="3399266" cy="232449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EECA7485-A70B-4F4F-B0C0-D380F76FA620}"/>
              </a:ext>
            </a:extLst>
          </p:cNvPr>
          <p:cNvGrpSpPr/>
          <p:nvPr/>
        </p:nvGrpSpPr>
        <p:grpSpPr>
          <a:xfrm>
            <a:off x="384628" y="6074704"/>
            <a:ext cx="11531602" cy="370284"/>
            <a:chOff x="-417506" y="6952171"/>
            <a:chExt cx="11531602" cy="370284"/>
          </a:xfrm>
        </p:grpSpPr>
        <p:sp>
          <p:nvSpPr>
            <p:cNvPr id="31" name="TextBox 30">
              <a:extLst>
                <a:ext uri="{FF2B5EF4-FFF2-40B4-BE49-F238E27FC236}">
                  <a16:creationId xmlns:a16="http://schemas.microsoft.com/office/drawing/2014/main" id="{40E0D78D-8D6F-4466-92A5-F452EC3C4D1C}"/>
                </a:ext>
              </a:extLst>
            </p:cNvPr>
            <p:cNvSpPr txBox="1"/>
            <p:nvPr/>
          </p:nvSpPr>
          <p:spPr>
            <a:xfrm>
              <a:off x="-417506" y="6952171"/>
              <a:ext cx="11531602" cy="37028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dirty="0"/>
            </a:p>
          </p:txBody>
        </p:sp>
        <p:sp>
          <p:nvSpPr>
            <p:cNvPr id="32" name="TextBox 31">
              <a:extLst>
                <a:ext uri="{FF2B5EF4-FFF2-40B4-BE49-F238E27FC236}">
                  <a16:creationId xmlns:a16="http://schemas.microsoft.com/office/drawing/2014/main" id="{C518BE53-FAA6-45FB-9A29-782E42777301}"/>
                </a:ext>
              </a:extLst>
            </p:cNvPr>
            <p:cNvSpPr txBox="1"/>
            <p:nvPr/>
          </p:nvSpPr>
          <p:spPr>
            <a:xfrm>
              <a:off x="0" y="6991114"/>
              <a:ext cx="10262470" cy="307777"/>
            </a:xfrm>
            <a:prstGeom prst="rect">
              <a:avLst/>
            </a:prstGeom>
            <a:noFill/>
          </p:spPr>
          <p:txBody>
            <a:bodyPr wrap="square" rtlCol="0">
              <a:spAutoFit/>
            </a:bodyPr>
            <a:lstStyle/>
            <a:p>
              <a:pPr lvl="0" algn="ctr"/>
              <a:r>
                <a:rPr lang="en-IE" sz="1400" b="1" dirty="0">
                  <a:solidFill>
                    <a:schemeClr val="bg1"/>
                  </a:solidFill>
                </a:rPr>
                <a:t>ABC1s are significantly more likely to have been purchasing more Irish brands from local shops than have their C2DE counterparts.</a:t>
              </a:r>
            </a:p>
          </p:txBody>
        </p:sp>
      </p:grpSp>
    </p:spTree>
    <p:extLst>
      <p:ext uri="{BB962C8B-B14F-4D97-AF65-F5344CB8AC3E}">
        <p14:creationId xmlns:p14="http://schemas.microsoft.com/office/powerpoint/2010/main" val="2748732523"/>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258471"/>
            <a:ext cx="10202683" cy="370620"/>
          </a:xfrm>
        </p:spPr>
        <p:txBody>
          <a:bodyPr>
            <a:normAutofit fontScale="90000"/>
          </a:bodyPr>
          <a:lstStyle/>
          <a:p>
            <a:r>
              <a:rPr lang="en-IE" dirty="0"/>
              <a:t>Frequency of Purchasing Irish brands from larger supermarkets since the onset of </a:t>
            </a:r>
            <a:r>
              <a:rPr lang="en-IE" dirty="0" err="1"/>
              <a:t>Covid</a:t>
            </a:r>
            <a:r>
              <a:rPr lang="en-IE" dirty="0"/>
              <a:t> 19 crisis</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27162" y="6489712"/>
            <a:ext cx="7793757" cy="285204"/>
          </a:xfrm>
        </p:spPr>
        <p:txBody>
          <a:bodyPr>
            <a:normAutofit fontScale="85000" lnSpcReduction="10000"/>
          </a:bodyPr>
          <a:lstStyle/>
          <a:p>
            <a:r>
              <a:rPr lang="en-IE" sz="1200" dirty="0"/>
              <a:t>Q.12 To what extent have you been doing more, less, or about the same amount of each of the following, since the onset of the COVID 19 crisis? </a:t>
            </a:r>
          </a:p>
        </p:txBody>
      </p:sp>
      <p:sp>
        <p:nvSpPr>
          <p:cNvPr id="4" name="Text Placeholder 3">
            <a:extLst>
              <a:ext uri="{FF2B5EF4-FFF2-40B4-BE49-F238E27FC236}">
                <a16:creationId xmlns:a16="http://schemas.microsoft.com/office/drawing/2014/main" id="{7FFB185C-CB9B-46AD-B1C5-4357BD9532AB}"/>
              </a:ext>
            </a:extLst>
          </p:cNvPr>
          <p:cNvSpPr>
            <a:spLocks noGrp="1"/>
          </p:cNvSpPr>
          <p:nvPr>
            <p:ph type="body" sz="quarter" idx="49"/>
          </p:nvPr>
        </p:nvSpPr>
        <p:spPr>
          <a:xfrm>
            <a:off x="322695" y="994584"/>
            <a:ext cx="6829140" cy="323941"/>
          </a:xfrm>
        </p:spPr>
        <p:txBody>
          <a:bodyPr/>
          <a:lstStyle/>
          <a:p>
            <a:r>
              <a:rPr lang="en-IE" dirty="0"/>
              <a:t>Base: All Adults 18+ N - 317</a:t>
            </a:r>
          </a:p>
          <a:p>
            <a:endParaRPr lang="en-IE" dirty="0"/>
          </a:p>
        </p:txBody>
      </p:sp>
      <p:graphicFrame>
        <p:nvGraphicFramePr>
          <p:cNvPr id="26" name="Chart 25">
            <a:extLst>
              <a:ext uri="{FF2B5EF4-FFF2-40B4-BE49-F238E27FC236}">
                <a16:creationId xmlns:a16="http://schemas.microsoft.com/office/drawing/2014/main" id="{447E9B6E-301E-48E0-8ABB-8F00FD3F2B68}"/>
              </a:ext>
            </a:extLst>
          </p:cNvPr>
          <p:cNvGraphicFramePr/>
          <p:nvPr/>
        </p:nvGraphicFramePr>
        <p:xfrm>
          <a:off x="3290689" y="2036093"/>
          <a:ext cx="3417969" cy="2703655"/>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26">
            <a:extLst>
              <a:ext uri="{FF2B5EF4-FFF2-40B4-BE49-F238E27FC236}">
                <a16:creationId xmlns:a16="http://schemas.microsoft.com/office/drawing/2014/main" id="{D06C17F1-F154-4FB9-B908-2AB480DC0455}"/>
              </a:ext>
            </a:extLst>
          </p:cNvPr>
          <p:cNvSpPr txBox="1"/>
          <p:nvPr/>
        </p:nvSpPr>
        <p:spPr>
          <a:xfrm>
            <a:off x="4503107" y="2517255"/>
            <a:ext cx="1432080" cy="1623586"/>
          </a:xfrm>
          <a:prstGeom prst="rect">
            <a:avLst/>
          </a:prstGeom>
          <a:noFill/>
        </p:spPr>
        <p:txBody>
          <a:bodyPr wrap="square" rtlCol="0">
            <a:spAutoFit/>
          </a:bodyPr>
          <a:lstStyle/>
          <a:p>
            <a:pPr algn="ctr"/>
            <a:r>
              <a:rPr lang="en-IE" sz="2800" b="1" dirty="0">
                <a:solidFill>
                  <a:schemeClr val="accent1">
                    <a:lumMod val="75000"/>
                  </a:schemeClr>
                </a:solidFill>
              </a:rPr>
              <a:t>32% </a:t>
            </a:r>
          </a:p>
          <a:p>
            <a:pPr algn="ctr">
              <a:lnSpc>
                <a:spcPct val="85000"/>
              </a:lnSpc>
            </a:pPr>
            <a:r>
              <a:rPr lang="en-IE" sz="1400" i="1" dirty="0">
                <a:solidFill>
                  <a:schemeClr val="tx1">
                    <a:lumMod val="65000"/>
                    <a:lumOff val="35000"/>
                  </a:schemeClr>
                </a:solidFill>
              </a:rPr>
              <a:t>of Irish adults report purchasing more Irish brands from larger supermarkets</a:t>
            </a:r>
            <a:endParaRPr lang="en-IE" sz="1600" b="1" i="1" dirty="0">
              <a:solidFill>
                <a:schemeClr val="tx1">
                  <a:lumMod val="65000"/>
                  <a:lumOff val="35000"/>
                </a:schemeClr>
              </a:solidFill>
            </a:endParaRPr>
          </a:p>
        </p:txBody>
      </p:sp>
      <p:sp>
        <p:nvSpPr>
          <p:cNvPr id="33" name="Arrow: Right 32">
            <a:extLst>
              <a:ext uri="{FF2B5EF4-FFF2-40B4-BE49-F238E27FC236}">
                <a16:creationId xmlns:a16="http://schemas.microsoft.com/office/drawing/2014/main" id="{F075A6B0-4B4E-428F-90AB-ED83F0BC57ED}"/>
              </a:ext>
            </a:extLst>
          </p:cNvPr>
          <p:cNvSpPr/>
          <p:nvPr/>
        </p:nvSpPr>
        <p:spPr>
          <a:xfrm>
            <a:off x="6264255" y="2517255"/>
            <a:ext cx="607162" cy="648072"/>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34" name="Chart 33">
            <a:extLst>
              <a:ext uri="{FF2B5EF4-FFF2-40B4-BE49-F238E27FC236}">
                <a16:creationId xmlns:a16="http://schemas.microsoft.com/office/drawing/2014/main" id="{F3473D59-6CE6-4E85-95E6-FC555F538D6F}"/>
              </a:ext>
            </a:extLst>
          </p:cNvPr>
          <p:cNvGraphicFramePr/>
          <p:nvPr>
            <p:custDataLst>
              <p:tags r:id="rId1"/>
            </p:custDataLst>
          </p:nvPr>
        </p:nvGraphicFramePr>
        <p:xfrm>
          <a:off x="5172562" y="1493525"/>
          <a:ext cx="6696743" cy="4668488"/>
        </p:xfrm>
        <a:graphic>
          <a:graphicData uri="http://schemas.openxmlformats.org/drawingml/2006/chart">
            <c:chart xmlns:c="http://schemas.openxmlformats.org/drawingml/2006/chart" xmlns:r="http://schemas.openxmlformats.org/officeDocument/2006/relationships" r:id="rId5"/>
          </a:graphicData>
        </a:graphic>
      </p:graphicFrame>
      <p:sp>
        <p:nvSpPr>
          <p:cNvPr id="35" name="Text Box 22">
            <a:extLst>
              <a:ext uri="{FF2B5EF4-FFF2-40B4-BE49-F238E27FC236}">
                <a16:creationId xmlns:a16="http://schemas.microsoft.com/office/drawing/2014/main" id="{1B5D20D1-B5DF-45DF-9520-3EA8C2F02300}"/>
              </a:ext>
            </a:extLst>
          </p:cNvPr>
          <p:cNvSpPr txBox="1">
            <a:spLocks noChangeArrowheads="1"/>
          </p:cNvSpPr>
          <p:nvPr/>
        </p:nvSpPr>
        <p:spPr bwMode="auto">
          <a:xfrm>
            <a:off x="7037726" y="1619542"/>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a:solidFill>
                  <a:prstClr val="black">
                    <a:lumMod val="75000"/>
                    <a:lumOff val="25000"/>
                  </a:prstClr>
                </a:solidFill>
                <a:latin typeface="+mn-lt"/>
              </a:rPr>
              <a:t>Gender:</a:t>
            </a:r>
            <a:endParaRPr lang="en-GB" sz="1400" b="1">
              <a:solidFill>
                <a:prstClr val="black">
                  <a:lumMod val="75000"/>
                  <a:lumOff val="25000"/>
                </a:prstClr>
              </a:solidFill>
              <a:latin typeface="+mn-lt"/>
            </a:endParaRPr>
          </a:p>
        </p:txBody>
      </p:sp>
      <p:sp>
        <p:nvSpPr>
          <p:cNvPr id="36" name="Text Box 22">
            <a:extLst>
              <a:ext uri="{FF2B5EF4-FFF2-40B4-BE49-F238E27FC236}">
                <a16:creationId xmlns:a16="http://schemas.microsoft.com/office/drawing/2014/main" id="{3CC0C92D-727F-4AB5-ABBE-C58460EDD727}"/>
              </a:ext>
            </a:extLst>
          </p:cNvPr>
          <p:cNvSpPr txBox="1">
            <a:spLocks noChangeArrowheads="1"/>
          </p:cNvSpPr>
          <p:nvPr/>
        </p:nvSpPr>
        <p:spPr bwMode="auto">
          <a:xfrm>
            <a:off x="7037726" y="2139338"/>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Age:</a:t>
            </a:r>
            <a:endParaRPr lang="en-GB" sz="1400" b="1" dirty="0">
              <a:solidFill>
                <a:prstClr val="black">
                  <a:lumMod val="75000"/>
                  <a:lumOff val="25000"/>
                </a:prstClr>
              </a:solidFill>
              <a:latin typeface="+mn-lt"/>
            </a:endParaRPr>
          </a:p>
        </p:txBody>
      </p:sp>
      <p:sp>
        <p:nvSpPr>
          <p:cNvPr id="37" name="Text Box 22">
            <a:extLst>
              <a:ext uri="{FF2B5EF4-FFF2-40B4-BE49-F238E27FC236}">
                <a16:creationId xmlns:a16="http://schemas.microsoft.com/office/drawing/2014/main" id="{FD0E61A3-4C5D-4CC4-B564-32BF4EE8084C}"/>
              </a:ext>
            </a:extLst>
          </p:cNvPr>
          <p:cNvSpPr txBox="1">
            <a:spLocks noChangeArrowheads="1"/>
          </p:cNvSpPr>
          <p:nvPr/>
        </p:nvSpPr>
        <p:spPr bwMode="auto">
          <a:xfrm>
            <a:off x="7071255" y="3007072"/>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Social Class:</a:t>
            </a:r>
            <a:endParaRPr lang="en-GB" sz="1400" b="1" dirty="0">
              <a:solidFill>
                <a:prstClr val="black">
                  <a:lumMod val="75000"/>
                  <a:lumOff val="25000"/>
                </a:prstClr>
              </a:solidFill>
              <a:latin typeface="+mn-lt"/>
            </a:endParaRPr>
          </a:p>
        </p:txBody>
      </p:sp>
      <p:sp>
        <p:nvSpPr>
          <p:cNvPr id="38" name="Text Box 22">
            <a:extLst>
              <a:ext uri="{FF2B5EF4-FFF2-40B4-BE49-F238E27FC236}">
                <a16:creationId xmlns:a16="http://schemas.microsoft.com/office/drawing/2014/main" id="{6857E856-0068-48ED-BD0D-89CDB8088A27}"/>
              </a:ext>
            </a:extLst>
          </p:cNvPr>
          <p:cNvSpPr txBox="1">
            <a:spLocks noChangeArrowheads="1"/>
          </p:cNvSpPr>
          <p:nvPr/>
        </p:nvSpPr>
        <p:spPr bwMode="auto">
          <a:xfrm>
            <a:off x="6978583" y="3886825"/>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Region:</a:t>
            </a:r>
            <a:endParaRPr lang="en-GB" sz="1400" b="1" dirty="0">
              <a:solidFill>
                <a:prstClr val="black">
                  <a:lumMod val="75000"/>
                  <a:lumOff val="25000"/>
                </a:prstClr>
              </a:solidFill>
              <a:latin typeface="+mn-lt"/>
            </a:endParaRPr>
          </a:p>
        </p:txBody>
      </p:sp>
      <p:cxnSp>
        <p:nvCxnSpPr>
          <p:cNvPr id="39" name="Straight Connector 38">
            <a:extLst>
              <a:ext uri="{FF2B5EF4-FFF2-40B4-BE49-F238E27FC236}">
                <a16:creationId xmlns:a16="http://schemas.microsoft.com/office/drawing/2014/main" id="{0B59B350-CED6-4CDF-8919-809A8CB085FC}"/>
              </a:ext>
            </a:extLst>
          </p:cNvPr>
          <p:cNvCxnSpPr>
            <a:cxnSpLocks/>
          </p:cNvCxnSpPr>
          <p:nvPr/>
        </p:nvCxnSpPr>
        <p:spPr>
          <a:xfrm>
            <a:off x="7071255" y="2033445"/>
            <a:ext cx="4520787"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DCAA5AF-55B2-4F96-A47B-8D25DDF508F0}"/>
              </a:ext>
            </a:extLst>
          </p:cNvPr>
          <p:cNvCxnSpPr>
            <a:cxnSpLocks/>
          </p:cNvCxnSpPr>
          <p:nvPr/>
        </p:nvCxnSpPr>
        <p:spPr>
          <a:xfrm>
            <a:off x="7037726" y="2949303"/>
            <a:ext cx="455431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2203AAC-F5CB-4A62-91A4-F4501FFD3DB6}"/>
              </a:ext>
            </a:extLst>
          </p:cNvPr>
          <p:cNvCxnSpPr>
            <a:cxnSpLocks/>
          </p:cNvCxnSpPr>
          <p:nvPr/>
        </p:nvCxnSpPr>
        <p:spPr>
          <a:xfrm flipV="1">
            <a:off x="7037726" y="3526205"/>
            <a:ext cx="4554315" cy="9622"/>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E0CA4D34-6FD4-4BDB-A284-4F565D41D8DA}"/>
              </a:ext>
            </a:extLst>
          </p:cNvPr>
          <p:cNvSpPr/>
          <p:nvPr/>
        </p:nvSpPr>
        <p:spPr>
          <a:xfrm>
            <a:off x="10437472" y="1347329"/>
            <a:ext cx="287258" cy="261610"/>
          </a:xfrm>
          <a:prstGeom prst="rect">
            <a:avLst/>
          </a:prstGeom>
        </p:spPr>
        <p:txBody>
          <a:bodyPr wrap="none">
            <a:spAutoFit/>
          </a:bodyPr>
          <a:lstStyle/>
          <a:p>
            <a:pPr algn="ctr" defTabSz="521373" eaLnBrk="1" fontAlgn="b" hangingPunct="1">
              <a:spcBef>
                <a:spcPts val="0"/>
              </a:spcBef>
              <a:spcAft>
                <a:spcPts val="0"/>
              </a:spcAft>
              <a:defRPr/>
            </a:pPr>
            <a:r>
              <a:rPr lang="en-IE" sz="1100" b="1">
                <a:solidFill>
                  <a:schemeClr val="tx1">
                    <a:lumMod val="75000"/>
                    <a:lumOff val="25000"/>
                  </a:schemeClr>
                </a:solidFill>
                <a:latin typeface="+mn-lt"/>
              </a:rPr>
              <a:t>%</a:t>
            </a:r>
          </a:p>
        </p:txBody>
      </p:sp>
      <p:cxnSp>
        <p:nvCxnSpPr>
          <p:cNvPr id="43" name="Straight Connector 42">
            <a:extLst>
              <a:ext uri="{FF2B5EF4-FFF2-40B4-BE49-F238E27FC236}">
                <a16:creationId xmlns:a16="http://schemas.microsoft.com/office/drawing/2014/main" id="{4AB9835C-712E-483C-8872-F090FF1C0220}"/>
              </a:ext>
            </a:extLst>
          </p:cNvPr>
          <p:cNvCxnSpPr>
            <a:cxnSpLocks/>
          </p:cNvCxnSpPr>
          <p:nvPr/>
        </p:nvCxnSpPr>
        <p:spPr>
          <a:xfrm>
            <a:off x="7037726" y="4411587"/>
            <a:ext cx="4554314"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6BD48E9-3323-48BD-90E7-12FD37AE1B20}"/>
              </a:ext>
            </a:extLst>
          </p:cNvPr>
          <p:cNvCxnSpPr>
            <a:cxnSpLocks/>
          </p:cNvCxnSpPr>
          <p:nvPr/>
        </p:nvCxnSpPr>
        <p:spPr>
          <a:xfrm>
            <a:off x="7012232" y="4915060"/>
            <a:ext cx="4579810"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5" name="Text Box 22">
            <a:extLst>
              <a:ext uri="{FF2B5EF4-FFF2-40B4-BE49-F238E27FC236}">
                <a16:creationId xmlns:a16="http://schemas.microsoft.com/office/drawing/2014/main" id="{2AF5CC7E-D6E4-4DF1-8A62-A6C9BE8959E0}"/>
              </a:ext>
            </a:extLst>
          </p:cNvPr>
          <p:cNvSpPr txBox="1">
            <a:spLocks noChangeArrowheads="1"/>
          </p:cNvSpPr>
          <p:nvPr/>
        </p:nvSpPr>
        <p:spPr bwMode="auto">
          <a:xfrm>
            <a:off x="6973206" y="4973117"/>
            <a:ext cx="1292185" cy="430887"/>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Age of Children in H/Hold</a:t>
            </a:r>
            <a:endParaRPr lang="en-GB" sz="1400" b="1" dirty="0">
              <a:solidFill>
                <a:prstClr val="black">
                  <a:lumMod val="75000"/>
                  <a:lumOff val="25000"/>
                </a:prstClr>
              </a:solidFill>
              <a:latin typeface="+mn-lt"/>
            </a:endParaRPr>
          </a:p>
        </p:txBody>
      </p:sp>
      <p:sp>
        <p:nvSpPr>
          <p:cNvPr id="52" name="Text Box 22">
            <a:extLst>
              <a:ext uri="{FF2B5EF4-FFF2-40B4-BE49-F238E27FC236}">
                <a16:creationId xmlns:a16="http://schemas.microsoft.com/office/drawing/2014/main" id="{0EB2CC0F-5F32-4E0D-93A9-B78E986BA4FE}"/>
              </a:ext>
            </a:extLst>
          </p:cNvPr>
          <p:cNvSpPr txBox="1">
            <a:spLocks noChangeArrowheads="1"/>
          </p:cNvSpPr>
          <p:nvPr/>
        </p:nvSpPr>
        <p:spPr bwMode="auto">
          <a:xfrm>
            <a:off x="6978583" y="4415144"/>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Area:</a:t>
            </a:r>
            <a:endParaRPr lang="en-GB" sz="1400" b="1" dirty="0">
              <a:solidFill>
                <a:prstClr val="black">
                  <a:lumMod val="75000"/>
                  <a:lumOff val="25000"/>
                </a:prstClr>
              </a:solidFill>
              <a:latin typeface="+mn-lt"/>
            </a:endParaRPr>
          </a:p>
        </p:txBody>
      </p:sp>
      <p:sp>
        <p:nvSpPr>
          <p:cNvPr id="63" name="Oval 62">
            <a:extLst>
              <a:ext uri="{FF2B5EF4-FFF2-40B4-BE49-F238E27FC236}">
                <a16:creationId xmlns:a16="http://schemas.microsoft.com/office/drawing/2014/main" id="{83F48361-6DAE-467E-8383-43CC18F50641}"/>
              </a:ext>
            </a:extLst>
          </p:cNvPr>
          <p:cNvSpPr/>
          <p:nvPr/>
        </p:nvSpPr>
        <p:spPr>
          <a:xfrm>
            <a:off x="11024558" y="2735414"/>
            <a:ext cx="297345" cy="1992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6" name="Oval 65">
            <a:extLst>
              <a:ext uri="{FF2B5EF4-FFF2-40B4-BE49-F238E27FC236}">
                <a16:creationId xmlns:a16="http://schemas.microsoft.com/office/drawing/2014/main" id="{C2518696-488A-486E-B5DB-2CBC4A3D9BDF}"/>
              </a:ext>
            </a:extLst>
          </p:cNvPr>
          <p:cNvSpPr/>
          <p:nvPr/>
        </p:nvSpPr>
        <p:spPr>
          <a:xfrm>
            <a:off x="11031774" y="3633364"/>
            <a:ext cx="297345" cy="1992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8" name="TextBox 27">
            <a:extLst>
              <a:ext uri="{FF2B5EF4-FFF2-40B4-BE49-F238E27FC236}">
                <a16:creationId xmlns:a16="http://schemas.microsoft.com/office/drawing/2014/main" id="{F987B7E5-5E78-4166-B174-E23F989F71C9}"/>
              </a:ext>
            </a:extLst>
          </p:cNvPr>
          <p:cNvSpPr txBox="1"/>
          <p:nvPr/>
        </p:nvSpPr>
        <p:spPr>
          <a:xfrm>
            <a:off x="4589988" y="1647561"/>
            <a:ext cx="1197764" cy="369332"/>
          </a:xfrm>
          <a:prstGeom prst="rect">
            <a:avLst/>
          </a:prstGeom>
          <a:noFill/>
        </p:spPr>
        <p:txBody>
          <a:bodyPr wrap="none" rtlCol="0">
            <a:spAutoFit/>
          </a:bodyPr>
          <a:lstStyle/>
          <a:p>
            <a:r>
              <a:rPr lang="en-IE" dirty="0"/>
              <a:t>NET MORE</a:t>
            </a:r>
          </a:p>
        </p:txBody>
      </p:sp>
      <p:sp>
        <p:nvSpPr>
          <p:cNvPr id="29" name="TextBox 28">
            <a:extLst>
              <a:ext uri="{FF2B5EF4-FFF2-40B4-BE49-F238E27FC236}">
                <a16:creationId xmlns:a16="http://schemas.microsoft.com/office/drawing/2014/main" id="{FCA264F8-2454-4DF6-8556-25EF243AF834}"/>
              </a:ext>
            </a:extLst>
          </p:cNvPr>
          <p:cNvSpPr txBox="1"/>
          <p:nvPr/>
        </p:nvSpPr>
        <p:spPr>
          <a:xfrm>
            <a:off x="9613220" y="1003374"/>
            <a:ext cx="2070592" cy="307777"/>
          </a:xfrm>
          <a:prstGeom prst="rect">
            <a:avLst/>
          </a:prstGeom>
          <a:noFill/>
        </p:spPr>
        <p:txBody>
          <a:bodyPr wrap="square" rtlCol="0">
            <a:spAutoFit/>
          </a:bodyPr>
          <a:lstStyle/>
          <a:p>
            <a:pPr algn="ctr"/>
            <a:r>
              <a:rPr lang="en-US" sz="1400" b="1" dirty="0">
                <a:solidFill>
                  <a:schemeClr val="tx1">
                    <a:lumMod val="65000"/>
                    <a:lumOff val="35000"/>
                  </a:schemeClr>
                </a:solidFill>
              </a:rPr>
              <a:t>NET MORE</a:t>
            </a:r>
            <a:endParaRPr lang="en-IE" sz="1400" b="1" dirty="0">
              <a:solidFill>
                <a:schemeClr val="tx1">
                  <a:lumMod val="65000"/>
                  <a:lumOff val="35000"/>
                </a:schemeClr>
              </a:solidFill>
            </a:endParaRPr>
          </a:p>
        </p:txBody>
      </p:sp>
      <p:pic>
        <p:nvPicPr>
          <p:cNvPr id="30" name="Picture 29">
            <a:extLst>
              <a:ext uri="{FF2B5EF4-FFF2-40B4-BE49-F238E27FC236}">
                <a16:creationId xmlns:a16="http://schemas.microsoft.com/office/drawing/2014/main" id="{A6EF8E10-6B31-4FB5-96F0-96D5C9770F8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4075" y="2227758"/>
            <a:ext cx="4017008" cy="3392416"/>
          </a:xfrm>
          <a:prstGeom prst="rect">
            <a:avLst/>
          </a:prstGeom>
        </p:spPr>
      </p:pic>
      <p:grpSp>
        <p:nvGrpSpPr>
          <p:cNvPr id="31" name="Group 30">
            <a:extLst>
              <a:ext uri="{FF2B5EF4-FFF2-40B4-BE49-F238E27FC236}">
                <a16:creationId xmlns:a16="http://schemas.microsoft.com/office/drawing/2014/main" id="{1A37B000-6DC4-4D73-B4FE-589E2D3650DD}"/>
              </a:ext>
            </a:extLst>
          </p:cNvPr>
          <p:cNvGrpSpPr/>
          <p:nvPr/>
        </p:nvGrpSpPr>
        <p:grpSpPr>
          <a:xfrm>
            <a:off x="384628" y="6074704"/>
            <a:ext cx="11531602" cy="370284"/>
            <a:chOff x="-417506" y="6952171"/>
            <a:chExt cx="11531602" cy="370284"/>
          </a:xfrm>
        </p:grpSpPr>
        <p:sp>
          <p:nvSpPr>
            <p:cNvPr id="32" name="TextBox 31">
              <a:extLst>
                <a:ext uri="{FF2B5EF4-FFF2-40B4-BE49-F238E27FC236}">
                  <a16:creationId xmlns:a16="http://schemas.microsoft.com/office/drawing/2014/main" id="{C1B4AFD5-39B9-439C-BD52-324B693F0C56}"/>
                </a:ext>
              </a:extLst>
            </p:cNvPr>
            <p:cNvSpPr txBox="1"/>
            <p:nvPr/>
          </p:nvSpPr>
          <p:spPr>
            <a:xfrm>
              <a:off x="-417506" y="6952171"/>
              <a:ext cx="11531602" cy="37028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dirty="0"/>
            </a:p>
          </p:txBody>
        </p:sp>
        <p:sp>
          <p:nvSpPr>
            <p:cNvPr id="46" name="TextBox 45">
              <a:extLst>
                <a:ext uri="{FF2B5EF4-FFF2-40B4-BE49-F238E27FC236}">
                  <a16:creationId xmlns:a16="http://schemas.microsoft.com/office/drawing/2014/main" id="{44981E4E-5FB3-45E5-A340-AD008298BAD7}"/>
                </a:ext>
              </a:extLst>
            </p:cNvPr>
            <p:cNvSpPr txBox="1"/>
            <p:nvPr/>
          </p:nvSpPr>
          <p:spPr>
            <a:xfrm>
              <a:off x="0" y="6991114"/>
              <a:ext cx="10262470" cy="307777"/>
            </a:xfrm>
            <a:prstGeom prst="rect">
              <a:avLst/>
            </a:prstGeom>
            <a:noFill/>
          </p:spPr>
          <p:txBody>
            <a:bodyPr wrap="square" rtlCol="0">
              <a:spAutoFit/>
            </a:bodyPr>
            <a:lstStyle/>
            <a:p>
              <a:pPr lvl="0" algn="ctr"/>
              <a:r>
                <a:rPr lang="en-IE" sz="1400" b="1" dirty="0">
                  <a:solidFill>
                    <a:schemeClr val="bg1"/>
                  </a:solidFill>
                </a:rPr>
                <a:t>Increased purchasing of Irish brands from larger supermarkets peaks in the Dublin area.</a:t>
              </a:r>
            </a:p>
          </p:txBody>
        </p:sp>
      </p:grpSp>
    </p:spTree>
    <p:extLst>
      <p:ext uri="{BB962C8B-B14F-4D97-AF65-F5344CB8AC3E}">
        <p14:creationId xmlns:p14="http://schemas.microsoft.com/office/powerpoint/2010/main" val="1074070831"/>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p:txBody>
          <a:bodyPr/>
          <a:lstStyle/>
          <a:p>
            <a:r>
              <a:rPr lang="en-IE" dirty="0"/>
              <a:t>Base: All Adults 18+ N - 317</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258471"/>
            <a:ext cx="11101898" cy="370620"/>
          </a:xfrm>
        </p:spPr>
        <p:txBody>
          <a:bodyPr>
            <a:normAutofit fontScale="90000"/>
          </a:bodyPr>
          <a:lstStyle/>
          <a:p>
            <a:r>
              <a:rPr lang="en-IE" dirty="0"/>
              <a:t>Intentions once </a:t>
            </a:r>
            <a:r>
              <a:rPr lang="en-IE" dirty="0" err="1"/>
              <a:t>Covid</a:t>
            </a:r>
            <a:r>
              <a:rPr lang="en-IE" dirty="0"/>
              <a:t> 19 restrictions lifted</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27162" y="6511975"/>
            <a:ext cx="7793757" cy="285204"/>
          </a:xfrm>
        </p:spPr>
        <p:txBody>
          <a:bodyPr/>
          <a:lstStyle/>
          <a:p>
            <a:r>
              <a:rPr lang="en-IE" sz="1200" dirty="0"/>
              <a:t>Q.11 Which of the following do you intend to do once all or most of the COVID 19 restrictions are lifted?</a:t>
            </a:r>
          </a:p>
        </p:txBody>
      </p:sp>
      <p:graphicFrame>
        <p:nvGraphicFramePr>
          <p:cNvPr id="6" name="Chart 5">
            <a:extLst>
              <a:ext uri="{FF2B5EF4-FFF2-40B4-BE49-F238E27FC236}">
                <a16:creationId xmlns:a16="http://schemas.microsoft.com/office/drawing/2014/main" id="{7CD1079F-A959-463A-AF28-0CE8781BB0F5}"/>
              </a:ext>
            </a:extLst>
          </p:cNvPr>
          <p:cNvGraphicFramePr/>
          <p:nvPr/>
        </p:nvGraphicFramePr>
        <p:xfrm>
          <a:off x="808715" y="1556792"/>
          <a:ext cx="7015477" cy="4301658"/>
        </p:xfrm>
        <a:graphic>
          <a:graphicData uri="http://schemas.openxmlformats.org/drawingml/2006/chart">
            <c:chart xmlns:c="http://schemas.openxmlformats.org/drawingml/2006/chart" xmlns:r="http://schemas.openxmlformats.org/officeDocument/2006/relationships" r:id="rId3"/>
          </a:graphicData>
        </a:graphic>
      </p:graphicFrame>
      <p:sp>
        <p:nvSpPr>
          <p:cNvPr id="41" name="TextBox 40">
            <a:extLst>
              <a:ext uri="{FF2B5EF4-FFF2-40B4-BE49-F238E27FC236}">
                <a16:creationId xmlns:a16="http://schemas.microsoft.com/office/drawing/2014/main" id="{DC613661-39ED-4C0C-B9DE-DEA67108C5B8}"/>
              </a:ext>
            </a:extLst>
          </p:cNvPr>
          <p:cNvSpPr txBox="1"/>
          <p:nvPr/>
        </p:nvSpPr>
        <p:spPr>
          <a:xfrm>
            <a:off x="6735835" y="1712037"/>
            <a:ext cx="2232248" cy="769441"/>
          </a:xfrm>
          <a:prstGeom prst="rect">
            <a:avLst/>
          </a:prstGeom>
          <a:noFill/>
        </p:spPr>
        <p:txBody>
          <a:bodyPr wrap="square" rtlCol="0">
            <a:spAutoFit/>
          </a:bodyPr>
          <a:lstStyle/>
          <a:p>
            <a:pPr algn="ctr" fontAlgn="t"/>
            <a:r>
              <a:rPr lang="en-IE" sz="2000" b="1" i="1" dirty="0">
                <a:solidFill>
                  <a:schemeClr val="accent1">
                    <a:lumMod val="75000"/>
                  </a:schemeClr>
                </a:solidFill>
              </a:rPr>
              <a:t>56% </a:t>
            </a:r>
          </a:p>
          <a:p>
            <a:pPr algn="ctr" fontAlgn="t"/>
            <a:r>
              <a:rPr lang="en-IE" sz="1200" i="1" dirty="0"/>
              <a:t>for those in the 18-34 years</a:t>
            </a:r>
          </a:p>
          <a:p>
            <a:pPr algn="ctr" fontAlgn="t"/>
            <a:r>
              <a:rPr lang="en-IE" sz="1200" i="1" dirty="0"/>
              <a:t> age group</a:t>
            </a:r>
            <a:endParaRPr lang="en-IE" sz="1400" i="1" dirty="0">
              <a:solidFill>
                <a:srgbClr val="000000"/>
              </a:solidFill>
              <a:latin typeface="Tahoma" panose="020B0604030504040204" pitchFamily="34" charset="0"/>
            </a:endParaRPr>
          </a:p>
        </p:txBody>
      </p:sp>
      <p:sp>
        <p:nvSpPr>
          <p:cNvPr id="17" name="Arrow: Right 16">
            <a:extLst>
              <a:ext uri="{FF2B5EF4-FFF2-40B4-BE49-F238E27FC236}">
                <a16:creationId xmlns:a16="http://schemas.microsoft.com/office/drawing/2014/main" id="{5B54D0DA-4F5E-4E04-B01E-03E419C6CECC}"/>
              </a:ext>
            </a:extLst>
          </p:cNvPr>
          <p:cNvSpPr/>
          <p:nvPr/>
        </p:nvSpPr>
        <p:spPr>
          <a:xfrm>
            <a:off x="6555815" y="1995171"/>
            <a:ext cx="288032" cy="360040"/>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3" name="Arrow: Right 42">
            <a:extLst>
              <a:ext uri="{FF2B5EF4-FFF2-40B4-BE49-F238E27FC236}">
                <a16:creationId xmlns:a16="http://schemas.microsoft.com/office/drawing/2014/main" id="{9CF4F0FD-7740-4CEB-8C99-DADCA8AE017F}"/>
              </a:ext>
            </a:extLst>
          </p:cNvPr>
          <p:cNvSpPr/>
          <p:nvPr/>
        </p:nvSpPr>
        <p:spPr>
          <a:xfrm>
            <a:off x="6253362" y="2882765"/>
            <a:ext cx="288032" cy="360040"/>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4" name="TextBox 43">
            <a:extLst>
              <a:ext uri="{FF2B5EF4-FFF2-40B4-BE49-F238E27FC236}">
                <a16:creationId xmlns:a16="http://schemas.microsoft.com/office/drawing/2014/main" id="{C2E9E6C7-3CA5-4008-A725-C0AF2652C89B}"/>
              </a:ext>
            </a:extLst>
          </p:cNvPr>
          <p:cNvSpPr txBox="1"/>
          <p:nvPr/>
        </p:nvSpPr>
        <p:spPr>
          <a:xfrm>
            <a:off x="6681583" y="2674331"/>
            <a:ext cx="2232248" cy="769441"/>
          </a:xfrm>
          <a:prstGeom prst="rect">
            <a:avLst/>
          </a:prstGeom>
          <a:noFill/>
        </p:spPr>
        <p:txBody>
          <a:bodyPr wrap="square" rtlCol="0">
            <a:spAutoFit/>
          </a:bodyPr>
          <a:lstStyle/>
          <a:p>
            <a:pPr algn="ctr" fontAlgn="t"/>
            <a:r>
              <a:rPr lang="en-IE" sz="2000" b="1" i="1" dirty="0">
                <a:solidFill>
                  <a:schemeClr val="accent2"/>
                </a:solidFill>
              </a:rPr>
              <a:t>44%</a:t>
            </a:r>
            <a:r>
              <a:rPr lang="en-IE" sz="2000" b="1" i="1" dirty="0">
                <a:solidFill>
                  <a:schemeClr val="accent1">
                    <a:lumMod val="75000"/>
                  </a:schemeClr>
                </a:solidFill>
              </a:rPr>
              <a:t> </a:t>
            </a:r>
          </a:p>
          <a:p>
            <a:pPr algn="ctr" fontAlgn="t"/>
            <a:r>
              <a:rPr lang="en-IE" sz="1200" i="1" dirty="0"/>
              <a:t>for those in the 18-34 years</a:t>
            </a:r>
          </a:p>
          <a:p>
            <a:pPr algn="ctr" fontAlgn="t"/>
            <a:r>
              <a:rPr lang="en-IE" sz="1200" i="1" dirty="0"/>
              <a:t> age group</a:t>
            </a:r>
            <a:endParaRPr lang="en-IE" sz="1400" i="1" dirty="0">
              <a:solidFill>
                <a:srgbClr val="000000"/>
              </a:solidFill>
              <a:latin typeface="Tahoma" panose="020B0604030504040204" pitchFamily="34" charset="0"/>
            </a:endParaRPr>
          </a:p>
        </p:txBody>
      </p:sp>
      <p:pic>
        <p:nvPicPr>
          <p:cNvPr id="4" name="Picture 3" descr="A person posing for the camera&#10;&#10;Description automatically generated">
            <a:extLst>
              <a:ext uri="{FF2B5EF4-FFF2-40B4-BE49-F238E27FC236}">
                <a16:creationId xmlns:a16="http://schemas.microsoft.com/office/drawing/2014/main" id="{6FDC5D9F-3661-4FA0-B81C-D4CC4242A709}"/>
              </a:ext>
            </a:extLst>
          </p:cNvPr>
          <p:cNvPicPr>
            <a:picLocks noChangeAspect="1"/>
          </p:cNvPicPr>
          <p:nvPr/>
        </p:nvPicPr>
        <p:blipFill rotWithShape="1">
          <a:blip r:embed="rId4" cstate="screen">
            <a:clrChange>
              <a:clrFrom>
                <a:srgbClr val="E1E1E3"/>
              </a:clrFrom>
              <a:clrTo>
                <a:srgbClr val="E1E1E3">
                  <a:alpha val="0"/>
                </a:srgbClr>
              </a:clrTo>
            </a:clrChange>
            <a:extLst>
              <a:ext uri="{28A0092B-C50C-407E-A947-70E740481C1C}">
                <a14:useLocalDpi xmlns:a14="http://schemas.microsoft.com/office/drawing/2010/main"/>
              </a:ext>
            </a:extLst>
          </a:blip>
          <a:srcRect/>
          <a:stretch/>
        </p:blipFill>
        <p:spPr>
          <a:xfrm>
            <a:off x="8958142" y="1340768"/>
            <a:ext cx="3051024" cy="4475782"/>
          </a:xfrm>
          <a:prstGeom prst="rect">
            <a:avLst/>
          </a:prstGeom>
        </p:spPr>
      </p:pic>
      <p:sp>
        <p:nvSpPr>
          <p:cNvPr id="11" name="TextBox 10">
            <a:extLst>
              <a:ext uri="{FF2B5EF4-FFF2-40B4-BE49-F238E27FC236}">
                <a16:creationId xmlns:a16="http://schemas.microsoft.com/office/drawing/2014/main" id="{79036BD5-0553-4496-8845-D58B97CAEB4B}"/>
              </a:ext>
            </a:extLst>
          </p:cNvPr>
          <p:cNvSpPr txBox="1"/>
          <p:nvPr/>
        </p:nvSpPr>
        <p:spPr>
          <a:xfrm>
            <a:off x="718292" y="5808865"/>
            <a:ext cx="10808300" cy="63454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dirty="0"/>
          </a:p>
          <a:p>
            <a:endParaRPr lang="en-IE" dirty="0"/>
          </a:p>
        </p:txBody>
      </p:sp>
      <p:sp>
        <p:nvSpPr>
          <p:cNvPr id="12" name="TextBox 11">
            <a:extLst>
              <a:ext uri="{FF2B5EF4-FFF2-40B4-BE49-F238E27FC236}">
                <a16:creationId xmlns:a16="http://schemas.microsoft.com/office/drawing/2014/main" id="{8099E1E7-E997-4EA9-A74F-A09B4605FA0F}"/>
              </a:ext>
            </a:extLst>
          </p:cNvPr>
          <p:cNvSpPr txBox="1"/>
          <p:nvPr/>
        </p:nvSpPr>
        <p:spPr>
          <a:xfrm>
            <a:off x="877694" y="5875133"/>
            <a:ext cx="10262470" cy="523220"/>
          </a:xfrm>
          <a:prstGeom prst="rect">
            <a:avLst/>
          </a:prstGeom>
          <a:noFill/>
        </p:spPr>
        <p:txBody>
          <a:bodyPr wrap="square" rtlCol="0">
            <a:spAutoFit/>
          </a:bodyPr>
          <a:lstStyle/>
          <a:p>
            <a:pPr lvl="0" algn="ctr"/>
            <a:r>
              <a:rPr lang="en-IE" sz="1400" b="1" dirty="0">
                <a:solidFill>
                  <a:schemeClr val="bg1"/>
                </a:solidFill>
              </a:rPr>
              <a:t>Younger people in particular are planning to treat themselves once all or most of the </a:t>
            </a:r>
            <a:r>
              <a:rPr lang="en-IE" sz="1400" b="1" dirty="0" err="1">
                <a:solidFill>
                  <a:schemeClr val="bg1"/>
                </a:solidFill>
              </a:rPr>
              <a:t>Covid</a:t>
            </a:r>
            <a:r>
              <a:rPr lang="en-IE" sz="1400" b="1" dirty="0">
                <a:solidFill>
                  <a:schemeClr val="bg1"/>
                </a:solidFill>
              </a:rPr>
              <a:t> 19 restrictions are lifted, with significant retail therapy also in the offing. 1 in 6 of us are also planning on shedding a few lbs. as we emerged from hibernation.</a:t>
            </a:r>
          </a:p>
        </p:txBody>
      </p:sp>
      <p:pic>
        <p:nvPicPr>
          <p:cNvPr id="13" name="Picture 12">
            <a:extLst>
              <a:ext uri="{FF2B5EF4-FFF2-40B4-BE49-F238E27FC236}">
                <a16:creationId xmlns:a16="http://schemas.microsoft.com/office/drawing/2014/main" id="{64908673-D035-487C-8054-A82691C2051D}"/>
              </a:ext>
            </a:extLst>
          </p:cNvPr>
          <p:cNvPicPr>
            <a:picLocks noChangeAspect="1"/>
          </p:cNvPicPr>
          <p:nvPr/>
        </p:nvPicPr>
        <p:blipFill>
          <a:blip r:embed="rId5"/>
          <a:stretch>
            <a:fillRect/>
          </a:stretch>
        </p:blipFill>
        <p:spPr>
          <a:xfrm>
            <a:off x="10142376" y="244616"/>
            <a:ext cx="1840278" cy="582716"/>
          </a:xfrm>
          <a:prstGeom prst="rect">
            <a:avLst/>
          </a:prstGeom>
        </p:spPr>
      </p:pic>
    </p:spTree>
    <p:extLst>
      <p:ext uri="{BB962C8B-B14F-4D97-AF65-F5344CB8AC3E}">
        <p14:creationId xmlns:p14="http://schemas.microsoft.com/office/powerpoint/2010/main" val="1341641681"/>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258471"/>
            <a:ext cx="10202683" cy="370620"/>
          </a:xfrm>
        </p:spPr>
        <p:txBody>
          <a:bodyPr>
            <a:normAutofit fontScale="90000"/>
          </a:bodyPr>
          <a:lstStyle/>
          <a:p>
            <a:r>
              <a:rPr lang="en-IE" dirty="0"/>
              <a:t>Most trusted source</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59172" y="6461853"/>
            <a:ext cx="7793757" cy="285204"/>
          </a:xfrm>
        </p:spPr>
        <p:txBody>
          <a:bodyPr>
            <a:normAutofit fontScale="70000" lnSpcReduction="20000"/>
          </a:bodyPr>
          <a:lstStyle/>
          <a:p>
            <a:r>
              <a:rPr lang="en-IE" sz="1200" dirty="0"/>
              <a:t>Q.17And please rank each of these sources from 1 to 5, where 1 is the source of news and information that you have trusted most during the COVID 19 crisis, and 5 is the source that you have trusted least? </a:t>
            </a:r>
          </a:p>
        </p:txBody>
      </p:sp>
      <p:sp>
        <p:nvSpPr>
          <p:cNvPr id="4" name="Text Placeholder 3">
            <a:extLst>
              <a:ext uri="{FF2B5EF4-FFF2-40B4-BE49-F238E27FC236}">
                <a16:creationId xmlns:a16="http://schemas.microsoft.com/office/drawing/2014/main" id="{7FFB185C-CB9B-46AD-B1C5-4357BD9532AB}"/>
              </a:ext>
            </a:extLst>
          </p:cNvPr>
          <p:cNvSpPr>
            <a:spLocks noGrp="1"/>
          </p:cNvSpPr>
          <p:nvPr>
            <p:ph type="body" sz="quarter" idx="49"/>
          </p:nvPr>
        </p:nvSpPr>
        <p:spPr>
          <a:xfrm>
            <a:off x="322695" y="670642"/>
            <a:ext cx="6829140" cy="323941"/>
          </a:xfrm>
        </p:spPr>
        <p:txBody>
          <a:bodyPr/>
          <a:lstStyle/>
          <a:p>
            <a:r>
              <a:rPr lang="en-IE" dirty="0"/>
              <a:t>Base: All Adults 18+ N - 317</a:t>
            </a:r>
          </a:p>
          <a:p>
            <a:endParaRPr lang="en-IE" dirty="0"/>
          </a:p>
        </p:txBody>
      </p:sp>
      <p:graphicFrame>
        <p:nvGraphicFramePr>
          <p:cNvPr id="96" name="Chart 8">
            <a:extLst>
              <a:ext uri="{FF2B5EF4-FFF2-40B4-BE49-F238E27FC236}">
                <a16:creationId xmlns:a16="http://schemas.microsoft.com/office/drawing/2014/main" id="{210EA29A-712A-4D23-94CE-A2FF15B1A620}"/>
              </a:ext>
            </a:extLst>
          </p:cNvPr>
          <p:cNvGraphicFramePr/>
          <p:nvPr>
            <p:custDataLst>
              <p:tags r:id="rId1"/>
            </p:custDataLst>
          </p:nvPr>
        </p:nvGraphicFramePr>
        <p:xfrm>
          <a:off x="551384" y="629091"/>
          <a:ext cx="9270156" cy="5392197"/>
        </p:xfrm>
        <a:graphic>
          <a:graphicData uri="http://schemas.openxmlformats.org/drawingml/2006/chart">
            <c:chart xmlns:c="http://schemas.openxmlformats.org/drawingml/2006/chart" xmlns:r="http://schemas.openxmlformats.org/officeDocument/2006/relationships" r:id="rId4"/>
          </a:graphicData>
        </a:graphic>
      </p:graphicFrame>
      <p:grpSp>
        <p:nvGrpSpPr>
          <p:cNvPr id="6" name="Group 5">
            <a:extLst>
              <a:ext uri="{FF2B5EF4-FFF2-40B4-BE49-F238E27FC236}">
                <a16:creationId xmlns:a16="http://schemas.microsoft.com/office/drawing/2014/main" id="{870A3CDC-7F16-434B-989D-FBE8D32CC1ED}"/>
              </a:ext>
            </a:extLst>
          </p:cNvPr>
          <p:cNvGrpSpPr/>
          <p:nvPr/>
        </p:nvGrpSpPr>
        <p:grpSpPr>
          <a:xfrm>
            <a:off x="1199456" y="6014863"/>
            <a:ext cx="9925324" cy="370284"/>
            <a:chOff x="-417506" y="6952171"/>
            <a:chExt cx="11531602" cy="370284"/>
          </a:xfrm>
        </p:grpSpPr>
        <p:sp>
          <p:nvSpPr>
            <p:cNvPr id="8" name="TextBox 7">
              <a:extLst>
                <a:ext uri="{FF2B5EF4-FFF2-40B4-BE49-F238E27FC236}">
                  <a16:creationId xmlns:a16="http://schemas.microsoft.com/office/drawing/2014/main" id="{C4E719B7-EADE-4932-8D1B-0570EC1B078B}"/>
                </a:ext>
              </a:extLst>
            </p:cNvPr>
            <p:cNvSpPr txBox="1"/>
            <p:nvPr/>
          </p:nvSpPr>
          <p:spPr>
            <a:xfrm>
              <a:off x="-417506" y="6952171"/>
              <a:ext cx="11531602" cy="37028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dirty="0"/>
            </a:p>
          </p:txBody>
        </p:sp>
        <p:sp>
          <p:nvSpPr>
            <p:cNvPr id="9" name="TextBox 8">
              <a:extLst>
                <a:ext uri="{FF2B5EF4-FFF2-40B4-BE49-F238E27FC236}">
                  <a16:creationId xmlns:a16="http://schemas.microsoft.com/office/drawing/2014/main" id="{3471A1A2-4CB9-4393-A5EC-D3069E2089D4}"/>
                </a:ext>
              </a:extLst>
            </p:cNvPr>
            <p:cNvSpPr txBox="1"/>
            <p:nvPr/>
          </p:nvSpPr>
          <p:spPr>
            <a:xfrm>
              <a:off x="0" y="6991114"/>
              <a:ext cx="10262470" cy="307777"/>
            </a:xfrm>
            <a:prstGeom prst="rect">
              <a:avLst/>
            </a:prstGeom>
            <a:noFill/>
          </p:spPr>
          <p:txBody>
            <a:bodyPr wrap="square" rtlCol="0">
              <a:spAutoFit/>
            </a:bodyPr>
            <a:lstStyle/>
            <a:p>
              <a:pPr lvl="0" algn="ctr"/>
              <a:r>
                <a:rPr lang="en-IE" sz="1400" b="1" dirty="0">
                  <a:solidFill>
                    <a:schemeClr val="bg1"/>
                  </a:solidFill>
                </a:rPr>
                <a:t>Social media has been by far the least trusted source of news and information during the </a:t>
              </a:r>
              <a:r>
                <a:rPr lang="en-IE" sz="1400" b="1" dirty="0" err="1">
                  <a:solidFill>
                    <a:schemeClr val="bg1"/>
                  </a:solidFill>
                </a:rPr>
                <a:t>Covid</a:t>
              </a:r>
              <a:r>
                <a:rPr lang="en-IE" sz="1400" b="1" dirty="0">
                  <a:solidFill>
                    <a:schemeClr val="bg1"/>
                  </a:solidFill>
                </a:rPr>
                <a:t> 19 crisis.</a:t>
              </a:r>
            </a:p>
          </p:txBody>
        </p:sp>
      </p:grpSp>
      <p:pic>
        <p:nvPicPr>
          <p:cNvPr id="10" name="Picture 9">
            <a:extLst>
              <a:ext uri="{FF2B5EF4-FFF2-40B4-BE49-F238E27FC236}">
                <a16:creationId xmlns:a16="http://schemas.microsoft.com/office/drawing/2014/main" id="{4FBFB33A-4220-4EAE-811F-95E1F38CD305}"/>
              </a:ext>
            </a:extLst>
          </p:cNvPr>
          <p:cNvPicPr>
            <a:picLocks noChangeAspect="1"/>
          </p:cNvPicPr>
          <p:nvPr/>
        </p:nvPicPr>
        <p:blipFill>
          <a:blip r:embed="rId5"/>
          <a:stretch>
            <a:fillRect/>
          </a:stretch>
        </p:blipFill>
        <p:spPr>
          <a:xfrm>
            <a:off x="10142376" y="244616"/>
            <a:ext cx="1840278" cy="582716"/>
          </a:xfrm>
          <a:prstGeom prst="rect">
            <a:avLst/>
          </a:prstGeom>
        </p:spPr>
      </p:pic>
    </p:spTree>
    <p:extLst>
      <p:ext uri="{BB962C8B-B14F-4D97-AF65-F5344CB8AC3E}">
        <p14:creationId xmlns:p14="http://schemas.microsoft.com/office/powerpoint/2010/main" val="3043465444"/>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00303-754C-4AF9-B6EE-6DEA6B529B30}"/>
              </a:ext>
            </a:extLst>
          </p:cNvPr>
          <p:cNvSpPr>
            <a:spLocks noGrp="1"/>
          </p:cNvSpPr>
          <p:nvPr>
            <p:ph type="body" sz="quarter" idx="49"/>
          </p:nvPr>
        </p:nvSpPr>
        <p:spPr>
          <a:xfrm>
            <a:off x="322694" y="533776"/>
            <a:ext cx="6829140" cy="323941"/>
          </a:xfrm>
        </p:spPr>
        <p:txBody>
          <a:bodyPr/>
          <a:lstStyle/>
          <a:p>
            <a:r>
              <a:rPr lang="en-IE" dirty="0"/>
              <a:t>Base: All Adults 18+ N - 317</a:t>
            </a:r>
          </a:p>
        </p:txBody>
      </p:sp>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107610"/>
            <a:ext cx="10237801" cy="370620"/>
          </a:xfrm>
        </p:spPr>
        <p:txBody>
          <a:bodyPr>
            <a:normAutofit fontScale="90000"/>
          </a:bodyPr>
          <a:lstStyle/>
          <a:p>
            <a:r>
              <a:rPr lang="en-IE" dirty="0"/>
              <a:t>Most trusted source of Advertising </a:t>
            </a:r>
            <a:br>
              <a:rPr lang="en-IE" dirty="0"/>
            </a:br>
            <a:r>
              <a:rPr lang="en-IE" dirty="0"/>
              <a:t>communication</a:t>
            </a:r>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844953" y="6476093"/>
            <a:ext cx="7574208" cy="329030"/>
          </a:xfrm>
        </p:spPr>
        <p:txBody>
          <a:bodyPr>
            <a:normAutofit fontScale="92500" lnSpcReduction="10000"/>
          </a:bodyPr>
          <a:lstStyle/>
          <a:p>
            <a:r>
              <a:rPr lang="en-IE" dirty="0"/>
              <a:t>Q.24 Please rank each of these sources from 1 to 5, where 1 is the source of Advertising that you have trusted most during the </a:t>
            </a:r>
            <a:r>
              <a:rPr lang="en-IE" dirty="0" err="1"/>
              <a:t>Covid</a:t>
            </a:r>
            <a:r>
              <a:rPr lang="en-IE" dirty="0"/>
              <a:t> 19 crisis, and 5 is the source that you have trusted least?</a:t>
            </a:r>
          </a:p>
        </p:txBody>
      </p:sp>
      <p:graphicFrame>
        <p:nvGraphicFramePr>
          <p:cNvPr id="18" name="Chart 17">
            <a:extLst>
              <a:ext uri="{FF2B5EF4-FFF2-40B4-BE49-F238E27FC236}">
                <a16:creationId xmlns:a16="http://schemas.microsoft.com/office/drawing/2014/main" id="{4203A5D5-6FD3-43AF-90F7-CC27171B2041}"/>
              </a:ext>
            </a:extLst>
          </p:cNvPr>
          <p:cNvGraphicFramePr/>
          <p:nvPr/>
        </p:nvGraphicFramePr>
        <p:xfrm>
          <a:off x="1127086" y="1463839"/>
          <a:ext cx="5184576" cy="3975659"/>
        </p:xfrm>
        <a:graphic>
          <a:graphicData uri="http://schemas.openxmlformats.org/drawingml/2006/chart">
            <c:chart xmlns:c="http://schemas.openxmlformats.org/drawingml/2006/chart" xmlns:r="http://schemas.openxmlformats.org/officeDocument/2006/relationships" r:id="rId4"/>
          </a:graphicData>
        </a:graphic>
      </p:graphicFrame>
      <p:pic>
        <p:nvPicPr>
          <p:cNvPr id="20" name="Graphic 19" descr="Radio">
            <a:extLst>
              <a:ext uri="{FF2B5EF4-FFF2-40B4-BE49-F238E27FC236}">
                <a16:creationId xmlns:a16="http://schemas.microsoft.com/office/drawing/2014/main" id="{0E1AF390-1C79-4587-8A41-CA3A4736B77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285844" y="4051960"/>
            <a:ext cx="754147" cy="754147"/>
          </a:xfrm>
          <a:prstGeom prst="rect">
            <a:avLst/>
          </a:prstGeom>
        </p:spPr>
      </p:pic>
      <p:pic>
        <p:nvPicPr>
          <p:cNvPr id="21" name="Picture 20" descr="A picture containing vector graphics&#10;&#10;Description automatically generated">
            <a:extLst>
              <a:ext uri="{FF2B5EF4-FFF2-40B4-BE49-F238E27FC236}">
                <a16:creationId xmlns:a16="http://schemas.microsoft.com/office/drawing/2014/main" id="{9B002166-02EA-4603-A440-6366E4E54E5C}"/>
              </a:ext>
            </a:extLst>
          </p:cNvPr>
          <p:cNvPicPr>
            <a:picLocks noChangeAspect="1"/>
          </p:cNvPicPr>
          <p:nvPr/>
        </p:nvPicPr>
        <p:blipFill>
          <a:blip r:embed="rId7"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6419" y="2887030"/>
            <a:ext cx="754147" cy="564508"/>
          </a:xfrm>
          <a:prstGeom prst="rect">
            <a:avLst/>
          </a:prstGeom>
        </p:spPr>
      </p:pic>
      <p:pic>
        <p:nvPicPr>
          <p:cNvPr id="24" name="Graphic 23" descr="Television">
            <a:extLst>
              <a:ext uri="{FF2B5EF4-FFF2-40B4-BE49-F238E27FC236}">
                <a16:creationId xmlns:a16="http://schemas.microsoft.com/office/drawing/2014/main" id="{2F0D712A-AA59-4B99-BB9E-08D0BADB518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97262" y="3233954"/>
            <a:ext cx="914400" cy="914400"/>
          </a:xfrm>
          <a:prstGeom prst="rect">
            <a:avLst/>
          </a:prstGeom>
        </p:spPr>
      </p:pic>
      <p:pic>
        <p:nvPicPr>
          <p:cNvPr id="29" name="Graphic 28" descr="Online Network">
            <a:extLst>
              <a:ext uri="{FF2B5EF4-FFF2-40B4-BE49-F238E27FC236}">
                <a16:creationId xmlns:a16="http://schemas.microsoft.com/office/drawing/2014/main" id="{5972C6A6-D59A-42D2-A8F0-78515D11C63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22214">
            <a:off x="1487620" y="1717165"/>
            <a:ext cx="914400" cy="914400"/>
          </a:xfrm>
          <a:prstGeom prst="rect">
            <a:avLst/>
          </a:prstGeom>
        </p:spPr>
      </p:pic>
      <p:sp>
        <p:nvSpPr>
          <p:cNvPr id="14" name="TextBox 13">
            <a:extLst>
              <a:ext uri="{FF2B5EF4-FFF2-40B4-BE49-F238E27FC236}">
                <a16:creationId xmlns:a16="http://schemas.microsoft.com/office/drawing/2014/main" id="{DB66CE9B-304B-4874-ACB1-83671AE1A98E}"/>
              </a:ext>
            </a:extLst>
          </p:cNvPr>
          <p:cNvSpPr txBox="1"/>
          <p:nvPr/>
        </p:nvSpPr>
        <p:spPr>
          <a:xfrm>
            <a:off x="5588630" y="3451669"/>
            <a:ext cx="428322" cy="369332"/>
          </a:xfrm>
          <a:prstGeom prst="rect">
            <a:avLst/>
          </a:prstGeom>
          <a:noFill/>
        </p:spPr>
        <p:txBody>
          <a:bodyPr wrap="none" rtlCol="0">
            <a:spAutoFit/>
          </a:bodyPr>
          <a:lstStyle/>
          <a:p>
            <a:r>
              <a:rPr lang="en-IE" dirty="0"/>
              <a:t>TV</a:t>
            </a:r>
          </a:p>
        </p:txBody>
      </p:sp>
      <p:pic>
        <p:nvPicPr>
          <p:cNvPr id="30" name="Graphic 1" descr="Internet">
            <a:extLst>
              <a:ext uri="{FF2B5EF4-FFF2-40B4-BE49-F238E27FC236}">
                <a16:creationId xmlns:a16="http://schemas.microsoft.com/office/drawing/2014/main" id="{47DD3694-0193-4DFB-BC8B-9C04767FF5E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607756" y="1073540"/>
            <a:ext cx="953515" cy="840386"/>
          </a:xfrm>
          <a:prstGeom prst="rect">
            <a:avLst/>
          </a:prstGeom>
        </p:spPr>
      </p:pic>
      <p:sp>
        <p:nvSpPr>
          <p:cNvPr id="31" name="TextBox 30">
            <a:extLst>
              <a:ext uri="{FF2B5EF4-FFF2-40B4-BE49-F238E27FC236}">
                <a16:creationId xmlns:a16="http://schemas.microsoft.com/office/drawing/2014/main" id="{E8B7D676-D44F-4C83-951B-EB2F1909A0BD}"/>
              </a:ext>
            </a:extLst>
          </p:cNvPr>
          <p:cNvSpPr txBox="1"/>
          <p:nvPr/>
        </p:nvSpPr>
        <p:spPr>
          <a:xfrm>
            <a:off x="1330385" y="4731735"/>
            <a:ext cx="716863" cy="369332"/>
          </a:xfrm>
          <a:prstGeom prst="rect">
            <a:avLst/>
          </a:prstGeom>
          <a:noFill/>
        </p:spPr>
        <p:txBody>
          <a:bodyPr wrap="none" rtlCol="0">
            <a:spAutoFit/>
          </a:bodyPr>
          <a:lstStyle/>
          <a:p>
            <a:r>
              <a:rPr lang="en-IE" dirty="0"/>
              <a:t>Radio</a:t>
            </a:r>
          </a:p>
        </p:txBody>
      </p:sp>
      <p:sp>
        <p:nvSpPr>
          <p:cNvPr id="32" name="TextBox 31">
            <a:extLst>
              <a:ext uri="{FF2B5EF4-FFF2-40B4-BE49-F238E27FC236}">
                <a16:creationId xmlns:a16="http://schemas.microsoft.com/office/drawing/2014/main" id="{DA6CE3C0-77FD-4CC4-A6F0-BE5151EF9EE5}"/>
              </a:ext>
            </a:extLst>
          </p:cNvPr>
          <p:cNvSpPr txBox="1"/>
          <p:nvPr/>
        </p:nvSpPr>
        <p:spPr>
          <a:xfrm>
            <a:off x="191344" y="3353876"/>
            <a:ext cx="1920141" cy="369332"/>
          </a:xfrm>
          <a:prstGeom prst="rect">
            <a:avLst/>
          </a:prstGeom>
          <a:noFill/>
        </p:spPr>
        <p:txBody>
          <a:bodyPr wrap="none" rtlCol="0">
            <a:spAutoFit/>
          </a:bodyPr>
          <a:lstStyle/>
          <a:p>
            <a:r>
              <a:rPr lang="en-IE" dirty="0"/>
              <a:t>Newspapers/press</a:t>
            </a:r>
          </a:p>
        </p:txBody>
      </p:sp>
      <p:sp>
        <p:nvSpPr>
          <p:cNvPr id="33" name="TextBox 32">
            <a:extLst>
              <a:ext uri="{FF2B5EF4-FFF2-40B4-BE49-F238E27FC236}">
                <a16:creationId xmlns:a16="http://schemas.microsoft.com/office/drawing/2014/main" id="{40EAE6B4-F589-4545-8718-F0D1790B36F7}"/>
              </a:ext>
            </a:extLst>
          </p:cNvPr>
          <p:cNvSpPr txBox="1"/>
          <p:nvPr/>
        </p:nvSpPr>
        <p:spPr>
          <a:xfrm>
            <a:off x="443668" y="1621437"/>
            <a:ext cx="1377300" cy="369332"/>
          </a:xfrm>
          <a:prstGeom prst="rect">
            <a:avLst/>
          </a:prstGeom>
          <a:noFill/>
        </p:spPr>
        <p:txBody>
          <a:bodyPr wrap="none" rtlCol="0">
            <a:spAutoFit/>
          </a:bodyPr>
          <a:lstStyle/>
          <a:p>
            <a:r>
              <a:rPr lang="en-IE" dirty="0"/>
              <a:t>Social Media</a:t>
            </a:r>
          </a:p>
        </p:txBody>
      </p:sp>
      <p:sp>
        <p:nvSpPr>
          <p:cNvPr id="34" name="TextBox 33">
            <a:extLst>
              <a:ext uri="{FF2B5EF4-FFF2-40B4-BE49-F238E27FC236}">
                <a16:creationId xmlns:a16="http://schemas.microsoft.com/office/drawing/2014/main" id="{F4C30A55-61D5-4B73-88BF-1165E6F5774B}"/>
              </a:ext>
            </a:extLst>
          </p:cNvPr>
          <p:cNvSpPr txBox="1"/>
          <p:nvPr/>
        </p:nvSpPr>
        <p:spPr>
          <a:xfrm>
            <a:off x="2395863" y="873587"/>
            <a:ext cx="1586845" cy="369332"/>
          </a:xfrm>
          <a:prstGeom prst="rect">
            <a:avLst/>
          </a:prstGeom>
          <a:noFill/>
        </p:spPr>
        <p:txBody>
          <a:bodyPr wrap="none" rtlCol="0">
            <a:spAutoFit/>
          </a:bodyPr>
          <a:lstStyle/>
          <a:p>
            <a:r>
              <a:rPr lang="en-IE" dirty="0"/>
              <a:t>Websites/Apps</a:t>
            </a:r>
          </a:p>
        </p:txBody>
      </p:sp>
      <p:sp>
        <p:nvSpPr>
          <p:cNvPr id="15" name="Arrow: Right 14">
            <a:extLst>
              <a:ext uri="{FF2B5EF4-FFF2-40B4-BE49-F238E27FC236}">
                <a16:creationId xmlns:a16="http://schemas.microsoft.com/office/drawing/2014/main" id="{DB5074EB-2A27-4D0F-B8CD-A1FDC27FF761}"/>
              </a:ext>
            </a:extLst>
          </p:cNvPr>
          <p:cNvSpPr/>
          <p:nvPr/>
        </p:nvSpPr>
        <p:spPr>
          <a:xfrm>
            <a:off x="6464976" y="3755033"/>
            <a:ext cx="288032" cy="37062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35" name="Chart 34">
            <a:extLst>
              <a:ext uri="{FF2B5EF4-FFF2-40B4-BE49-F238E27FC236}">
                <a16:creationId xmlns:a16="http://schemas.microsoft.com/office/drawing/2014/main" id="{7C3ACC83-2560-4DB8-9FB7-FC8CBF35F857}"/>
              </a:ext>
            </a:extLst>
          </p:cNvPr>
          <p:cNvGraphicFramePr/>
          <p:nvPr>
            <p:custDataLst>
              <p:tags r:id="rId1"/>
            </p:custDataLst>
          </p:nvPr>
        </p:nvGraphicFramePr>
        <p:xfrm>
          <a:off x="5421070" y="1267260"/>
          <a:ext cx="6696743" cy="4668488"/>
        </p:xfrm>
        <a:graphic>
          <a:graphicData uri="http://schemas.openxmlformats.org/drawingml/2006/chart">
            <c:chart xmlns:c="http://schemas.openxmlformats.org/drawingml/2006/chart" xmlns:r="http://schemas.openxmlformats.org/officeDocument/2006/relationships" r:id="rId14"/>
          </a:graphicData>
        </a:graphic>
      </p:graphicFrame>
      <p:sp>
        <p:nvSpPr>
          <p:cNvPr id="36" name="Text Box 22">
            <a:extLst>
              <a:ext uri="{FF2B5EF4-FFF2-40B4-BE49-F238E27FC236}">
                <a16:creationId xmlns:a16="http://schemas.microsoft.com/office/drawing/2014/main" id="{36C1286B-CEEA-4A15-AC73-4CCE1A2D382B}"/>
              </a:ext>
            </a:extLst>
          </p:cNvPr>
          <p:cNvSpPr txBox="1">
            <a:spLocks noChangeArrowheads="1"/>
          </p:cNvSpPr>
          <p:nvPr/>
        </p:nvSpPr>
        <p:spPr bwMode="auto">
          <a:xfrm>
            <a:off x="6892312" y="1705192"/>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Gender:</a:t>
            </a:r>
            <a:endParaRPr lang="en-GB" sz="1400" b="1" dirty="0">
              <a:solidFill>
                <a:prstClr val="black">
                  <a:lumMod val="75000"/>
                  <a:lumOff val="25000"/>
                </a:prstClr>
              </a:solidFill>
              <a:latin typeface="+mn-lt"/>
            </a:endParaRPr>
          </a:p>
        </p:txBody>
      </p:sp>
      <p:sp>
        <p:nvSpPr>
          <p:cNvPr id="37" name="Text Box 22">
            <a:extLst>
              <a:ext uri="{FF2B5EF4-FFF2-40B4-BE49-F238E27FC236}">
                <a16:creationId xmlns:a16="http://schemas.microsoft.com/office/drawing/2014/main" id="{109C34B8-14E6-4391-A3B4-C582C665FD1D}"/>
              </a:ext>
            </a:extLst>
          </p:cNvPr>
          <p:cNvSpPr txBox="1">
            <a:spLocks noChangeArrowheads="1"/>
          </p:cNvSpPr>
          <p:nvPr/>
        </p:nvSpPr>
        <p:spPr bwMode="auto">
          <a:xfrm>
            <a:off x="6892312" y="2224988"/>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Age:</a:t>
            </a:r>
            <a:endParaRPr lang="en-GB" sz="1400" b="1" dirty="0">
              <a:solidFill>
                <a:prstClr val="black">
                  <a:lumMod val="75000"/>
                  <a:lumOff val="25000"/>
                </a:prstClr>
              </a:solidFill>
              <a:latin typeface="+mn-lt"/>
            </a:endParaRPr>
          </a:p>
        </p:txBody>
      </p:sp>
      <p:sp>
        <p:nvSpPr>
          <p:cNvPr id="38" name="Text Box 22">
            <a:extLst>
              <a:ext uri="{FF2B5EF4-FFF2-40B4-BE49-F238E27FC236}">
                <a16:creationId xmlns:a16="http://schemas.microsoft.com/office/drawing/2014/main" id="{C3855A3E-F9CB-4DC3-8A11-06F9C17AC935}"/>
              </a:ext>
            </a:extLst>
          </p:cNvPr>
          <p:cNvSpPr txBox="1">
            <a:spLocks noChangeArrowheads="1"/>
          </p:cNvSpPr>
          <p:nvPr/>
        </p:nvSpPr>
        <p:spPr bwMode="auto">
          <a:xfrm>
            <a:off x="6925841" y="3092722"/>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Social Class:</a:t>
            </a:r>
            <a:endParaRPr lang="en-GB" sz="1400" b="1" dirty="0">
              <a:solidFill>
                <a:prstClr val="black">
                  <a:lumMod val="75000"/>
                  <a:lumOff val="25000"/>
                </a:prstClr>
              </a:solidFill>
              <a:latin typeface="+mn-lt"/>
            </a:endParaRPr>
          </a:p>
        </p:txBody>
      </p:sp>
      <p:sp>
        <p:nvSpPr>
          <p:cNvPr id="39" name="Text Box 22">
            <a:extLst>
              <a:ext uri="{FF2B5EF4-FFF2-40B4-BE49-F238E27FC236}">
                <a16:creationId xmlns:a16="http://schemas.microsoft.com/office/drawing/2014/main" id="{B43E76F5-4AA0-4270-9601-943A111C5AB3}"/>
              </a:ext>
            </a:extLst>
          </p:cNvPr>
          <p:cNvSpPr txBox="1">
            <a:spLocks noChangeArrowheads="1"/>
          </p:cNvSpPr>
          <p:nvPr/>
        </p:nvSpPr>
        <p:spPr bwMode="auto">
          <a:xfrm>
            <a:off x="6833169" y="3972475"/>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Region:</a:t>
            </a:r>
            <a:endParaRPr lang="en-GB" sz="1400" b="1" dirty="0">
              <a:solidFill>
                <a:prstClr val="black">
                  <a:lumMod val="75000"/>
                  <a:lumOff val="25000"/>
                </a:prstClr>
              </a:solidFill>
              <a:latin typeface="+mn-lt"/>
            </a:endParaRPr>
          </a:p>
        </p:txBody>
      </p:sp>
      <p:cxnSp>
        <p:nvCxnSpPr>
          <p:cNvPr id="40" name="Straight Connector 39">
            <a:extLst>
              <a:ext uri="{FF2B5EF4-FFF2-40B4-BE49-F238E27FC236}">
                <a16:creationId xmlns:a16="http://schemas.microsoft.com/office/drawing/2014/main" id="{5E6B0508-DBFB-4EEB-801B-215CC3421F8B}"/>
              </a:ext>
            </a:extLst>
          </p:cNvPr>
          <p:cNvCxnSpPr>
            <a:cxnSpLocks/>
          </p:cNvCxnSpPr>
          <p:nvPr/>
        </p:nvCxnSpPr>
        <p:spPr>
          <a:xfrm>
            <a:off x="6812879" y="1691927"/>
            <a:ext cx="4520787"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6B58FDB-F96D-4351-9DA0-7BE54C1153F9}"/>
              </a:ext>
            </a:extLst>
          </p:cNvPr>
          <p:cNvCxnSpPr>
            <a:cxnSpLocks/>
          </p:cNvCxnSpPr>
          <p:nvPr/>
        </p:nvCxnSpPr>
        <p:spPr>
          <a:xfrm>
            <a:off x="6838373" y="2213181"/>
            <a:ext cx="455431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4E0237B-6805-434C-B759-72898A2772CF}"/>
              </a:ext>
            </a:extLst>
          </p:cNvPr>
          <p:cNvCxnSpPr>
            <a:cxnSpLocks/>
          </p:cNvCxnSpPr>
          <p:nvPr/>
        </p:nvCxnSpPr>
        <p:spPr>
          <a:xfrm flipV="1">
            <a:off x="6859387" y="2955641"/>
            <a:ext cx="4554315" cy="9622"/>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35D44F30-C4E2-4CA7-A62D-6C1A2F8FD55B}"/>
              </a:ext>
            </a:extLst>
          </p:cNvPr>
          <p:cNvSpPr/>
          <p:nvPr/>
        </p:nvSpPr>
        <p:spPr>
          <a:xfrm>
            <a:off x="10238119" y="1204882"/>
            <a:ext cx="287258" cy="261610"/>
          </a:xfrm>
          <a:prstGeom prst="rect">
            <a:avLst/>
          </a:prstGeom>
        </p:spPr>
        <p:txBody>
          <a:bodyPr wrap="none">
            <a:spAutoFit/>
          </a:bodyPr>
          <a:lstStyle/>
          <a:p>
            <a:pPr algn="ctr" defTabSz="521373" eaLnBrk="1" fontAlgn="b" hangingPunct="1">
              <a:spcBef>
                <a:spcPts val="0"/>
              </a:spcBef>
              <a:spcAft>
                <a:spcPts val="0"/>
              </a:spcAft>
              <a:defRPr/>
            </a:pPr>
            <a:r>
              <a:rPr lang="en-IE" sz="1100" b="1">
                <a:solidFill>
                  <a:schemeClr val="tx1">
                    <a:lumMod val="75000"/>
                    <a:lumOff val="25000"/>
                  </a:schemeClr>
                </a:solidFill>
                <a:latin typeface="+mn-lt"/>
              </a:rPr>
              <a:t>%</a:t>
            </a:r>
          </a:p>
        </p:txBody>
      </p:sp>
      <p:cxnSp>
        <p:nvCxnSpPr>
          <p:cNvPr id="44" name="Straight Connector 43">
            <a:extLst>
              <a:ext uri="{FF2B5EF4-FFF2-40B4-BE49-F238E27FC236}">
                <a16:creationId xmlns:a16="http://schemas.microsoft.com/office/drawing/2014/main" id="{F43B4983-CEC3-4896-80D4-38F5EDEF2D9A}"/>
              </a:ext>
            </a:extLst>
          </p:cNvPr>
          <p:cNvCxnSpPr>
            <a:cxnSpLocks/>
          </p:cNvCxnSpPr>
          <p:nvPr/>
        </p:nvCxnSpPr>
        <p:spPr>
          <a:xfrm>
            <a:off x="6838373" y="4269140"/>
            <a:ext cx="4554314"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230FCA1-92B6-4DDE-A43F-8442C8F7AA31}"/>
              </a:ext>
            </a:extLst>
          </p:cNvPr>
          <p:cNvCxnSpPr>
            <a:cxnSpLocks/>
          </p:cNvCxnSpPr>
          <p:nvPr/>
        </p:nvCxnSpPr>
        <p:spPr>
          <a:xfrm>
            <a:off x="6753856" y="4836007"/>
            <a:ext cx="4579810"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Text Box 22">
            <a:extLst>
              <a:ext uri="{FF2B5EF4-FFF2-40B4-BE49-F238E27FC236}">
                <a16:creationId xmlns:a16="http://schemas.microsoft.com/office/drawing/2014/main" id="{DD3817CA-6834-437C-8C1F-734B0D637F2A}"/>
              </a:ext>
            </a:extLst>
          </p:cNvPr>
          <p:cNvSpPr txBox="1">
            <a:spLocks noChangeArrowheads="1"/>
          </p:cNvSpPr>
          <p:nvPr/>
        </p:nvSpPr>
        <p:spPr bwMode="auto">
          <a:xfrm>
            <a:off x="6827792" y="5058767"/>
            <a:ext cx="1292185" cy="430887"/>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Age of Children in H/Hold</a:t>
            </a:r>
            <a:endParaRPr lang="en-GB" sz="1400" b="1" dirty="0">
              <a:solidFill>
                <a:prstClr val="black">
                  <a:lumMod val="75000"/>
                  <a:lumOff val="25000"/>
                </a:prstClr>
              </a:solidFill>
              <a:latin typeface="+mn-lt"/>
            </a:endParaRPr>
          </a:p>
        </p:txBody>
      </p:sp>
      <p:sp>
        <p:nvSpPr>
          <p:cNvPr id="47" name="TextBox 46">
            <a:extLst>
              <a:ext uri="{FF2B5EF4-FFF2-40B4-BE49-F238E27FC236}">
                <a16:creationId xmlns:a16="http://schemas.microsoft.com/office/drawing/2014/main" id="{B6F104AF-66FC-4196-8C3B-42713790BE8A}"/>
              </a:ext>
            </a:extLst>
          </p:cNvPr>
          <p:cNvSpPr txBox="1"/>
          <p:nvPr/>
        </p:nvSpPr>
        <p:spPr>
          <a:xfrm>
            <a:off x="8836472" y="836712"/>
            <a:ext cx="2070592" cy="307777"/>
          </a:xfrm>
          <a:prstGeom prst="rect">
            <a:avLst/>
          </a:prstGeom>
          <a:noFill/>
        </p:spPr>
        <p:txBody>
          <a:bodyPr wrap="square" rtlCol="0">
            <a:spAutoFit/>
          </a:bodyPr>
          <a:lstStyle/>
          <a:p>
            <a:pPr algn="ctr"/>
            <a:r>
              <a:rPr lang="en-US" sz="1400" b="1" dirty="0">
                <a:solidFill>
                  <a:schemeClr val="tx1">
                    <a:lumMod val="65000"/>
                    <a:lumOff val="35000"/>
                  </a:schemeClr>
                </a:solidFill>
              </a:rPr>
              <a:t>TRUST TV MOST</a:t>
            </a:r>
            <a:endParaRPr lang="en-IE" sz="1400" b="1" dirty="0">
              <a:solidFill>
                <a:schemeClr val="tx1">
                  <a:lumMod val="65000"/>
                  <a:lumOff val="35000"/>
                </a:schemeClr>
              </a:solidFill>
            </a:endParaRPr>
          </a:p>
        </p:txBody>
      </p:sp>
      <p:sp>
        <p:nvSpPr>
          <p:cNvPr id="48" name="Text Box 22">
            <a:extLst>
              <a:ext uri="{FF2B5EF4-FFF2-40B4-BE49-F238E27FC236}">
                <a16:creationId xmlns:a16="http://schemas.microsoft.com/office/drawing/2014/main" id="{45280CCA-C9C0-4492-84B9-0AFED02EF6DB}"/>
              </a:ext>
            </a:extLst>
          </p:cNvPr>
          <p:cNvSpPr txBox="1">
            <a:spLocks noChangeArrowheads="1"/>
          </p:cNvSpPr>
          <p:nvPr/>
        </p:nvSpPr>
        <p:spPr bwMode="auto">
          <a:xfrm>
            <a:off x="6833169" y="4500794"/>
            <a:ext cx="1110156" cy="215444"/>
          </a:xfrm>
          <a:prstGeom prst="rect">
            <a:avLst/>
          </a:prstGeom>
          <a:noFill/>
          <a:ln w="9525">
            <a:noFill/>
            <a:miter lim="800000"/>
            <a:headEnd/>
            <a:tailEnd/>
          </a:ln>
        </p:spPr>
        <p:txBody>
          <a:bodyPr wrap="square" lIns="0" tIns="0" rIns="0" bIns="0" anchor="b">
            <a:spAutoFit/>
          </a:bodyPr>
          <a:lstStyle/>
          <a:p>
            <a:pPr defTabSz="445980" eaLnBrk="1" fontAlgn="auto" hangingPunct="1">
              <a:spcBef>
                <a:spcPts val="0"/>
              </a:spcBef>
              <a:spcAft>
                <a:spcPts val="0"/>
              </a:spcAft>
              <a:defRPr/>
            </a:pPr>
            <a:r>
              <a:rPr lang="en-IE" sz="1400" b="1" dirty="0">
                <a:solidFill>
                  <a:prstClr val="black">
                    <a:lumMod val="75000"/>
                    <a:lumOff val="25000"/>
                  </a:prstClr>
                </a:solidFill>
                <a:latin typeface="+mn-lt"/>
              </a:rPr>
              <a:t>Area:</a:t>
            </a:r>
            <a:endParaRPr lang="en-GB" sz="1400" b="1" dirty="0">
              <a:solidFill>
                <a:prstClr val="black">
                  <a:lumMod val="75000"/>
                  <a:lumOff val="25000"/>
                </a:prstClr>
              </a:solidFill>
              <a:latin typeface="+mn-lt"/>
            </a:endParaRPr>
          </a:p>
        </p:txBody>
      </p:sp>
      <p:cxnSp>
        <p:nvCxnSpPr>
          <p:cNvPr id="53" name="Straight Connector 52">
            <a:extLst>
              <a:ext uri="{FF2B5EF4-FFF2-40B4-BE49-F238E27FC236}">
                <a16:creationId xmlns:a16="http://schemas.microsoft.com/office/drawing/2014/main" id="{B87CC3B4-8C2F-4680-A84B-C9FB895DF503}"/>
              </a:ext>
            </a:extLst>
          </p:cNvPr>
          <p:cNvCxnSpPr>
            <a:cxnSpLocks/>
          </p:cNvCxnSpPr>
          <p:nvPr/>
        </p:nvCxnSpPr>
        <p:spPr>
          <a:xfrm>
            <a:off x="6838375" y="3531694"/>
            <a:ext cx="4554314"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45D71C52-822B-4954-A028-B7965164809B}"/>
              </a:ext>
            </a:extLst>
          </p:cNvPr>
          <p:cNvSpPr/>
          <p:nvPr/>
        </p:nvSpPr>
        <p:spPr>
          <a:xfrm>
            <a:off x="10894284" y="2557440"/>
            <a:ext cx="432048" cy="22241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9" name="Oval 48">
            <a:extLst>
              <a:ext uri="{FF2B5EF4-FFF2-40B4-BE49-F238E27FC236}">
                <a16:creationId xmlns:a16="http://schemas.microsoft.com/office/drawing/2014/main" id="{3A675C78-2DEC-4EF6-91B9-29D03B5CF2CC}"/>
              </a:ext>
            </a:extLst>
          </p:cNvPr>
          <p:cNvSpPr/>
          <p:nvPr/>
        </p:nvSpPr>
        <p:spPr>
          <a:xfrm>
            <a:off x="10905016" y="3907575"/>
            <a:ext cx="432048" cy="22241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0" name="Oval 49">
            <a:extLst>
              <a:ext uri="{FF2B5EF4-FFF2-40B4-BE49-F238E27FC236}">
                <a16:creationId xmlns:a16="http://schemas.microsoft.com/office/drawing/2014/main" id="{AE7A4A20-2C0F-44BF-B8CB-3E531273378E}"/>
              </a:ext>
            </a:extLst>
          </p:cNvPr>
          <p:cNvSpPr/>
          <p:nvPr/>
        </p:nvSpPr>
        <p:spPr>
          <a:xfrm rot="15522480">
            <a:off x="10834135" y="5349004"/>
            <a:ext cx="718038" cy="42063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51" name="Group 50">
            <a:extLst>
              <a:ext uri="{FF2B5EF4-FFF2-40B4-BE49-F238E27FC236}">
                <a16:creationId xmlns:a16="http://schemas.microsoft.com/office/drawing/2014/main" id="{95FA9110-1F1A-40A8-86F7-EEB085D74846}"/>
              </a:ext>
            </a:extLst>
          </p:cNvPr>
          <p:cNvGrpSpPr/>
          <p:nvPr/>
        </p:nvGrpSpPr>
        <p:grpSpPr>
          <a:xfrm>
            <a:off x="467466" y="5991066"/>
            <a:ext cx="11531602" cy="370284"/>
            <a:chOff x="-417506" y="6952171"/>
            <a:chExt cx="11531602" cy="370284"/>
          </a:xfrm>
        </p:grpSpPr>
        <p:sp>
          <p:nvSpPr>
            <p:cNvPr id="52" name="TextBox 51">
              <a:extLst>
                <a:ext uri="{FF2B5EF4-FFF2-40B4-BE49-F238E27FC236}">
                  <a16:creationId xmlns:a16="http://schemas.microsoft.com/office/drawing/2014/main" id="{CDA8DE28-180F-4FCD-B592-5A35A93CBF55}"/>
                </a:ext>
              </a:extLst>
            </p:cNvPr>
            <p:cNvSpPr txBox="1"/>
            <p:nvPr/>
          </p:nvSpPr>
          <p:spPr>
            <a:xfrm>
              <a:off x="-417506" y="6952171"/>
              <a:ext cx="11531602" cy="37028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dirty="0"/>
            </a:p>
          </p:txBody>
        </p:sp>
        <p:sp>
          <p:nvSpPr>
            <p:cNvPr id="54" name="TextBox 53">
              <a:extLst>
                <a:ext uri="{FF2B5EF4-FFF2-40B4-BE49-F238E27FC236}">
                  <a16:creationId xmlns:a16="http://schemas.microsoft.com/office/drawing/2014/main" id="{2FB5F9E8-1119-4AEC-8E9D-B5F2805C3DA1}"/>
                </a:ext>
              </a:extLst>
            </p:cNvPr>
            <p:cNvSpPr txBox="1"/>
            <p:nvPr/>
          </p:nvSpPr>
          <p:spPr>
            <a:xfrm>
              <a:off x="82986" y="6977552"/>
              <a:ext cx="10262470" cy="307777"/>
            </a:xfrm>
            <a:prstGeom prst="rect">
              <a:avLst/>
            </a:prstGeom>
            <a:noFill/>
          </p:spPr>
          <p:txBody>
            <a:bodyPr wrap="square" rtlCol="0">
              <a:spAutoFit/>
            </a:bodyPr>
            <a:lstStyle/>
            <a:p>
              <a:pPr lvl="0" algn="ctr"/>
              <a:r>
                <a:rPr lang="en-IE" sz="1400" b="1" dirty="0">
                  <a:solidFill>
                    <a:schemeClr val="bg1"/>
                  </a:solidFill>
                </a:rPr>
                <a:t>TV has been by far the most trusted source of advertising during the </a:t>
              </a:r>
              <a:r>
                <a:rPr lang="en-IE" sz="1400" b="1" dirty="0" err="1">
                  <a:solidFill>
                    <a:schemeClr val="bg1"/>
                  </a:solidFill>
                </a:rPr>
                <a:t>Covid</a:t>
              </a:r>
              <a:r>
                <a:rPr lang="en-IE" sz="1400" b="1" dirty="0">
                  <a:solidFill>
                    <a:schemeClr val="bg1"/>
                  </a:solidFill>
                </a:rPr>
                <a:t> 19 crisis, followed at some remove by radio.</a:t>
              </a:r>
            </a:p>
          </p:txBody>
        </p:sp>
      </p:grpSp>
      <p:pic>
        <p:nvPicPr>
          <p:cNvPr id="55" name="Picture 54">
            <a:extLst>
              <a:ext uri="{FF2B5EF4-FFF2-40B4-BE49-F238E27FC236}">
                <a16:creationId xmlns:a16="http://schemas.microsoft.com/office/drawing/2014/main" id="{94C34F98-11FB-466F-800C-128CA91651C9}"/>
              </a:ext>
            </a:extLst>
          </p:cNvPr>
          <p:cNvPicPr>
            <a:picLocks noChangeAspect="1"/>
          </p:cNvPicPr>
          <p:nvPr/>
        </p:nvPicPr>
        <p:blipFill>
          <a:blip r:embed="rId15"/>
          <a:stretch>
            <a:fillRect/>
          </a:stretch>
        </p:blipFill>
        <p:spPr>
          <a:xfrm>
            <a:off x="10142376" y="244616"/>
            <a:ext cx="1840278" cy="582716"/>
          </a:xfrm>
          <a:prstGeom prst="rect">
            <a:avLst/>
          </a:prstGeom>
        </p:spPr>
      </p:pic>
    </p:spTree>
    <p:extLst>
      <p:ext uri="{BB962C8B-B14F-4D97-AF65-F5344CB8AC3E}">
        <p14:creationId xmlns:p14="http://schemas.microsoft.com/office/powerpoint/2010/main" val="1320393635"/>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03ECE8-9C41-4D22-A3E5-B3CC012AC80E}"/>
              </a:ext>
            </a:extLst>
          </p:cNvPr>
          <p:cNvSpPr>
            <a:spLocks noGrp="1"/>
          </p:cNvSpPr>
          <p:nvPr>
            <p:ph type="title"/>
          </p:nvPr>
        </p:nvSpPr>
        <p:spPr>
          <a:xfrm>
            <a:off x="322694" y="258471"/>
            <a:ext cx="10202683" cy="370620"/>
          </a:xfrm>
        </p:spPr>
        <p:txBody>
          <a:bodyPr>
            <a:normAutofit fontScale="90000"/>
          </a:bodyPr>
          <a:lstStyle/>
          <a:p>
            <a:r>
              <a:rPr lang="en-US" dirty="0"/>
              <a:t>Television Viewing: Consolidated Minutes viewed </a:t>
            </a:r>
            <a:r>
              <a:rPr lang="en-US" dirty="0">
                <a:solidFill>
                  <a:schemeClr val="accent2"/>
                </a:solidFill>
              </a:rPr>
              <a:t>daily</a:t>
            </a:r>
            <a:endParaRPr lang="en-IE" dirty="0"/>
          </a:p>
        </p:txBody>
      </p:sp>
      <p:sp>
        <p:nvSpPr>
          <p:cNvPr id="5" name="Content Placeholder 4">
            <a:extLst>
              <a:ext uri="{FF2B5EF4-FFF2-40B4-BE49-F238E27FC236}">
                <a16:creationId xmlns:a16="http://schemas.microsoft.com/office/drawing/2014/main" id="{67260069-DE83-4247-8482-2297B1730419}"/>
              </a:ext>
            </a:extLst>
          </p:cNvPr>
          <p:cNvSpPr>
            <a:spLocks noGrp="1"/>
          </p:cNvSpPr>
          <p:nvPr>
            <p:ph type="body" sz="quarter" idx="60"/>
          </p:nvPr>
        </p:nvSpPr>
        <p:spPr>
          <a:xfrm>
            <a:off x="959172" y="6461853"/>
            <a:ext cx="7793757" cy="285204"/>
          </a:xfrm>
        </p:spPr>
        <p:txBody>
          <a:bodyPr>
            <a:normAutofit/>
          </a:bodyPr>
          <a:lstStyle/>
          <a:p>
            <a:pPr>
              <a:defRPr/>
            </a:pPr>
            <a:r>
              <a:rPr lang="en-IE" sz="1200" dirty="0">
                <a:solidFill>
                  <a:schemeClr val="tx1">
                    <a:lumMod val="50000"/>
                    <a:lumOff val="50000"/>
                  </a:schemeClr>
                </a:solidFill>
                <a:cs typeface="Arial" charset="0"/>
              </a:rPr>
              <a:t>Source: TAM Ireland Ltd / Nielsen TAM / Av mins </a:t>
            </a:r>
            <a:r>
              <a:rPr lang="en-IE" sz="1200" dirty="0" err="1">
                <a:solidFill>
                  <a:schemeClr val="tx1">
                    <a:lumMod val="50000"/>
                    <a:lumOff val="50000"/>
                  </a:schemeClr>
                </a:solidFill>
                <a:cs typeface="Arial" charset="0"/>
              </a:rPr>
              <a:t>Pn</a:t>
            </a:r>
            <a:r>
              <a:rPr lang="en-IE" sz="1200" dirty="0">
                <a:solidFill>
                  <a:schemeClr val="tx1">
                    <a:lumMod val="50000"/>
                    <a:lumOff val="50000"/>
                  </a:schemeClr>
                </a:solidFill>
                <a:cs typeface="Arial" charset="0"/>
              </a:rPr>
              <a:t>, Total TV, Consolidated, National</a:t>
            </a:r>
          </a:p>
        </p:txBody>
      </p:sp>
      <p:sp>
        <p:nvSpPr>
          <p:cNvPr id="4" name="Text Placeholder 3">
            <a:extLst>
              <a:ext uri="{FF2B5EF4-FFF2-40B4-BE49-F238E27FC236}">
                <a16:creationId xmlns:a16="http://schemas.microsoft.com/office/drawing/2014/main" id="{7FFB185C-CB9B-46AD-B1C5-4357BD9532AB}"/>
              </a:ext>
            </a:extLst>
          </p:cNvPr>
          <p:cNvSpPr>
            <a:spLocks noGrp="1"/>
          </p:cNvSpPr>
          <p:nvPr>
            <p:ph type="body" sz="quarter" idx="49"/>
          </p:nvPr>
        </p:nvSpPr>
        <p:spPr>
          <a:xfrm>
            <a:off x="322695" y="670642"/>
            <a:ext cx="6829140" cy="323941"/>
          </a:xfrm>
        </p:spPr>
        <p:txBody>
          <a:bodyPr/>
          <a:lstStyle/>
          <a:p>
            <a:r>
              <a:rPr lang="en-IE" dirty="0"/>
              <a:t>April 2020 V April 2019</a:t>
            </a:r>
          </a:p>
        </p:txBody>
      </p:sp>
      <p:grpSp>
        <p:nvGrpSpPr>
          <p:cNvPr id="6" name="Group 5">
            <a:extLst>
              <a:ext uri="{FF2B5EF4-FFF2-40B4-BE49-F238E27FC236}">
                <a16:creationId xmlns:a16="http://schemas.microsoft.com/office/drawing/2014/main" id="{870A3CDC-7F16-434B-989D-FBE8D32CC1ED}"/>
              </a:ext>
            </a:extLst>
          </p:cNvPr>
          <p:cNvGrpSpPr/>
          <p:nvPr/>
        </p:nvGrpSpPr>
        <p:grpSpPr>
          <a:xfrm>
            <a:off x="1199456" y="6014863"/>
            <a:ext cx="9925324" cy="370284"/>
            <a:chOff x="-417506" y="6952171"/>
            <a:chExt cx="11531602" cy="370284"/>
          </a:xfrm>
        </p:grpSpPr>
        <p:sp>
          <p:nvSpPr>
            <p:cNvPr id="8" name="TextBox 7">
              <a:extLst>
                <a:ext uri="{FF2B5EF4-FFF2-40B4-BE49-F238E27FC236}">
                  <a16:creationId xmlns:a16="http://schemas.microsoft.com/office/drawing/2014/main" id="{C4E719B7-EADE-4932-8D1B-0570EC1B078B}"/>
                </a:ext>
              </a:extLst>
            </p:cNvPr>
            <p:cNvSpPr txBox="1"/>
            <p:nvPr/>
          </p:nvSpPr>
          <p:spPr>
            <a:xfrm>
              <a:off x="-417506" y="6952171"/>
              <a:ext cx="11531602" cy="370284"/>
            </a:xfrm>
            <a:prstGeom prst="parallelogram">
              <a:avLst/>
            </a:prstGeom>
            <a:solidFill>
              <a:srgbClr val="595959"/>
            </a:solidFill>
          </p:spPr>
          <p:txBody>
            <a:bodyPr wrap="square" rtlCol="0">
              <a:spAutoFit/>
            </a:bodyPr>
            <a:lstStyle>
              <a:defPPr>
                <a:defRPr lang="en-US"/>
              </a:defPPr>
              <a:lvl1pPr algn="ctr" defTabSz="472171" eaLnBrk="1" hangingPunct="1">
                <a:defRPr sz="1400" b="1">
                  <a:solidFill>
                    <a:prstClr val="white"/>
                  </a:solidFill>
                  <a:latin typeface="Calibri" panose="020F0502020204030204"/>
                  <a:cs typeface="Arial" charset="0"/>
                </a:defRPr>
              </a:lvl1pPr>
            </a:lstStyle>
            <a:p>
              <a:endParaRPr lang="en-IE" dirty="0"/>
            </a:p>
          </p:txBody>
        </p:sp>
        <p:sp>
          <p:nvSpPr>
            <p:cNvPr id="9" name="TextBox 8">
              <a:extLst>
                <a:ext uri="{FF2B5EF4-FFF2-40B4-BE49-F238E27FC236}">
                  <a16:creationId xmlns:a16="http://schemas.microsoft.com/office/drawing/2014/main" id="{3471A1A2-4CB9-4393-A5EC-D3069E2089D4}"/>
                </a:ext>
              </a:extLst>
            </p:cNvPr>
            <p:cNvSpPr txBox="1"/>
            <p:nvPr/>
          </p:nvSpPr>
          <p:spPr>
            <a:xfrm>
              <a:off x="-267081" y="6991114"/>
              <a:ext cx="11227540" cy="307777"/>
            </a:xfrm>
            <a:prstGeom prst="rect">
              <a:avLst/>
            </a:prstGeom>
            <a:noFill/>
          </p:spPr>
          <p:txBody>
            <a:bodyPr wrap="square" rtlCol="0">
              <a:spAutoFit/>
            </a:bodyPr>
            <a:lstStyle/>
            <a:p>
              <a:pPr lvl="0" algn="ctr"/>
              <a:r>
                <a:rPr lang="en-IE" sz="1400" b="1" dirty="0">
                  <a:solidFill>
                    <a:schemeClr val="bg1"/>
                  </a:solidFill>
                </a:rPr>
                <a:t>TV viewing in April was strong across demographic groupings.</a:t>
              </a:r>
            </a:p>
          </p:txBody>
        </p:sp>
      </p:grpSp>
      <p:pic>
        <p:nvPicPr>
          <p:cNvPr id="10" name="Picture 9">
            <a:extLst>
              <a:ext uri="{FF2B5EF4-FFF2-40B4-BE49-F238E27FC236}">
                <a16:creationId xmlns:a16="http://schemas.microsoft.com/office/drawing/2014/main" id="{4FBFB33A-4220-4EAE-811F-95E1F38CD305}"/>
              </a:ext>
            </a:extLst>
          </p:cNvPr>
          <p:cNvPicPr>
            <a:picLocks noChangeAspect="1"/>
          </p:cNvPicPr>
          <p:nvPr/>
        </p:nvPicPr>
        <p:blipFill>
          <a:blip r:embed="rId3"/>
          <a:stretch>
            <a:fillRect/>
          </a:stretch>
        </p:blipFill>
        <p:spPr>
          <a:xfrm>
            <a:off x="10142376" y="244616"/>
            <a:ext cx="1840278" cy="582716"/>
          </a:xfrm>
          <a:prstGeom prst="rect">
            <a:avLst/>
          </a:prstGeom>
        </p:spPr>
      </p:pic>
      <p:graphicFrame>
        <p:nvGraphicFramePr>
          <p:cNvPr id="11" name="Chart 10">
            <a:extLst>
              <a:ext uri="{FF2B5EF4-FFF2-40B4-BE49-F238E27FC236}">
                <a16:creationId xmlns:a16="http://schemas.microsoft.com/office/drawing/2014/main" id="{0E79FC75-50CE-4E61-A0DE-4816D70B05F2}"/>
              </a:ext>
            </a:extLst>
          </p:cNvPr>
          <p:cNvGraphicFramePr/>
          <p:nvPr>
            <p:extLst>
              <p:ext uri="{D42A27DB-BD31-4B8C-83A1-F6EECF244321}">
                <p14:modId xmlns:p14="http://schemas.microsoft.com/office/powerpoint/2010/main" val="945168230"/>
              </p:ext>
            </p:extLst>
          </p:nvPr>
        </p:nvGraphicFramePr>
        <p:xfrm>
          <a:off x="609600" y="1522474"/>
          <a:ext cx="10424160" cy="42941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16020952"/>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PPOBJECTNAME" val="Stacked Bar1"/>
  <p:tag name="PPDESC" val=""/>
  <p:tag name="PPACTIONCOUNT" val="1"/>
  <p:tag name="PPACTIONTYPE1" val="Data"/>
  <p:tag name="PPDATASOURCE1" val="3"/>
  <p:tag name="PPDATATABLE1" val="0"/>
  <p:tag name="PPFILTERSTRING1" val="TBR:0|TBC:0|NDFR:0|NDFC:0|NDTR:0|NDTC:0|QT:0|BNR:1|STB:1|DA:1|DSC:1|SST:1|SSV:0|SBV:1|OSC:1|OBR:0|RSV:1|RBV:0|PRF:0|PSF:0|IB:0|SLM:0|BS:F|RH:0|TC:1|DP:-1|NIP:0|NID:0|SP:0|MN:0|SS:::|RF:00000000000000000000000000|XPR:|XPC:|LDR:|LDC:|BAR:|STC:|SA:0,0,0,0|SI:|IER:|IEC:String^IncludeWithLabels^`Total0NoSort^`Red0NoSort^`Green0NoSort^`Monthly+0NoSort^`Less Frequently0NoSort^`Pre 9:30am0NoSort^`9:31 to 2pm0NoSort^`2:01 to 7pm0NoSort^`7:01 onwards0NoSort^`Weekday0NoSort^`Weekend0NoSort|SR:|SC:|SX:"/>
  <p:tag name="PPSELECTEDAREA1" val="SC:2-12|SR:7-11|DL:3"/>
  <p:tag name="PPADDMETHOD1" val="AM:5|TM:0|TC:1|TR:1"/>
  <p:tag name="PPGRIDAREAS1" val="DH:1|DC:4|DA:5|PF:19|ST:1|FC:2|LC:60|OC:96|OR:14"/>
</p:tagLst>
</file>

<file path=ppt/tags/tag2.xml><?xml version="1.0" encoding="utf-8"?>
<p:tagLst xmlns:a="http://schemas.openxmlformats.org/drawingml/2006/main" xmlns:r="http://schemas.openxmlformats.org/officeDocument/2006/relationships" xmlns:p="http://schemas.openxmlformats.org/presentationml/2006/main">
  <p:tag name="PPOBJECTNAME" val="Stacked Bar1"/>
  <p:tag name="PPDESC" val=""/>
  <p:tag name="PPACTIONCOUNT" val="1"/>
  <p:tag name="PPACTIONTYPE1" val="Data"/>
  <p:tag name="PPDATASOURCE1" val="3"/>
  <p:tag name="PPDATATABLE1" val="0"/>
  <p:tag name="PPFILTERSTRING1" val="TBR:0|TBC:0|NDFR:0|NDFC:0|NDTR:0|NDTC:0|QT:0|BNR:1|STB:1|DA:1|DSC:1|SST:1|SSV:0|SBV:1|OSC:1|OBR:0|RSV:1|RBV:0|PRF:0|PSF:0|IB:0|SLM:0|BS:F|RH:0|TC:1|DP:-1|NIP:0|NID:0|SP:0|MN:0|SS:::|RF:00000000000000000000000000|XPR:|XPC:|LDR:|LDC:|BAR:|STC:|SA:0,0,0,0|SI:|IER:|IEC:String^IncludeWithLabels^`Total0NoSort^`Red0NoSort^`Green0NoSort^`Monthly+0NoSort^`Less Frequently0NoSort^`Pre 9:30am0NoSort^`9:31 to 2pm0NoSort^`2:01 to 7pm0NoSort^`7:01 onwards0NoSort^`Weekday0NoSort^`Weekend0NoSort|SR:|SC:|SX:"/>
  <p:tag name="PPSELECTEDAREA1" val="SC:2-12|SR:7-11|DL:3"/>
  <p:tag name="PPADDMETHOD1" val="AM:5|TM:0|TC:1|TR:1"/>
  <p:tag name="PPGRIDAREAS1" val="DH:1|DC:4|DA:5|PF:19|ST:1|FC:2|LC:60|OC:96|OR:14"/>
</p:tagLst>
</file>

<file path=ppt/tags/tag3.xml><?xml version="1.0" encoding="utf-8"?>
<p:tagLst xmlns:a="http://schemas.openxmlformats.org/drawingml/2006/main" xmlns:r="http://schemas.openxmlformats.org/officeDocument/2006/relationships" xmlns:p="http://schemas.openxmlformats.org/presentationml/2006/main">
  <p:tag name="PPOBJECTNAME" val="Stacked Bar1"/>
  <p:tag name="PPDESC" val=""/>
  <p:tag name="PPACTIONCOUNT" val="1"/>
  <p:tag name="PPACTIONTYPE1" val="Data"/>
  <p:tag name="PPDATASOURCE1" val="3"/>
  <p:tag name="PPDATATABLE1" val="0"/>
  <p:tag name="PPFILTERSTRING1" val="TBR:0|TBC:0|NDFR:0|NDFC:0|NDTR:0|NDTC:0|QT:0|BNR:1|STB:1|DA:1|DSC:1|SST:1|SSV:0|SBV:1|OSC:1|OBR:0|RSV:1|RBV:0|PRF:0|PSF:0|IB:0|SLM:0|BS:F|RH:0|TC:1|DP:-1|NIP:0|NID:0|SP:0|MN:0|SS:::|RF:00000000000000000000000000|XPR:|XPC:|LDR:|LDC:|BAR:|STC:|SA:0,0,0,0|SI:|IER:|IEC:String^IncludeWithLabels^`Total0NoSort^`Red0NoSort^`Green0NoSort^`Monthly+0NoSort^`Less Frequently0NoSort^`Pre 9:30am0NoSort^`9:31 to 2pm0NoSort^`2:01 to 7pm0NoSort^`7:01 onwards0NoSort^`Weekday0NoSort^`Weekend0NoSort|SR:|SC:|SX:"/>
  <p:tag name="PPSELECTEDAREA1" val="SC:2-12|SR:7-11|DL:3"/>
  <p:tag name="PPADDMETHOD1" val="AM:5|TM:0|TC:1|TR:1"/>
  <p:tag name="PPGRIDAREAS1" val="DH:1|DC:4|DA:5|PF:19|ST:1|FC:2|LC:60|OC:96|OR:14"/>
</p:tagLst>
</file>

<file path=ppt/tags/tag4.xml><?xml version="1.0" encoding="utf-8"?>
<p:tagLst xmlns:a="http://schemas.openxmlformats.org/drawingml/2006/main" xmlns:r="http://schemas.openxmlformats.org/officeDocument/2006/relationships" xmlns:p="http://schemas.openxmlformats.org/presentationml/2006/main">
  <p:tag name="PPOBJECTNAME" val="Stacked Bar1"/>
  <p:tag name="PPDESC" val=""/>
  <p:tag name="PPACTIONCOUNT" val="1"/>
  <p:tag name="PPACTIONTYPE1" val="Data"/>
  <p:tag name="PPDATASOURCE1" val="3"/>
  <p:tag name="PPDATATABLE1" val="0"/>
  <p:tag name="PPFILTERSTRING1" val="TBR:0|TBC:0|NDFR:0|NDFC:0|NDTR:0|NDTC:0|QT:0|BNR:1|STB:1|DA:1|DSC:1|SST:1|SSV:0|SBV:1|OSC:1|OBR:0|RSV:1|RBV:0|PRF:0|PSF:0|IB:0|SLM:0|BS:F|RH:0|TC:1|DP:-1|NIP:0|NID:0|SP:0|MN:0|SS:::|RF:00000000000000000000000000|XPR:|XPC:|LDR:|LDC:|BAR:|STC:|SA:0,0,0,0|SI:|IER:|IEC:String^IncludeWithLabels^`Total0NoSort^`Red0NoSort^`Green0NoSort^`Monthly+0NoSort^`Less Frequently0NoSort^`Pre 9:30am0NoSort^`9:31 to 2pm0NoSort^`2:01 to 7pm0NoSort^`7:01 onwards0NoSort^`Weekday0NoSort^`Weekend0NoSort|SR:|SC:|SX:"/>
  <p:tag name="PPSELECTEDAREA1" val="SC:2-12|SR:7-11|DL:3"/>
  <p:tag name="PPADDMETHOD1" val="AM:5|TM:0|TC:1|TR:1"/>
  <p:tag name="PPGRIDAREAS1" val="DH:1|DC:4|DA:5|PF:19|ST:1|FC:2|LC:60|OC:96|OR:14"/>
</p:tagLst>
</file>

<file path=ppt/tags/tag5.xml><?xml version="1.0" encoding="utf-8"?>
<p:tagLst xmlns:a="http://schemas.openxmlformats.org/drawingml/2006/main" xmlns:r="http://schemas.openxmlformats.org/officeDocument/2006/relationships" xmlns:p="http://schemas.openxmlformats.org/presentationml/2006/main">
  <p:tag name="PPOBJECTNAME" val="Stacked Bar1"/>
  <p:tag name="PPDESC" val=""/>
  <p:tag name="PPACTIONCOUNT" val="1"/>
  <p:tag name="PPACTIONTYPE1" val="Data"/>
  <p:tag name="PPDATASOURCE1" val="3"/>
  <p:tag name="PPDATATABLE1" val="0"/>
  <p:tag name="PPFILTERSTRING1" val="TBR:0|TBC:0|NDFR:0|NDFC:0|NDTR:0|NDTC:0|QT:0|BNR:1|STB:1|DA:1|DSC:1|SST:1|SSV:0|SBV:1|OSC:1|OBR:0|RSV:1|RBV:0|PRF:0|PSF:0|IB:0|SLM:0|BS:F|RH:0|TC:1|DP:-1|NIP:0|NID:0|SP:0|MN:0|SS:::|RF:00000000000000000000000000|XPR:|XPC:|LDR:|LDC:|BAR:|STC:|SA:0,0,0,0|SI:|IER:|IEC:String^IncludeWithLabels^`Total0NoSort^`Red0NoSort^`Green0NoSort^`Monthly+0NoSort^`Less Frequently0NoSort^`Pre 9:30am0NoSort^`9:31 to 2pm0NoSort^`2:01 to 7pm0NoSort^`7:01 onwards0NoSort^`Weekday0NoSort^`Weekend0NoSort|SR:|SC:|SX:"/>
  <p:tag name="PPSELECTEDAREA1" val="SC:2-12|SR:7-11|DL:3"/>
  <p:tag name="PPADDMETHOD1" val="AM:5|TM:0|TC:1|TR:1"/>
  <p:tag name="PPGRIDAREAS1" val="DH:1|DC:4|DA:5|PF:19|ST:1|FC:2|LC:60|OC:96|OR:14"/>
</p:tagLst>
</file>

<file path=ppt/tags/tag6.xml><?xml version="1.0" encoding="utf-8"?>
<p:tagLst xmlns:a="http://schemas.openxmlformats.org/drawingml/2006/main" xmlns:r="http://schemas.openxmlformats.org/officeDocument/2006/relationships" xmlns:p="http://schemas.openxmlformats.org/presentationml/2006/main">
  <p:tag name="PPOBJECTNAME" val="Stacked Bar1"/>
  <p:tag name="PPDESC" val=""/>
  <p:tag name="PPACTIONCOUNT" val="1"/>
  <p:tag name="PPACTIONTYPE1" val="Data"/>
  <p:tag name="PPDATASOURCE1" val="3"/>
  <p:tag name="PPDATATABLE1" val="0"/>
  <p:tag name="PPFILTERSTRING1" val="TBR:0|TBC:0|NDFR:0|NDFC:0|NDTR:0|NDTC:0|QT:0|BNR:1|STB:1|DA:1|DSC:1|SST:1|SSV:0|SBV:1|OSC:1|OBR:0|RSV:1|RBV:0|PRF:0|PSF:0|IB:0|SLM:0|BS:F|RH:0|TC:1|DP:-1|NIP:0|NID:0|SP:0|MN:0|SS:::|RF:00000000000000000000000000|XPR:|XPC:|LDR:|LDC:|BAR:|STC:|SA:0,0,0,0|SI:|IER:|IEC:String^IncludeWithLabels^`Total0NoSort^`Red0NoSort^`Green0NoSort^`Monthly+0NoSort^`Less Frequently0NoSort^`Pre 9:30am0NoSort^`9:31 to 2pm0NoSort^`2:01 to 7pm0NoSort^`7:01 onwards0NoSort^`Weekday0NoSort^`Weekend0NoSort|SR:|SC:|SX:"/>
  <p:tag name="PPSELECTEDAREA1" val="SC:2-12|SR:7-11|DL:3"/>
  <p:tag name="PPADDMETHOD1" val="AM:5|TM:0|TC:1|TR:1"/>
  <p:tag name="PPGRIDAREAS1" val="DH:1|DC:4|DA:5|PF:19|ST:1|FC:2|LC:60|OC:96|OR:14"/>
</p:tagLst>
</file>

<file path=ppt/tags/tag7.xml><?xml version="1.0" encoding="utf-8"?>
<p:tagLst xmlns:a="http://schemas.openxmlformats.org/drawingml/2006/main" xmlns:r="http://schemas.openxmlformats.org/officeDocument/2006/relationships" xmlns:p="http://schemas.openxmlformats.org/presentationml/2006/main">
  <p:tag name="PPOBJECTNAME" val="sideway stacked 6 top headings"/>
  <p:tag name="PPDESC" val=""/>
  <p:tag name="PPACTIONTYPE1" val="Data"/>
  <p:tag name="PPDATASOURCE1" val="4"/>
  <p:tag name="PPDATATABLE1" val="14"/>
  <p:tag name="PPFILTERSTRING1" val="TBR:0|TBC:0|NDFR:0|NDFC:0|NDTR:0|NDTC:0|QT:0|BNR:1|STB:1|DA:1|DSC:1|SST:1|SSV:0|SBV:1|OSC:1|OBR:0|RSV:1|RBV:0|PRF:0|PSF:0|IB:0|SLM:0|BS:F|RH:0|TC:1|DP:-1|NIP:0|NID:0|SP:0|MN:0|SS:::|RF:00000000000000000000000000|XPR:|XPC:|LDR:|LDC:|BAR:|STC:|SA:0,0,0,0|SI:|IER:String^IncludeWithLabels|IEC:String^IncludeWithLabels|SR:|SC:|SX:"/>
  <p:tag name="PPSELECTEDAREA1" val="SC:2-8|SR:6-11|DL:3"/>
  <p:tag name="PPADDMETHOD1" val="AM:5|TM:5|TC:1|TR:1"/>
  <p:tag name="PPGRIDAREAS1" val="DH:1|DC:4|DA:5|PF:16|ST:1|FC:2|LC:8|OC:7|OR:11"/>
  <p:tag name="PPACTIONTYPE2" val="Sort"/>
  <p:tag name="PPSORTSTRING2" val="SF:F|S1:+2|O1:1|S2:|O2:0|S3:|O3:0|HR:1|HC:1|ET:|EB:|EL:|ER:|WF:F"/>
  <p:tag name="PPACTIONCOUNT" val="3"/>
  <p:tag name="PPACTIONTYPE3" val="Map"/>
  <p:tag name="PPMAPSTRING3" val="&quot;Don't know (DO NOT READ OUT)`Don't know&quot;"/>
</p:tagLst>
</file>

<file path=ppt/tags/tag8.xml><?xml version="1.0" encoding="utf-8"?>
<p:tagLst xmlns:a="http://schemas.openxmlformats.org/drawingml/2006/main" xmlns:r="http://schemas.openxmlformats.org/officeDocument/2006/relationships" xmlns:p="http://schemas.openxmlformats.org/presentationml/2006/main">
  <p:tag name="PPOBJECTNAME" val="sideway single"/>
  <p:tag name="PPDESC" val=""/>
  <p:tag name="PPACTIONTYPE1" val="Data"/>
  <p:tag name="PPDATASOURCE1" val="0"/>
  <p:tag name="PPDATATABLE1" val="11"/>
  <p:tag name="PPFILTERSTRING1" val="TBR:0|TBC:0|NDFR:0|NDFC:0|NDTR:0|NDTC:0|QT:0|BNR:1|STB:1|DA:1|DSC:1|SST:1|SSV:0|SBV:1|OSC:1|OBR:0|RSV:1|RBV:0|PRF:0|PSF:0|IB:0|SLM:0|BS:F|RH:0|TC:1|DP:-1|NIP:0|NID:0|SP:0|MN:0|SS:::|RF:00000000000000000000000000|XPR:4|XPC:1|LDR:|LDC:|BAR:|STC:|SA:0,0,0,0|SI:|IER:String^IncludeWithLabels|IEC:String^IncludeWithLabels^`Total0NoSort^`Gender0NoSort^`Age0NoSort^`Social Class0NoSort^`Region0NoSort|SR:|SC:|SX:"/>
  <p:tag name="PPSELECTEDAREA1" val="SC:3-16|SR:8|DL:3"/>
  <p:tag name="PPADDMETHOD1" val="AM:5|TM:5|TC:1|TR:1"/>
  <p:tag name="PPGRIDAREAS1" val="DH:1|DC:4|DA:5|PF:11|ST:1|FC:2|LC:16|OC:101|OR:6"/>
  <p:tag name="PPACTIONCOUNT" val="2"/>
  <p:tag name="PPACTIONTYPE2" val="Flip"/>
</p:tagLst>
</file>

<file path=ppt/tags/tag9.xml><?xml version="1.0" encoding="utf-8"?>
<p:tagLst xmlns:a="http://schemas.openxmlformats.org/drawingml/2006/main" xmlns:r="http://schemas.openxmlformats.org/officeDocument/2006/relationships" xmlns:p="http://schemas.openxmlformats.org/presentationml/2006/main">
  <p:tag name="PPOBJECTNAME" val="sideway single"/>
  <p:tag name="PPDESC" val=""/>
  <p:tag name="PPACTIONTYPE1" val="Data"/>
  <p:tag name="PPDATASOURCE1" val="0"/>
  <p:tag name="PPDATATABLE1" val="11"/>
  <p:tag name="PPFILTERSTRING1" val="TBR:0|TBC:0|NDFR:0|NDFC:0|NDTR:0|NDTC:0|QT:0|BNR:1|STB:1|DA:1|DSC:1|SST:1|SSV:0|SBV:1|OSC:1|OBR:0|RSV:1|RBV:0|PRF:0|PSF:0|IB:0|SLM:0|BS:F|RH:0|TC:1|DP:-1|NIP:0|NID:0|SP:0|MN:0|SS:::|RF:00000000000000000000000000|XPR:4|XPC:1|LDR:|LDC:|BAR:|STC:|SA:0,0,0,0|SI:|IER:String^IncludeWithLabels|IEC:String^IncludeWithLabels^`Total0NoSort^`Gender0NoSort^`Age0NoSort^`Social Class0NoSort^`Region0NoSort|SR:|SC:|SX:"/>
  <p:tag name="PPSELECTEDAREA1" val="SC:3-16|SR:8|DL:3"/>
  <p:tag name="PPADDMETHOD1" val="AM:5|TM:5|TC:1|TR:1"/>
  <p:tag name="PPGRIDAREAS1" val="DH:1|DC:4|DA:5|PF:11|ST:1|FC:2|LC:16|OC:101|OR:6"/>
  <p:tag name="PPACTIONCOUNT" val="2"/>
  <p:tag name="PPACTIONTYPE2" val="Flip"/>
</p:tagLst>
</file>

<file path=ppt/tags/tag10.xml><?xml version="1.0" encoding="utf-8"?>
<p:tagLst xmlns:a="http://schemas.openxmlformats.org/drawingml/2006/main" xmlns:r="http://schemas.openxmlformats.org/officeDocument/2006/relationships" xmlns:p="http://schemas.openxmlformats.org/presentationml/2006/main">
  <p:tag name="PPOBJECTNAME" val="sideway stacked 6 top headings"/>
  <p:tag name="PPDESC" val=""/>
  <p:tag name="PPACTIONTYPE1" val="Data"/>
  <p:tag name="PPDATASOURCE1" val="4"/>
  <p:tag name="PPDATATABLE1" val="14"/>
  <p:tag name="PPFILTERSTRING1" val="TBR:0|TBC:0|NDFR:0|NDFC:0|NDTR:0|NDTC:0|QT:0|BNR:1|STB:1|DA:1|DSC:1|SST:1|SSV:0|SBV:1|OSC:1|OBR:0|RSV:1|RBV:0|PRF:0|PSF:0|IB:0|SLM:0|BS:F|RH:0|TC:1|DP:-1|NIP:0|NID:0|SP:0|MN:0|SS:::|RF:00000000000000000000000000|XPR:|XPC:|LDR:|LDC:|BAR:|STC:|SA:0,0,0,0|SI:|IER:String^IncludeWithLabels|IEC:String^IncludeWithLabels|SR:|SC:|SX:"/>
  <p:tag name="PPSELECTEDAREA1" val="SC:2-8|SR:6-11|DL:3"/>
  <p:tag name="PPADDMETHOD1" val="AM:5|TM:5|TC:1|TR:1"/>
  <p:tag name="PPGRIDAREAS1" val="DH:1|DC:4|DA:5|PF:16|ST:1|FC:2|LC:8|OC:7|OR:11"/>
  <p:tag name="PPACTIONTYPE2" val="Sort"/>
  <p:tag name="PPSORTSTRING2" val="SF:F|S1:+2|O1:1|S2:|O2:0|S3:|O3:0|HR:1|HC:1|ET:|EB:|EL:|ER:|WF:F"/>
  <p:tag name="PPACTIONCOUNT" val="3"/>
  <p:tag name="PPACTIONTYPE3" val="Map"/>
  <p:tag name="PPMAPSTRING3" val="&quot;Don't know (DO NOT READ OUT)`Don't know&quot;"/>
</p:tagLst>
</file>

<file path=ppt/tags/tag11.xml><?xml version="1.0" encoding="utf-8"?>
<p:tagLst xmlns:a="http://schemas.openxmlformats.org/drawingml/2006/main" xmlns:r="http://schemas.openxmlformats.org/officeDocument/2006/relationships" xmlns:p="http://schemas.openxmlformats.org/presentationml/2006/main">
  <p:tag name="PPOBJECTNAME" val="sideway single"/>
  <p:tag name="PPDESC" val=""/>
  <p:tag name="PPACTIONTYPE1" val="Data"/>
  <p:tag name="PPDATASOURCE1" val="0"/>
  <p:tag name="PPDATATABLE1" val="11"/>
  <p:tag name="PPFILTERSTRING1" val="TBR:0|TBC:0|NDFR:0|NDFC:0|NDTR:0|NDTC:0|QT:0|BNR:1|STB:1|DA:1|DSC:1|SST:1|SSV:0|SBV:1|OSC:1|OBR:0|RSV:1|RBV:0|PRF:0|PSF:0|IB:0|SLM:0|BS:F|RH:0|TC:1|DP:-1|NIP:0|NID:0|SP:0|MN:0|SS:::|RF:00000000000000000000000000|XPR:4|XPC:1|LDR:|LDC:|BAR:|STC:|SA:0,0,0,0|SI:|IER:String^IncludeWithLabels|IEC:String^IncludeWithLabels^`Total0NoSort^`Gender0NoSort^`Age0NoSort^`Social Class0NoSort^`Region0NoSort|SR:|SC:|SX:"/>
  <p:tag name="PPSELECTEDAREA1" val="SC:3-16|SR:8|DL:3"/>
  <p:tag name="PPADDMETHOD1" val="AM:5|TM:5|TC:1|TR:1"/>
  <p:tag name="PPGRIDAREAS1" val="DH:1|DC:4|DA:5|PF:11|ST:1|FC:2|LC:16|OC:101|OR:6"/>
  <p:tag name="PPACTIONCOUNT" val="2"/>
  <p:tag name="PPACTIONTYPE2" val="Flip"/>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B&amp;A Template 2019">
    <a:dk1>
      <a:sysClr val="windowText" lastClr="000000"/>
    </a:dk1>
    <a:lt1>
      <a:sysClr val="window" lastClr="FFFFFF"/>
    </a:lt1>
    <a:dk2>
      <a:srgbClr val="FFFFFF"/>
    </a:dk2>
    <a:lt2>
      <a:srgbClr val="E7E6E6"/>
    </a:lt2>
    <a:accent1>
      <a:srgbClr val="AEC411"/>
    </a:accent1>
    <a:accent2>
      <a:srgbClr val="54C0E8"/>
    </a:accent2>
    <a:accent3>
      <a:srgbClr val="D0CECE"/>
    </a:accent3>
    <a:accent4>
      <a:srgbClr val="FED402"/>
    </a:accent4>
    <a:accent5>
      <a:srgbClr val="D61D6E"/>
    </a:accent5>
    <a:accent6>
      <a:srgbClr val="27908F"/>
    </a:accent6>
    <a:hlink>
      <a:srgbClr val="502F75"/>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Tons Grey">
    <a:dk1>
      <a:sysClr val="windowText" lastClr="000000"/>
    </a:dk1>
    <a:lt1>
      <a:sysClr val="window" lastClr="FFFFFF"/>
    </a:lt1>
    <a:dk2>
      <a:srgbClr val="FFFFFF"/>
    </a:dk2>
    <a:lt2>
      <a:srgbClr val="E7E6E6"/>
    </a:lt2>
    <a:accent1>
      <a:srgbClr val="AEC411"/>
    </a:accent1>
    <a:accent2>
      <a:srgbClr val="DEF05B"/>
    </a:accent2>
    <a:accent3>
      <a:srgbClr val="D0CECE"/>
    </a:accent3>
    <a:accent4>
      <a:srgbClr val="F2A0C4"/>
    </a:accent4>
    <a:accent5>
      <a:srgbClr val="D61D6E"/>
    </a:accent5>
    <a:accent6>
      <a:srgbClr val="901449"/>
    </a:accent6>
    <a:hlink>
      <a:srgbClr val="BFBFBF"/>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B&amp;A Template 2019">
    <a:dk1>
      <a:sysClr val="windowText" lastClr="000000"/>
    </a:dk1>
    <a:lt1>
      <a:sysClr val="window" lastClr="FFFFFF"/>
    </a:lt1>
    <a:dk2>
      <a:srgbClr val="FFFFFF"/>
    </a:dk2>
    <a:lt2>
      <a:srgbClr val="E7E6E6"/>
    </a:lt2>
    <a:accent1>
      <a:srgbClr val="AEC411"/>
    </a:accent1>
    <a:accent2>
      <a:srgbClr val="54C0E8"/>
    </a:accent2>
    <a:accent3>
      <a:srgbClr val="D0CECE"/>
    </a:accent3>
    <a:accent4>
      <a:srgbClr val="FED402"/>
    </a:accent4>
    <a:accent5>
      <a:srgbClr val="D61D6E"/>
    </a:accent5>
    <a:accent6>
      <a:srgbClr val="27908F"/>
    </a:accent6>
    <a:hlink>
      <a:srgbClr val="502F75"/>
    </a:hlink>
    <a:folHlink>
      <a:srgbClr val="D8D8D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1241</TotalTime>
  <Words>2400</Words>
  <Application>Microsoft Office PowerPoint</Application>
  <PresentationFormat>Widescreen</PresentationFormat>
  <Paragraphs>425</Paragraphs>
  <Slides>18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Tahoma</vt:lpstr>
      <vt:lpstr>Trebuchet MS</vt:lpstr>
      <vt:lpstr>Office Theme</vt:lpstr>
      <vt:lpstr>Tracker Study: Re-Opening Ireland</vt:lpstr>
      <vt:lpstr>Methodology</vt:lpstr>
      <vt:lpstr>Summary of Findings</vt:lpstr>
      <vt:lpstr>2/3 of people report that their personal finances have remained the same or improved since the onset of the Covid-19 crisis</vt:lpstr>
      <vt:lpstr>Extent to which personal finances have been impacted by Covid-19</vt:lpstr>
      <vt:lpstr>60% of people have saved money during the crisis</vt:lpstr>
      <vt:lpstr>And 37% have managed to clear or reduce debt</vt:lpstr>
      <vt:lpstr>Expected expenditure when business reopens</vt:lpstr>
      <vt:lpstr>Expected expenditure when business reopens</vt:lpstr>
      <vt:lpstr>Incidence of having to cancel a holiday</vt:lpstr>
      <vt:lpstr>Over four in ten expect to spend the money they have saved on holidays  on other products and services in Ireland</vt:lpstr>
      <vt:lpstr>Summary purchase plans post Covid</vt:lpstr>
      <vt:lpstr>Frequency of Purchasing Irish brands from smaller local shops and suppliers since the onset of Covid-19 crisis</vt:lpstr>
      <vt:lpstr>Frequency of Purchasing Irish brands from larger supermarkets since the onset of Covid 19 crisis</vt:lpstr>
      <vt:lpstr>Intentions once Covid 19 restrictions lifted</vt:lpstr>
      <vt:lpstr>Most trusted source</vt:lpstr>
      <vt:lpstr>Most trusted source of Advertising  communication</vt:lpstr>
      <vt:lpstr>Television Viewing: Consolidated Minutes viewed daily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Consumer Tracker</dc:title>
  <dc:creator>Jill McGrath</dc:creator>
  <cp:lastModifiedBy>Eimear</cp:lastModifiedBy>
  <cp:revision>6</cp:revision>
  <dcterms:created xsi:type="dcterms:W3CDTF">2020-06-02T14:53:08Z</dcterms:created>
  <dcterms:modified xsi:type="dcterms:W3CDTF">2020-06-04T08:27:45Z</dcterms:modified>
</cp:coreProperties>
</file>