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8" r:id="rId3"/>
    <p:sldId id="849" r:id="rId4"/>
    <p:sldId id="803" r:id="rId5"/>
    <p:sldId id="342" r:id="rId6"/>
    <p:sldId id="857" r:id="rId7"/>
    <p:sldId id="858" r:id="rId8"/>
    <p:sldId id="859" r:id="rId9"/>
    <p:sldId id="860" r:id="rId10"/>
    <p:sldId id="861" r:id="rId11"/>
    <p:sldId id="86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77" y="1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" userId="2c19cd728e57dabf" providerId="LiveId" clId="{240AB993-FBFD-4400-B8C2-24BB011C83A3}"/>
    <pc:docChg chg="delSld">
      <pc:chgData name="Eimear" userId="2c19cd728e57dabf" providerId="LiveId" clId="{240AB993-FBFD-4400-B8C2-24BB011C83A3}" dt="2021-04-12T13:03:02.428" v="2" actId="47"/>
      <pc:docMkLst>
        <pc:docMk/>
      </pc:docMkLst>
      <pc:sldChg chg="del">
        <pc:chgData name="Eimear" userId="2c19cd728e57dabf" providerId="LiveId" clId="{240AB993-FBFD-4400-B8C2-24BB011C83A3}" dt="2021-04-12T13:03:01.356" v="1" actId="47"/>
        <pc:sldMkLst>
          <pc:docMk/>
          <pc:sldMk cId="3537998363" sldId="805"/>
        </pc:sldMkLst>
      </pc:sldChg>
      <pc:sldChg chg="del">
        <pc:chgData name="Eimear" userId="2c19cd728e57dabf" providerId="LiveId" clId="{240AB993-FBFD-4400-B8C2-24BB011C83A3}" dt="2021-04-12T13:03:02.428" v="2" actId="47"/>
        <pc:sldMkLst>
          <pc:docMk/>
          <pc:sldMk cId="871123484" sldId="850"/>
        </pc:sldMkLst>
      </pc:sldChg>
      <pc:sldChg chg="del">
        <pc:chgData name="Eimear" userId="2c19cd728e57dabf" providerId="LiveId" clId="{240AB993-FBFD-4400-B8C2-24BB011C83A3}" dt="2021-04-12T13:03:00.273" v="0" actId="47"/>
        <pc:sldMkLst>
          <pc:docMk/>
          <pc:sldMk cId="2950368213" sldId="856"/>
        </pc:sldMkLst>
      </pc:sldChg>
      <pc:sldMasterChg chg="delSldLayout">
        <pc:chgData name="Eimear" userId="2c19cd728e57dabf" providerId="LiveId" clId="{240AB993-FBFD-4400-B8C2-24BB011C83A3}" dt="2021-04-12T13:03:00.273" v="0" actId="47"/>
        <pc:sldMasterMkLst>
          <pc:docMk/>
          <pc:sldMasterMk cId="102754929" sldId="2147483660"/>
        </pc:sldMasterMkLst>
        <pc:sldLayoutChg chg="del">
          <pc:chgData name="Eimear" userId="2c19cd728e57dabf" providerId="LiveId" clId="{240AB993-FBFD-4400-B8C2-24BB011C83A3}" dt="2021-04-12T13:03:00.273" v="0" actId="47"/>
          <pc:sldLayoutMkLst>
            <pc:docMk/>
            <pc:sldMasterMk cId="102754929" sldId="2147483660"/>
            <pc:sldLayoutMk cId="1305011724" sldId="2147483672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73.6% of Adults ABC1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March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2884961390695726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Children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55.7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Hskprs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83.3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Hskprs w/kids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76.599999999999994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73.599999999999994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57.5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71.099999999999994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88.3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image" Target="../media/image6.jpg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image" Target="../media/image6.jpg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Bank Of Ireland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Sky Ireland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HSE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Allied Irish Banks</a:t>
          </a: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Mars Ireland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Diageo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Nestlé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Walt Disney Company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Tesco Ireland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0294" custLinFactNeighborX="-100000" custLinFactNeighborY="-5172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Bank Of Ireland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Sky Ireland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HSE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Allied Irish Banks</a:t>
          </a: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Tesco Ireland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Diageo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Nestlé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Walt Disney Company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Mars Ireland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12/04/2021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6758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4742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12/04/2021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376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12/04/2021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tamireland.ie/top-programmes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tamireland.ie/top-programm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27893"/>
            <a:ext cx="12192000" cy="69858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87" y="3922770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375" y="3922770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March 2021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</a:t>
            </a:r>
            <a:endParaRPr lang="en-US" sz="3600" b="1" dirty="0">
              <a:solidFill>
                <a:schemeClr val="accent5"/>
              </a:solidFill>
              <a:latin typeface="Montserrat ExtraBold" panose="000009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04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A19AD2-8BCF-47BE-89D9-2DA319F228F6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MARCH 2021 VIEWING TRENDS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C62E4D-537D-40C2-B242-123D9C776034}"/>
              </a:ext>
            </a:extLst>
          </p:cNvPr>
          <p:cNvSpPr txBox="1"/>
          <p:nvPr/>
        </p:nvSpPr>
        <p:spPr>
          <a:xfrm>
            <a:off x="4069274" y="1693398"/>
            <a:ext cx="794175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TAM Ireland Commercial Channels reached an average of 73% of individuals each week in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March 2021</a:t>
            </a:r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Individuals watched an average of 157 minutes (2 hours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23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minutes) each day in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March 2021. This is a 12% decrease on March 2020</a:t>
            </a:r>
          </a:p>
          <a:p>
            <a:endParaRPr lang="en-US" dirty="0">
              <a:solidFill>
                <a:srgbClr val="213445"/>
              </a:solidFill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IE" b="0" i="1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Oprah with Meghan and Harry </a:t>
            </a:r>
            <a:r>
              <a:rPr lang="en-IE" b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interview</a:t>
            </a:r>
            <a:r>
              <a:rPr lang="en-IE" b="0" i="1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on RTÉ 2 on March 8</a:t>
            </a:r>
            <a:r>
              <a:rPr lang="en-IE" b="0" i="0" baseline="3000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was the most viewed programme of the month. An average of 836,500 individuals tuned in to the broadcast.</a:t>
            </a:r>
          </a:p>
          <a:p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On Virgin Media One the Six Nations game (live) between Ireland and France was the most viewed programme of the month.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44C198-5C19-4F02-A58B-6AB6D043F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350" y="1858266"/>
            <a:ext cx="2687263" cy="1493643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8151A1-BFCE-4700-8274-B99EADFD4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350" y="3711026"/>
            <a:ext cx="2687264" cy="1511586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1502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692559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WEEKLY REACH: March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608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978889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ROI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March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19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Oprah With Meghan And Harry	08-03-2021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RTE News: Six One		17-03-2021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Late </a:t>
            </a:r>
            <a:r>
              <a:rPr lang="en-IE" sz="1800" b="1" dirty="0" err="1">
                <a:solidFill>
                  <a:schemeClr val="tx2"/>
                </a:solidFill>
              </a:rPr>
              <a:t>Late</a:t>
            </a:r>
            <a:r>
              <a:rPr lang="en-IE" sz="1800" b="1" dirty="0">
                <a:solidFill>
                  <a:schemeClr val="tx2"/>
                </a:solidFill>
              </a:rPr>
              <a:t> Show St. Patrick's Night Special, The				17-03-2021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RTE News: Nine </a:t>
            </a:r>
            <a:r>
              <a:rPr lang="en-IE" sz="1800" b="1" dirty="0" err="1">
                <a:solidFill>
                  <a:schemeClr val="tx2"/>
                </a:solidFill>
              </a:rPr>
              <a:t>O'Clock</a:t>
            </a:r>
            <a:r>
              <a:rPr lang="en-IE" sz="1800" b="1" dirty="0">
                <a:solidFill>
                  <a:schemeClr val="tx2"/>
                </a:solidFill>
              </a:rPr>
              <a:t>		14-03-2021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Tommy Tiernan Show, The	27-03-2021</a:t>
            </a:r>
          </a:p>
          <a:p>
            <a:pPr marL="285750" indent="-285750">
              <a:buFontTx/>
              <a:buChar char="-"/>
            </a:pPr>
            <a:endParaRPr lang="en-GB" sz="1800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41CD283-4FDE-6143-A2D9-9F3C73230BC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6" r="10976"/>
          <a:stretch/>
        </p:blipFill>
        <p:spPr>
          <a:xfrm>
            <a:off x="6007894" y="-9729"/>
            <a:ext cx="6184106" cy="5948364"/>
          </a:xfrm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A7362BD-837B-4908-9DD0-C18787133D10}"/>
              </a:ext>
            </a:extLst>
          </p:cNvPr>
          <p:cNvSpPr txBox="1">
            <a:spLocks/>
          </p:cNvSpPr>
          <p:nvPr/>
        </p:nvSpPr>
        <p:spPr>
          <a:xfrm rot="16200000">
            <a:off x="10057532" y="3718842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The Great Pottery Throw Down, Channel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March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March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4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6 NAT LIVE IRE V ENG	20-03-2021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6 NAT LIVE SCO V IRE	14-03-2021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6 NAT POST IRE V ENG	20-03-2021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6 NAT POST SCO V IRE	14-03-2021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6 NAT LIVE FRA V WAL	20-03-2021</a:t>
            </a:r>
          </a:p>
          <a:p>
            <a:pPr marL="0" indent="0">
              <a:buNone/>
            </a:pPr>
            <a:endParaRPr lang="en-GB" sz="1800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41CD283-4FDE-6143-A2D9-9F3C73230BC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0" r="20760"/>
          <a:stretch/>
        </p:blipFill>
        <p:spPr>
          <a:xfrm>
            <a:off x="6007894" y="-9729"/>
            <a:ext cx="6184106" cy="594836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March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LIVE RENAULT SUPER SUNDAY	07-03-2021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LIVE PL: LIVERPOOL V CHELSEA	04-03-2021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LIVE PL: C. PALACE V MAN UNITED	03-03-2021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LIVE MNF: WOLVES V LIVERPOOL	15-03-2021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FLIGHT ATTENDANT, THE	20-03-2021</a:t>
            </a:r>
          </a:p>
          <a:p>
            <a:pPr marL="0" indent="0">
              <a:buNone/>
            </a:pPr>
            <a:endParaRPr lang="en-GB" sz="1800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41CD283-4FDE-6143-A2D9-9F3C73230BC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0" r="20760"/>
          <a:stretch/>
        </p:blipFill>
        <p:spPr>
          <a:xfrm>
            <a:off x="6007894" y="-9729"/>
            <a:ext cx="6184106" cy="594836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March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GOGGLEBOX			12-03-2021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THE GREAT CELEBRITY BAKE OFF FOR SU2C	</a:t>
            </a:r>
          </a:p>
          <a:p>
            <a:pPr marL="0" indent="0">
              <a:buNone/>
            </a:pPr>
            <a:r>
              <a:rPr lang="en-IE" sz="1800" b="1" dirty="0">
                <a:solidFill>
                  <a:schemeClr val="tx2"/>
                </a:solidFill>
              </a:rPr>
              <a:t>				23-03-2021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CAROLINE FLACK: HER LIFE AND DEATH	</a:t>
            </a:r>
          </a:p>
          <a:p>
            <a:pPr marL="0" indent="0">
              <a:buNone/>
            </a:pPr>
            <a:r>
              <a:rPr lang="en-IE" sz="1800" b="1" dirty="0">
                <a:solidFill>
                  <a:schemeClr val="tx2"/>
                </a:solidFill>
              </a:rPr>
              <a:t>				17-03-2021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THE GREAT POTTERY THROWDOWN	</a:t>
            </a:r>
          </a:p>
          <a:p>
            <a:pPr marL="0" indent="0">
              <a:buNone/>
            </a:pPr>
            <a:r>
              <a:rPr lang="en-IE" sz="1800" b="1" dirty="0">
                <a:solidFill>
                  <a:schemeClr val="tx2"/>
                </a:solidFill>
              </a:rPr>
              <a:t>				14-03-2021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24 HOURS IN POLICE CUSTODY	22-03-2021</a:t>
            </a:r>
          </a:p>
          <a:p>
            <a:pPr marL="0" indent="0">
              <a:buNone/>
            </a:pPr>
            <a:endParaRPr lang="en-GB" sz="1800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41CD283-4FDE-6143-A2D9-9F3C73230BC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0" r="20760"/>
          <a:stretch/>
        </p:blipFill>
        <p:spPr>
          <a:xfrm>
            <a:off x="6007894" y="-9729"/>
            <a:ext cx="6184106" cy="594836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March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Rugbaí </a:t>
            </a:r>
            <a:r>
              <a:rPr lang="en-IE" sz="1800" b="1" dirty="0" err="1">
                <a:solidFill>
                  <a:schemeClr val="tx2"/>
                </a:solidFill>
              </a:rPr>
              <a:t>Beo</a:t>
            </a:r>
            <a:r>
              <a:rPr lang="en-IE" sz="1800" b="1" dirty="0">
                <a:solidFill>
                  <a:schemeClr val="tx2"/>
                </a:solidFill>
              </a:rPr>
              <a:t> Pro 14 2020-2021	27-03-2021</a:t>
            </a:r>
          </a:p>
          <a:p>
            <a:pPr marL="285750" indent="-285750">
              <a:buFontTx/>
              <a:buChar char="-"/>
            </a:pPr>
            <a:r>
              <a:rPr lang="en-IE" sz="1800" b="1" dirty="0" err="1">
                <a:solidFill>
                  <a:schemeClr val="tx2"/>
                </a:solidFill>
              </a:rPr>
              <a:t>Opry</a:t>
            </a:r>
            <a:r>
              <a:rPr lang="en-IE" sz="1800" b="1" dirty="0">
                <a:solidFill>
                  <a:schemeClr val="tx2"/>
                </a:solidFill>
              </a:rPr>
              <a:t> le Daniel Duets 10	16-03-2021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PEIG	10-03-2021</a:t>
            </a:r>
          </a:p>
          <a:p>
            <a:pPr marL="285750" indent="-285750">
              <a:buFontTx/>
              <a:buChar char="-"/>
            </a:pPr>
            <a:r>
              <a:rPr lang="en-IE" sz="1800" b="1" dirty="0" err="1">
                <a:solidFill>
                  <a:schemeClr val="tx2"/>
                </a:solidFill>
              </a:rPr>
              <a:t>Glór</a:t>
            </a:r>
            <a:r>
              <a:rPr lang="en-IE" sz="1800" b="1" dirty="0">
                <a:solidFill>
                  <a:schemeClr val="tx2"/>
                </a:solidFill>
              </a:rPr>
              <a:t> </a:t>
            </a:r>
            <a:r>
              <a:rPr lang="en-IE" sz="1800" b="1" dirty="0" err="1">
                <a:solidFill>
                  <a:schemeClr val="tx2"/>
                </a:solidFill>
              </a:rPr>
              <a:t>Tíre</a:t>
            </a:r>
            <a:r>
              <a:rPr lang="en-IE" sz="1800" b="1" dirty="0">
                <a:solidFill>
                  <a:schemeClr val="tx2"/>
                </a:solidFill>
              </a:rPr>
              <a:t> 17	09-03-2021</a:t>
            </a:r>
          </a:p>
          <a:p>
            <a:pPr marL="285750" indent="-285750">
              <a:buFontTx/>
              <a:buChar char="-"/>
            </a:pPr>
            <a:r>
              <a:rPr lang="en-IE" sz="1800" b="1" dirty="0" err="1">
                <a:solidFill>
                  <a:schemeClr val="tx2"/>
                </a:solidFill>
              </a:rPr>
              <a:t>Opry</a:t>
            </a:r>
            <a:r>
              <a:rPr lang="en-IE" sz="1800" b="1" dirty="0">
                <a:solidFill>
                  <a:schemeClr val="tx2"/>
                </a:solidFill>
              </a:rPr>
              <a:t> le Daniel - </a:t>
            </a:r>
            <a:r>
              <a:rPr lang="en-IE" sz="1800" b="1" dirty="0" err="1">
                <a:solidFill>
                  <a:schemeClr val="tx2"/>
                </a:solidFill>
              </a:rPr>
              <a:t>Togha</a:t>
            </a:r>
            <a:r>
              <a:rPr lang="en-IE" sz="1800" b="1" dirty="0">
                <a:solidFill>
                  <a:schemeClr val="tx2"/>
                </a:solidFill>
              </a:rPr>
              <a:t> </a:t>
            </a:r>
            <a:r>
              <a:rPr lang="en-IE" sz="1800" b="1" dirty="0" err="1">
                <a:solidFill>
                  <a:schemeClr val="tx2"/>
                </a:solidFill>
              </a:rPr>
              <a:t>Sraith</a:t>
            </a:r>
            <a:r>
              <a:rPr lang="en-IE" sz="1800" b="1" dirty="0">
                <a:solidFill>
                  <a:schemeClr val="tx2"/>
                </a:solidFill>
              </a:rPr>
              <a:t> 9	23-03-2021</a:t>
            </a:r>
          </a:p>
          <a:p>
            <a:pPr marL="0" indent="0">
              <a:buNone/>
            </a:pPr>
            <a:endParaRPr lang="en-GB" sz="1800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41CD283-4FDE-6143-A2D9-9F3C73230BC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7" r="20717"/>
          <a:stretch/>
        </p:blipFill>
        <p:spPr>
          <a:xfrm>
            <a:off x="6007894" y="-9729"/>
            <a:ext cx="6184106" cy="594836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March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BAYWATCH			29-03-2021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FRIENDS			18-03-2021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FILM: OLIVER! (1968)		27-03-2021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PAW PATROL			23-03-2021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FILM: YOU, ME AND DUPREE (2006)	</a:t>
            </a:r>
          </a:p>
          <a:p>
            <a:pPr marL="0" indent="0">
              <a:buNone/>
            </a:pPr>
            <a:r>
              <a:rPr lang="en-IE" sz="1800" b="1" dirty="0">
                <a:solidFill>
                  <a:schemeClr val="tx2"/>
                </a:solidFill>
              </a:rPr>
              <a:t>				28-03-2021</a:t>
            </a:r>
          </a:p>
          <a:p>
            <a:pPr marL="0" indent="0">
              <a:buNone/>
            </a:pPr>
            <a:endParaRPr lang="en-GB" sz="1800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41CD283-4FDE-6143-A2D9-9F3C73230BC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5" r="15745"/>
          <a:stretch/>
        </p:blipFill>
        <p:spPr>
          <a:xfrm>
            <a:off x="6007894" y="-9729"/>
            <a:ext cx="6184106" cy="594836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VIACOM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March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45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PRO14 2020/21 FINAL	27-03-2021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FA CUP 2020/21 ENG	21-03-2021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CLASSIC GAA		31-03-2021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PRO14 HOUR 2020	31-03-2021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FOOTBALL FA CUP FINALS	13-03-2021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EIR SPORT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March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5E8C393-A18E-4C65-A47D-4D9C69999B7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4" r="20764"/>
          <a:stretch>
            <a:fillRect/>
          </a:stretch>
        </p:blipFill>
        <p:spPr/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14E345-0663-47F8-BD73-97FF20704E62}"/>
              </a:ext>
            </a:extLst>
          </p:cNvPr>
          <p:cNvSpPr txBox="1"/>
          <p:nvPr/>
        </p:nvSpPr>
        <p:spPr>
          <a:xfrm>
            <a:off x="112102" y="5417641"/>
            <a:ext cx="60974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8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February 2021 can be found </a:t>
            </a:r>
            <a:r>
              <a:rPr lang="en-IE" sz="1800" dirty="0">
                <a:solidFill>
                  <a:schemeClr val="tx1"/>
                </a:solidFill>
                <a:latin typeface="Montserrat Light" panose="00000400000000000000" pitchFamily="2" charset="0"/>
                <a:hlinkClick r:id="rId4"/>
              </a:rPr>
              <a:t>here</a:t>
            </a:r>
            <a:endParaRPr lang="en-IE" sz="18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10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3210</TotalTime>
  <Words>904</Words>
  <Application>Microsoft Office PowerPoint</Application>
  <PresentationFormat>Widescreen</PresentationFormat>
  <Paragraphs>119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88</cp:revision>
  <dcterms:created xsi:type="dcterms:W3CDTF">2020-09-08T09:03:26Z</dcterms:created>
  <dcterms:modified xsi:type="dcterms:W3CDTF">2021-04-12T13:03:11Z</dcterms:modified>
</cp:coreProperties>
</file>