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8" r:id="rId3"/>
    <p:sldId id="856" r:id="rId4"/>
    <p:sldId id="803" r:id="rId5"/>
    <p:sldId id="342" r:id="rId6"/>
    <p:sldId id="857" r:id="rId7"/>
    <p:sldId id="858" r:id="rId8"/>
    <p:sldId id="859" r:id="rId9"/>
    <p:sldId id="860" r:id="rId10"/>
    <p:sldId id="861" r:id="rId11"/>
    <p:sldId id="86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2B2B2"/>
    <a:srgbClr val="213445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528" y="1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" userId="2c19cd728e57dabf" providerId="LiveId" clId="{FC04C562-23F6-478A-899D-246DA2F0EBE3}"/>
    <pc:docChg chg="delSld">
      <pc:chgData name="Eimear" userId="2c19cd728e57dabf" providerId="LiveId" clId="{FC04C562-23F6-478A-899D-246DA2F0EBE3}" dt="2021-08-11T14:21:30.965" v="2" actId="47"/>
      <pc:docMkLst>
        <pc:docMk/>
      </pc:docMkLst>
      <pc:sldChg chg="del">
        <pc:chgData name="Eimear" userId="2c19cd728e57dabf" providerId="LiveId" clId="{FC04C562-23F6-478A-899D-246DA2F0EBE3}" dt="2021-08-11T14:21:29.715" v="0" actId="47"/>
        <pc:sldMkLst>
          <pc:docMk/>
          <pc:sldMk cId="3537998363" sldId="805"/>
        </pc:sldMkLst>
      </pc:sldChg>
      <pc:sldChg chg="del">
        <pc:chgData name="Eimear" userId="2c19cd728e57dabf" providerId="LiveId" clId="{FC04C562-23F6-478A-899D-246DA2F0EBE3}" dt="2021-08-11T14:21:30.965" v="2" actId="47"/>
        <pc:sldMkLst>
          <pc:docMk/>
          <pc:sldMk cId="2374608695" sldId="849"/>
        </pc:sldMkLst>
      </pc:sldChg>
      <pc:sldChg chg="del">
        <pc:chgData name="Eimear" userId="2c19cd728e57dabf" providerId="LiveId" clId="{FC04C562-23F6-478A-899D-246DA2F0EBE3}" dt="2021-08-11T14:21:30.250" v="1" actId="47"/>
        <pc:sldMkLst>
          <pc:docMk/>
          <pc:sldMk cId="871123484" sldId="850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Adults 15+</c:v>
                </c:pt>
                <c:pt idx="1">
                  <c:v>*Individuals</c:v>
                </c:pt>
                <c:pt idx="2">
                  <c:v>Adults 15-24</c:v>
                </c:pt>
                <c:pt idx="3">
                  <c:v>Adults 25-34</c:v>
                </c:pt>
                <c:pt idx="4">
                  <c:v>Adults 35-54</c:v>
                </c:pt>
                <c:pt idx="5">
                  <c:v>Adults 55+</c:v>
                </c:pt>
                <c:pt idx="6">
                  <c:v>*Hskprs</c:v>
                </c:pt>
                <c:pt idx="7">
                  <c:v>*Hskprs w/kids</c:v>
                </c:pt>
                <c:pt idx="8">
                  <c:v>*Children</c:v>
                </c:pt>
                <c:pt idx="9">
                  <c:v>Men 15+</c:v>
                </c:pt>
                <c:pt idx="10">
                  <c:v>Women 15+</c:v>
                </c:pt>
                <c:pt idx="11">
                  <c:v>Adults ABC1</c:v>
                </c:pt>
                <c:pt idx="12">
                  <c:v>Adults C2DE</c:v>
                </c:pt>
                <c:pt idx="13">
                  <c:v>Adults 15-34</c:v>
                </c:pt>
                <c:pt idx="14">
                  <c:v>Adults 25-44</c:v>
                </c:pt>
              </c:strCache>
            </c:strRef>
          </c:cat>
          <c:val>
            <c:numRef>
              <c:f>Sheet1!$B$2:$B$16</c:f>
              <c:numCache>
                <c:formatCode>0</c:formatCode>
                <c:ptCount val="15"/>
                <c:pt idx="0">
                  <c:v>130</c:v>
                </c:pt>
                <c:pt idx="1">
                  <c:v>114</c:v>
                </c:pt>
                <c:pt idx="2">
                  <c:v>39</c:v>
                </c:pt>
                <c:pt idx="3">
                  <c:v>71</c:v>
                </c:pt>
                <c:pt idx="4">
                  <c:v>110</c:v>
                </c:pt>
                <c:pt idx="5">
                  <c:v>218</c:v>
                </c:pt>
                <c:pt idx="6">
                  <c:v>166</c:v>
                </c:pt>
                <c:pt idx="7">
                  <c:v>98</c:v>
                </c:pt>
                <c:pt idx="8">
                  <c:v>36</c:v>
                </c:pt>
                <c:pt idx="9">
                  <c:v>131</c:v>
                </c:pt>
                <c:pt idx="10">
                  <c:v>129</c:v>
                </c:pt>
                <c:pt idx="11">
                  <c:v>79</c:v>
                </c:pt>
                <c:pt idx="12">
                  <c:v>170</c:v>
                </c:pt>
                <c:pt idx="13">
                  <c:v>54</c:v>
                </c:pt>
                <c:pt idx="14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Time-Shift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Adults 15+</c:v>
                </c:pt>
                <c:pt idx="1">
                  <c:v>*Individuals</c:v>
                </c:pt>
                <c:pt idx="2">
                  <c:v>Adults 15-24</c:v>
                </c:pt>
                <c:pt idx="3">
                  <c:v>Adults 25-34</c:v>
                </c:pt>
                <c:pt idx="4">
                  <c:v>Adults 35-54</c:v>
                </c:pt>
                <c:pt idx="5">
                  <c:v>Adults 55+</c:v>
                </c:pt>
                <c:pt idx="6">
                  <c:v>*Hskprs</c:v>
                </c:pt>
                <c:pt idx="7">
                  <c:v>*Hskprs w/kids</c:v>
                </c:pt>
                <c:pt idx="8">
                  <c:v>*Children</c:v>
                </c:pt>
                <c:pt idx="9">
                  <c:v>Men 15+</c:v>
                </c:pt>
                <c:pt idx="10">
                  <c:v>Women 15+</c:v>
                </c:pt>
                <c:pt idx="11">
                  <c:v>Adults ABC1</c:v>
                </c:pt>
                <c:pt idx="12">
                  <c:v>Adults C2DE</c:v>
                </c:pt>
                <c:pt idx="13">
                  <c:v>Adults 15-34</c:v>
                </c:pt>
                <c:pt idx="14">
                  <c:v>Adults 25-44</c:v>
                </c:pt>
              </c:strCache>
            </c:strRef>
          </c:cat>
          <c:val>
            <c:numRef>
              <c:f>Sheet1!$C$2:$C$16</c:f>
              <c:numCache>
                <c:formatCode>0</c:formatCode>
                <c:ptCount val="15"/>
                <c:pt idx="0">
                  <c:v>22</c:v>
                </c:pt>
                <c:pt idx="1">
                  <c:v>20</c:v>
                </c:pt>
                <c:pt idx="2">
                  <c:v>10</c:v>
                </c:pt>
                <c:pt idx="3">
                  <c:v>18</c:v>
                </c:pt>
                <c:pt idx="4">
                  <c:v>25</c:v>
                </c:pt>
                <c:pt idx="5">
                  <c:v>27</c:v>
                </c:pt>
                <c:pt idx="6">
                  <c:v>27</c:v>
                </c:pt>
                <c:pt idx="7">
                  <c:v>28</c:v>
                </c:pt>
                <c:pt idx="8">
                  <c:v>11</c:v>
                </c:pt>
                <c:pt idx="9">
                  <c:v>19</c:v>
                </c:pt>
                <c:pt idx="10">
                  <c:v>26</c:v>
                </c:pt>
                <c:pt idx="11">
                  <c:v>20</c:v>
                </c:pt>
                <c:pt idx="12">
                  <c:v>25</c:v>
                </c:pt>
                <c:pt idx="13">
                  <c:v>14</c:v>
                </c:pt>
                <c:pt idx="14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  <c:max val="3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E" dirty="0">
                    <a:solidFill>
                      <a:schemeClr val="bg2"/>
                    </a:solidFill>
                  </a:rPr>
                  <a:t>Daily Minutes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image" Target="../media/image6.png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image" Target="../media/image6.png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2: Sky Ireland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3: Diageo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4: Unilever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05: Allied Irish Banks</a:t>
          </a: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10: Reckitt Benckiser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07: Aldi Ireland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08: Vodafone Ireland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09: Heineken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06: Tesco Ireland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0294" custLinFactNeighborX="-100000" custLinFactNeighborY="-5172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 custLinFactNeighborX="-774" custLinFactNeighborY="200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 custLinFactNeighborX="0" custLinFactNeighborY="-2624"/>
      <dgm:spPr>
        <a:blipFill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2: Sky Ireland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1651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3: Diageo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09936" y="19194"/>
          <a:ext cx="1945184" cy="1340232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4: Unilever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05: Allied Irish Banks</a:t>
          </a: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06: Tesco Ireland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07: Aldi Ireland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3776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08: Vodafone Ireland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09: Heineken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10: Reckitt Benckiser</a:t>
          </a:r>
        </a:p>
      </dsp:txBody>
      <dsp:txXfrm>
        <a:off x="8564777" y="3613160"/>
        <a:ext cx="1945184" cy="721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11/08/2021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31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389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415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676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444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0356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67586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4742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041776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Aft>
                <a:spcPts val="1800"/>
              </a:spcAft>
              <a:defRPr lang="en-US" sz="32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800"/>
              </a:spcAft>
              <a:defRPr lang="en-US" sz="28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800"/>
              </a:spcAft>
              <a:defRPr lang="en-US" sz="24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6312024" y="1825625"/>
            <a:ext cx="5041776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Aft>
                <a:spcPts val="1800"/>
              </a:spcAft>
              <a:defRPr lang="en-US" sz="32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800"/>
              </a:spcAft>
              <a:defRPr lang="en-US" sz="28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800"/>
              </a:spcAft>
              <a:defRPr lang="en-US" sz="24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05011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11/08/2021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376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11/08/2021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mireland.ie/top-programme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mireland.ie/top-programmes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mireland.ie/top-programme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tamireland.ie/top-programmes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mireland.ie/top-programmes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tamireland.ie/top-programmes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tamireland.ie/top-programm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27893"/>
            <a:ext cx="12192000" cy="69858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687" y="3922770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375" y="3922770"/>
            <a:ext cx="10515600" cy="1500187"/>
          </a:xfrm>
        </p:spPr>
        <p:txBody>
          <a:bodyPr/>
          <a:lstStyle/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July 2021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Trends</a:t>
            </a:r>
            <a:endParaRPr lang="en-US" sz="3600" b="1" dirty="0">
              <a:solidFill>
                <a:schemeClr val="accent5"/>
              </a:solidFill>
              <a:latin typeface="Montserrat ExtraBold" panose="000009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5047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A19AD2-8BCF-47BE-89D9-2DA319F228F6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JULY 2021 VIEWING TRENDS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C62E4D-537D-40C2-B242-123D9C776034}"/>
              </a:ext>
            </a:extLst>
          </p:cNvPr>
          <p:cNvSpPr txBox="1"/>
          <p:nvPr/>
        </p:nvSpPr>
        <p:spPr>
          <a:xfrm>
            <a:off x="4069274" y="1693398"/>
            <a:ext cx="794175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TAM Ireland Commercial Channels reached an average of 72.8% of individuals each week in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July 2021</a:t>
            </a:r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Individuals watched an average of 134 minutes (2 hours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14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minutes) each day in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July 2021. This is a 6% decrease on July 2020</a:t>
            </a:r>
          </a:p>
          <a:p>
            <a:endParaRPr lang="en-US" dirty="0">
              <a:solidFill>
                <a:srgbClr val="213445"/>
              </a:solidFill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1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UEFA 2020 Final Italy V England Live Play 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on RTÉ 2 on July 11</a:t>
            </a:r>
            <a:r>
              <a:rPr lang="en-IE" b="0" i="0" baseline="3000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was the most viewed programme of the month. An average of 941,300 individuals tuned in to the broadcast.</a:t>
            </a:r>
          </a:p>
          <a:p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Over on the Virgin Media suite of channels, </a:t>
            </a:r>
            <a:r>
              <a:rPr lang="en-IE" i="1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Coronation Street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and </a:t>
            </a:r>
            <a:r>
              <a:rPr lang="en-IE" i="1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Emmerdale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occupied the top two spots with </a:t>
            </a:r>
            <a:r>
              <a:rPr lang="en-IE" i="1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Love Island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on July 30th on Virgin Media One being the third most viewed programme of the month with an average of 321,200 individuals tuning in.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44C198-5C19-4F02-A58B-6AB6D043F9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4200" y="1861585"/>
            <a:ext cx="2643562" cy="1487004"/>
          </a:xfrm>
          <a:prstGeom prst="rect">
            <a:avLst/>
          </a:prstGeom>
          <a:ln w="38100">
            <a:solidFill>
              <a:srgbClr val="E8B61E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8151A1-BFCE-4700-8274-B99EADFD4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1311" y="3963487"/>
            <a:ext cx="2123466" cy="1535089"/>
          </a:xfrm>
          <a:prstGeom prst="rect">
            <a:avLst/>
          </a:prstGeom>
          <a:ln w="38100">
            <a:solidFill>
              <a:srgbClr val="E8B61E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1502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78869105"/>
              </p:ext>
            </p:extLst>
          </p:nvPr>
        </p:nvGraphicFramePr>
        <p:xfrm>
          <a:off x="838200" y="1825625"/>
          <a:ext cx="10087708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9C29652-1B89-438C-B93E-1EB7FDD1D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05313" y="6538912"/>
            <a:ext cx="6914724" cy="365125"/>
          </a:xfrm>
        </p:spPr>
        <p:txBody>
          <a:bodyPr/>
          <a:lstStyle/>
          <a:p>
            <a:pPr defTabSz="914400"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mins, Total TV, Consolidated, National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128286-6B2A-449E-9CF3-2E67122338D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JULY 2021: AVERAGE DAILY MINUTES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368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629139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447800" y="6492875"/>
            <a:ext cx="9429750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All ROI Channels, Individuals 4+, Consolidated, 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B0F3D3-2377-468D-A8A7-A617812C0B3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10 ADVERTISERS: July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194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UEFA Euro 2020 - Live Play - Final - Italy V England	11-07-2021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UEFA Euro 2020 - Live Play - Semi Final - England	07-07-2021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UEFA Euro 2020 - Post Match - Semi Final - England	07-07-2021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UEFA Euro 2020 - Post Match - Final - Italy V </a:t>
            </a:r>
            <a:r>
              <a:rPr lang="en-IE" sz="1800" b="1" dirty="0" err="1">
                <a:solidFill>
                  <a:schemeClr val="tx2"/>
                </a:solidFill>
              </a:rPr>
              <a:t>Engl</a:t>
            </a:r>
            <a:r>
              <a:rPr lang="en-IE" sz="1800" b="1" dirty="0">
                <a:solidFill>
                  <a:schemeClr val="tx2"/>
                </a:solidFill>
              </a:rPr>
              <a:t>	11-07-2021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UEFA Euro 2020 - Live Play - Semi Final - Italy V	06-07-2021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A7362BD-837B-4908-9DD0-C18787133D10}"/>
              </a:ext>
            </a:extLst>
          </p:cNvPr>
          <p:cNvSpPr txBox="1">
            <a:spLocks/>
          </p:cNvSpPr>
          <p:nvPr/>
        </p:nvSpPr>
        <p:spPr>
          <a:xfrm rot="16200000">
            <a:off x="10057532" y="3718842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The Great Pottery Throw Down, Channel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RTÉ PROGRAMMES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July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DA9C43-B706-406F-B1C6-1D15A7C3A38E}"/>
              </a:ext>
            </a:extLst>
          </p:cNvPr>
          <p:cNvSpPr txBox="1"/>
          <p:nvPr/>
        </p:nvSpPr>
        <p:spPr>
          <a:xfrm>
            <a:off x="175022" y="4652710"/>
            <a:ext cx="6097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July 2021 can be found </a:t>
            </a:r>
            <a:r>
              <a:rPr lang="en-IE" sz="1400" dirty="0">
                <a:solidFill>
                  <a:schemeClr val="tx1"/>
                </a:solidFill>
                <a:latin typeface="Montserrat Light" panose="00000400000000000000" pitchFamily="2" charset="0"/>
                <a:hlinkClick r:id="rId3"/>
              </a:rPr>
              <a:t>here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A4B8B558-D38A-471D-BA80-D51928DEA60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4" r="2076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3186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CORONATION STREET 20	19-07-2021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EMMERDALE 2021	30-07-2021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LOVE ISLAND S7	30-07-2021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NEWS AT 5:30 (2021)	08-07-2021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NEWS AT 8 (2021)	30-07-2021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VIRGIN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July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8A9C1-859B-419F-897A-3BA3D8E2FC67}"/>
              </a:ext>
            </a:extLst>
          </p:cNvPr>
          <p:cNvSpPr txBox="1"/>
          <p:nvPr/>
        </p:nvSpPr>
        <p:spPr>
          <a:xfrm>
            <a:off x="103310" y="4257056"/>
            <a:ext cx="6097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July 2021 can be found </a:t>
            </a:r>
            <a:r>
              <a:rPr lang="en-IE" sz="1400" dirty="0">
                <a:solidFill>
                  <a:schemeClr val="tx1"/>
                </a:solidFill>
                <a:latin typeface="Montserrat Light" panose="00000400000000000000" pitchFamily="2" charset="0"/>
                <a:hlinkClick r:id="rId3"/>
              </a:rPr>
              <a:t>here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038542BF-B8D4-477E-9040-8425862CDAC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9" r="1101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124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9-1-1				05-07-2021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LIVE BRITISH &amp; IRISH LIONS SERIES	31-07-2021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S.W.A.T.			11-07-2021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9-1-1: LONE STAR		26-07-2021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NEW AMSTERDAM		21-07-2021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SKY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July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F9EA0B-5FB8-40B9-9517-C22B78AE2C42}"/>
              </a:ext>
            </a:extLst>
          </p:cNvPr>
          <p:cNvSpPr txBox="1"/>
          <p:nvPr/>
        </p:nvSpPr>
        <p:spPr>
          <a:xfrm>
            <a:off x="103310" y="4257056"/>
            <a:ext cx="6097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July 2021 can be found </a:t>
            </a:r>
            <a:r>
              <a:rPr lang="en-IE" sz="1400" dirty="0">
                <a:solidFill>
                  <a:schemeClr val="tx1"/>
                </a:solidFill>
                <a:latin typeface="Montserrat Light" panose="00000400000000000000" pitchFamily="2" charset="0"/>
                <a:hlinkClick r:id="rId3"/>
              </a:rPr>
              <a:t>here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7A81E43B-6510-4D64-9322-B32E2E062AE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5" r="227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211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/>
              <a:t>CELEBRITY GOGGLEBOX		16-07-2021</a:t>
            </a:r>
          </a:p>
          <a:p>
            <a:pPr marL="0" indent="0">
              <a:buNone/>
            </a:pPr>
            <a:r>
              <a:rPr lang="en-IE" sz="1800" dirty="0"/>
              <a:t>CELEBRITY GOGGLEBOX 2020		30-07-2021</a:t>
            </a:r>
          </a:p>
          <a:p>
            <a:pPr marL="0" indent="0">
              <a:buNone/>
            </a:pPr>
            <a:r>
              <a:rPr lang="en-IE" sz="1800" dirty="0"/>
              <a:t>F1: BRITISH GP LIVE			18-07-2021</a:t>
            </a:r>
          </a:p>
          <a:p>
            <a:pPr marL="0" indent="0">
              <a:buNone/>
            </a:pPr>
            <a:r>
              <a:rPr lang="en-IE" sz="1800" dirty="0"/>
              <a:t>THE LAST LEG			02-07-2021</a:t>
            </a:r>
          </a:p>
          <a:p>
            <a:pPr marL="0" indent="0">
              <a:buNone/>
            </a:pPr>
            <a:r>
              <a:rPr lang="en-IE" sz="1800" dirty="0"/>
              <a:t>FILM: JOHN WICK: CHAPTER 3 - PARABELLUM	</a:t>
            </a:r>
          </a:p>
          <a:p>
            <a:pPr marL="0" indent="0">
              <a:buNone/>
            </a:pPr>
            <a:r>
              <a:rPr lang="en-IE" sz="1800" dirty="0"/>
              <a:t>				10-07-2021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4 SALES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July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EF99A4A9-744E-43B9-8F4D-5252E427F58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4" r="11154"/>
          <a:stretch>
            <a:fillRect/>
          </a:stretch>
        </p:blipFill>
        <p:spPr/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103310" y="4257056"/>
            <a:ext cx="6097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July 2021 can be found </a:t>
            </a:r>
            <a:r>
              <a:rPr lang="en-IE" sz="1400" dirty="0">
                <a:solidFill>
                  <a:schemeClr val="tx1"/>
                </a:solidFill>
                <a:latin typeface="Montserrat Light" panose="00000400000000000000" pitchFamily="2" charset="0"/>
                <a:hlinkClick r:id="rId4"/>
              </a:rPr>
              <a:t>here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4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GAA BEO 2021 - 2022		22-07-2021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Viva </a:t>
            </a:r>
            <a:r>
              <a:rPr lang="en-IE" sz="1800" b="1" dirty="0" err="1">
                <a:solidFill>
                  <a:schemeClr val="tx2"/>
                </a:solidFill>
              </a:rPr>
              <a:t>Ceol</a:t>
            </a:r>
            <a:r>
              <a:rPr lang="en-IE" sz="1800" b="1" dirty="0">
                <a:solidFill>
                  <a:schemeClr val="tx2"/>
                </a:solidFill>
              </a:rPr>
              <a:t> </a:t>
            </a:r>
            <a:r>
              <a:rPr lang="en-IE" sz="1800" b="1" dirty="0" err="1">
                <a:solidFill>
                  <a:schemeClr val="tx2"/>
                </a:solidFill>
              </a:rPr>
              <a:t>Tíre</a:t>
            </a:r>
            <a:r>
              <a:rPr lang="en-IE" sz="1800" b="1" dirty="0">
                <a:solidFill>
                  <a:schemeClr val="tx2"/>
                </a:solidFill>
              </a:rPr>
              <a:t>			10-07-2021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Hang '</a:t>
            </a:r>
            <a:r>
              <a:rPr lang="en-IE" sz="1800" b="1" dirty="0" err="1">
                <a:solidFill>
                  <a:schemeClr val="tx2"/>
                </a:solidFill>
              </a:rPr>
              <a:t>em</a:t>
            </a:r>
            <a:r>
              <a:rPr lang="en-IE" sz="1800" b="1" dirty="0">
                <a:solidFill>
                  <a:schemeClr val="tx2"/>
                </a:solidFill>
              </a:rPr>
              <a:t> High			16-07-2021</a:t>
            </a:r>
          </a:p>
          <a:p>
            <a:pPr marL="285750" indent="-285750">
              <a:buFontTx/>
              <a:buChar char="-"/>
            </a:pPr>
            <a:r>
              <a:rPr lang="en-IE" sz="1800" b="1" dirty="0" err="1">
                <a:solidFill>
                  <a:schemeClr val="tx2"/>
                </a:solidFill>
              </a:rPr>
              <a:t>Fleadhfest</a:t>
            </a:r>
            <a:r>
              <a:rPr lang="en-IE" sz="1800" b="1" dirty="0">
                <a:solidFill>
                  <a:schemeClr val="tx2"/>
                </a:solidFill>
              </a:rPr>
              <a:t> 2021			25-07-2021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The Wonderful Country		23-07-2021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TG4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July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C219E1-CAA6-48F7-940F-FC0A9C23D4B3}"/>
              </a:ext>
            </a:extLst>
          </p:cNvPr>
          <p:cNvSpPr txBox="1"/>
          <p:nvPr/>
        </p:nvSpPr>
        <p:spPr>
          <a:xfrm>
            <a:off x="103310" y="4257056"/>
            <a:ext cx="6097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July 2021 can be found </a:t>
            </a:r>
            <a:r>
              <a:rPr lang="en-IE" sz="1400" dirty="0">
                <a:solidFill>
                  <a:schemeClr val="tx1"/>
                </a:solidFill>
                <a:latin typeface="Montserrat Light" panose="00000400000000000000" pitchFamily="2" charset="0"/>
                <a:hlinkClick r:id="rId3"/>
              </a:rPr>
              <a:t>here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92C71D9C-E5BA-4949-9075-664243336F0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0" r="153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28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FRIENDS		10-07-2021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FILM: THE NAKED GUN: FROM THE FILES OF P			23-07-2021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LIVE AT THE APOLLO	20-07-2021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CRIMINALLY FUNNY	23-07-2021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BLAZE AND THE MONSTER MACHINES				05-07-2021</a:t>
            </a:r>
          </a:p>
          <a:p>
            <a:pPr marL="0" indent="0">
              <a:buNone/>
            </a:pPr>
            <a:endParaRPr lang="en-GB" sz="1800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41CD283-4FDE-6143-A2D9-9F3C73230BC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5" r="15745"/>
          <a:stretch/>
        </p:blipFill>
        <p:spPr>
          <a:xfrm>
            <a:off x="6007894" y="-9729"/>
            <a:ext cx="6184106" cy="5948364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VIACOM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July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FA5B8E-2107-4854-AEA0-27EADA6E3EE7}"/>
              </a:ext>
            </a:extLst>
          </p:cNvPr>
          <p:cNvSpPr txBox="1"/>
          <p:nvPr/>
        </p:nvSpPr>
        <p:spPr>
          <a:xfrm>
            <a:off x="103310" y="4257056"/>
            <a:ext cx="6097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July 2021 can be found </a:t>
            </a:r>
            <a:r>
              <a:rPr lang="en-IE" sz="1400" dirty="0">
                <a:solidFill>
                  <a:schemeClr val="tx1"/>
                </a:solidFill>
                <a:latin typeface="Montserrat Light" panose="00000400000000000000" pitchFamily="2" charset="0"/>
                <a:hlinkClick r:id="rId4"/>
              </a:rPr>
              <a:t>here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45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SUB OUT OF THEIR LEAGUE	30-07-2021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F SUB THE TEAM THAT TURNE	16-07-2021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FOOTBALL FA CUP FINALS		24-07-2021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2016 O'DONOVAN BROTHERS R	19-07-2021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CLASSIC GAA			03-07-2021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EIR SPORT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July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5E8C393-A18E-4C65-A47D-4D9C69999B7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4" r="20764"/>
          <a:stretch>
            <a:fillRect/>
          </a:stretch>
        </p:blipFill>
        <p:spPr/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1E8DC6-D6E2-4223-8DA8-A610FEAA463E}"/>
              </a:ext>
            </a:extLst>
          </p:cNvPr>
          <p:cNvSpPr txBox="1"/>
          <p:nvPr/>
        </p:nvSpPr>
        <p:spPr>
          <a:xfrm>
            <a:off x="103310" y="4257056"/>
            <a:ext cx="6097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July 2021 can be found </a:t>
            </a:r>
            <a:r>
              <a:rPr lang="en-IE" sz="1400" dirty="0">
                <a:solidFill>
                  <a:schemeClr val="tx1"/>
                </a:solidFill>
                <a:latin typeface="Montserrat Light" panose="00000400000000000000" pitchFamily="2" charset="0"/>
                <a:hlinkClick r:id="rId4"/>
              </a:rPr>
              <a:t>here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10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3547</TotalTime>
  <Words>1034</Words>
  <Application>Microsoft Office PowerPoint</Application>
  <PresentationFormat>Widescreen</PresentationFormat>
  <Paragraphs>121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Montserrat ExtraBold</vt:lpstr>
      <vt:lpstr>Montserrat Light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 Keane</cp:lastModifiedBy>
  <cp:revision>107</cp:revision>
  <dcterms:created xsi:type="dcterms:W3CDTF">2020-09-08T09:03:26Z</dcterms:created>
  <dcterms:modified xsi:type="dcterms:W3CDTF">2021-08-11T14:21:37Z</dcterms:modified>
</cp:coreProperties>
</file>