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8" r:id="rId3"/>
    <p:sldId id="856" r:id="rId4"/>
    <p:sldId id="803" r:id="rId5"/>
    <p:sldId id="342" r:id="rId6"/>
    <p:sldId id="857" r:id="rId7"/>
    <p:sldId id="858" r:id="rId8"/>
    <p:sldId id="859" r:id="rId9"/>
    <p:sldId id="860" r:id="rId10"/>
    <p:sldId id="8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52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eef31a02-fc57-41c7-a1dc-9c55ab6f1315" providerId="ADAL" clId="{6B69FB02-907A-436A-BCAD-B23F2557D149}"/>
    <pc:docChg chg="delSld modSld">
      <pc:chgData name="Eimear Keane" userId="eef31a02-fc57-41c7-a1dc-9c55ab6f1315" providerId="ADAL" clId="{6B69FB02-907A-436A-BCAD-B23F2557D149}" dt="2021-10-18T09:59:36.668" v="61" actId="207"/>
      <pc:docMkLst>
        <pc:docMk/>
      </pc:docMkLst>
      <pc:sldChg chg="modSp mod">
        <pc:chgData name="Eimear Keane" userId="eef31a02-fc57-41c7-a1dc-9c55ab6f1315" providerId="ADAL" clId="{6B69FB02-907A-436A-BCAD-B23F2557D149}" dt="2021-10-12T12:53:37.310" v="8" actId="20577"/>
        <pc:sldMkLst>
          <pc:docMk/>
          <pc:sldMk cId="2850478022" sldId="256"/>
        </pc:sldMkLst>
        <pc:spChg chg="mod">
          <ac:chgData name="Eimear Keane" userId="eef31a02-fc57-41c7-a1dc-9c55ab6f1315" providerId="ADAL" clId="{6B69FB02-907A-436A-BCAD-B23F2557D149}" dt="2021-10-12T12:53:37.310" v="8" actId="20577"/>
          <ac:spMkLst>
            <pc:docMk/>
            <pc:sldMk cId="2850478022" sldId="256"/>
            <ac:spMk id="16" creationId="{73EDEFA1-4E8A-410B-861C-BBA7618DA0BB}"/>
          </ac:spMkLst>
        </pc:spChg>
      </pc:sldChg>
      <pc:sldChg chg="modSp mod">
        <pc:chgData name="Eimear Keane" userId="eef31a02-fc57-41c7-a1dc-9c55ab6f1315" providerId="ADAL" clId="{6B69FB02-907A-436A-BCAD-B23F2557D149}" dt="2021-10-18T09:59:36.668" v="61" actId="207"/>
        <pc:sldMkLst>
          <pc:docMk/>
          <pc:sldMk cId="3061502503" sldId="258"/>
        </pc:sldMkLst>
        <pc:spChg chg="mod">
          <ac:chgData name="Eimear Keane" userId="eef31a02-fc57-41c7-a1dc-9c55ab6f1315" providerId="ADAL" clId="{6B69FB02-907A-436A-BCAD-B23F2557D149}" dt="2021-10-18T09:59:36.668" v="61" actId="207"/>
          <ac:spMkLst>
            <pc:docMk/>
            <pc:sldMk cId="3061502503" sldId="258"/>
            <ac:spMk id="5" creationId="{BCC62E4D-537D-40C2-B242-123D9C776034}"/>
          </ac:spMkLst>
        </pc:spChg>
      </pc:sldChg>
      <pc:sldChg chg="del">
        <pc:chgData name="Eimear Keane" userId="eef31a02-fc57-41c7-a1dc-9c55ab6f1315" providerId="ADAL" clId="{6B69FB02-907A-436A-BCAD-B23F2557D149}" dt="2021-10-12T12:54:01.306" v="10" actId="47"/>
        <pc:sldMkLst>
          <pc:docMk/>
          <pc:sldMk cId="3537998363" sldId="805"/>
        </pc:sldMkLst>
      </pc:sldChg>
      <pc:sldChg chg="del">
        <pc:chgData name="Eimear Keane" userId="eef31a02-fc57-41c7-a1dc-9c55ab6f1315" providerId="ADAL" clId="{6B69FB02-907A-436A-BCAD-B23F2557D149}" dt="2021-10-12T12:54:05.994" v="11" actId="47"/>
        <pc:sldMkLst>
          <pc:docMk/>
          <pc:sldMk cId="2374608695" sldId="849"/>
        </pc:sldMkLst>
      </pc:sldChg>
      <pc:sldChg chg="del">
        <pc:chgData name="Eimear Keane" userId="eef31a02-fc57-41c7-a1dc-9c55ab6f1315" providerId="ADAL" clId="{6B69FB02-907A-436A-BCAD-B23F2557D149}" dt="2021-10-12T12:53:44.311" v="9" actId="47"/>
        <pc:sldMkLst>
          <pc:docMk/>
          <pc:sldMk cId="871123484" sldId="850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Adults 15+</c:v>
                </c:pt>
                <c:pt idx="1">
                  <c:v>*Individuals</c:v>
                </c:pt>
                <c:pt idx="2">
                  <c:v>Adults 15-24</c:v>
                </c:pt>
                <c:pt idx="3">
                  <c:v>Adults 25-34</c:v>
                </c:pt>
                <c:pt idx="4">
                  <c:v>Adults 35-54</c:v>
                </c:pt>
                <c:pt idx="5">
                  <c:v>Adults 55+</c:v>
                </c:pt>
                <c:pt idx="6">
                  <c:v>*Hskprs</c:v>
                </c:pt>
                <c:pt idx="7">
                  <c:v>*Hskprs w/kids</c:v>
                </c:pt>
                <c:pt idx="8">
                  <c:v>*Children</c:v>
                </c:pt>
                <c:pt idx="9">
                  <c:v>Men 15+</c:v>
                </c:pt>
                <c:pt idx="10">
                  <c:v>Women 15+</c:v>
                </c:pt>
                <c:pt idx="11">
                  <c:v>Adults ABC1</c:v>
                </c:pt>
                <c:pt idx="12">
                  <c:v>Adults C2DE</c:v>
                </c:pt>
                <c:pt idx="13">
                  <c:v>Adults 15-34</c:v>
                </c:pt>
                <c:pt idx="14">
                  <c:v>Adults 25-44</c:v>
                </c:pt>
              </c:strCache>
            </c:strRef>
          </c:cat>
          <c:val>
            <c:numRef>
              <c:f>Sheet1!$B$2:$B$16</c:f>
              <c:numCache>
                <c:formatCode>0</c:formatCode>
                <c:ptCount val="15"/>
                <c:pt idx="0">
                  <c:v>126</c:v>
                </c:pt>
                <c:pt idx="1">
                  <c:v>109</c:v>
                </c:pt>
                <c:pt idx="2">
                  <c:v>36</c:v>
                </c:pt>
                <c:pt idx="3">
                  <c:v>59</c:v>
                </c:pt>
                <c:pt idx="4">
                  <c:v>106</c:v>
                </c:pt>
                <c:pt idx="5">
                  <c:v>215</c:v>
                </c:pt>
                <c:pt idx="6">
                  <c:v>160</c:v>
                </c:pt>
                <c:pt idx="7">
                  <c:v>98</c:v>
                </c:pt>
                <c:pt idx="8">
                  <c:v>30</c:v>
                </c:pt>
                <c:pt idx="9">
                  <c:v>124</c:v>
                </c:pt>
                <c:pt idx="10">
                  <c:v>127</c:v>
                </c:pt>
                <c:pt idx="11">
                  <c:v>76</c:v>
                </c:pt>
                <c:pt idx="12">
                  <c:v>171</c:v>
                </c:pt>
                <c:pt idx="13">
                  <c:v>47</c:v>
                </c:pt>
                <c:pt idx="14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Time-Shift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Adults 15+</c:v>
                </c:pt>
                <c:pt idx="1">
                  <c:v>*Individuals</c:v>
                </c:pt>
                <c:pt idx="2">
                  <c:v>Adults 15-24</c:v>
                </c:pt>
                <c:pt idx="3">
                  <c:v>Adults 25-34</c:v>
                </c:pt>
                <c:pt idx="4">
                  <c:v>Adults 35-54</c:v>
                </c:pt>
                <c:pt idx="5">
                  <c:v>Adults 55+</c:v>
                </c:pt>
                <c:pt idx="6">
                  <c:v>*Hskprs</c:v>
                </c:pt>
                <c:pt idx="7">
                  <c:v>*Hskprs w/kids</c:v>
                </c:pt>
                <c:pt idx="8">
                  <c:v>*Children</c:v>
                </c:pt>
                <c:pt idx="9">
                  <c:v>Men 15+</c:v>
                </c:pt>
                <c:pt idx="10">
                  <c:v>Women 15+</c:v>
                </c:pt>
                <c:pt idx="11">
                  <c:v>Adults ABC1</c:v>
                </c:pt>
                <c:pt idx="12">
                  <c:v>Adults C2DE</c:v>
                </c:pt>
                <c:pt idx="13">
                  <c:v>Adults 15-34</c:v>
                </c:pt>
                <c:pt idx="14">
                  <c:v>Adults 25-44</c:v>
                </c:pt>
              </c:strCache>
            </c:strRef>
          </c:cat>
          <c:val>
            <c:numRef>
              <c:f>Sheet1!$C$2:$C$16</c:f>
              <c:numCache>
                <c:formatCode>0</c:formatCode>
                <c:ptCount val="15"/>
                <c:pt idx="0">
                  <c:v>23</c:v>
                </c:pt>
                <c:pt idx="1">
                  <c:v>21</c:v>
                </c:pt>
                <c:pt idx="2">
                  <c:v>10</c:v>
                </c:pt>
                <c:pt idx="3">
                  <c:v>17</c:v>
                </c:pt>
                <c:pt idx="4">
                  <c:v>27</c:v>
                </c:pt>
                <c:pt idx="5">
                  <c:v>28</c:v>
                </c:pt>
                <c:pt idx="6">
                  <c:v>28</c:v>
                </c:pt>
                <c:pt idx="7">
                  <c:v>28</c:v>
                </c:pt>
                <c:pt idx="8">
                  <c:v>10</c:v>
                </c:pt>
                <c:pt idx="9">
                  <c:v>20</c:v>
                </c:pt>
                <c:pt idx="10">
                  <c:v>27</c:v>
                </c:pt>
                <c:pt idx="11">
                  <c:v>21</c:v>
                </c:pt>
                <c:pt idx="12">
                  <c:v>26</c:v>
                </c:pt>
                <c:pt idx="13">
                  <c:v>13</c:v>
                </c:pt>
                <c:pt idx="14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  <c:max val="3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E" dirty="0">
                    <a:solidFill>
                      <a:schemeClr val="bg2"/>
                    </a:solidFill>
                  </a:rPr>
                  <a:t>Daily Minutes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image" Target="../media/image6.png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10" Type="http://schemas.openxmlformats.org/officeDocument/2006/relationships/image" Target="../media/image15.jp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image" Target="../media/image6.png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10" Type="http://schemas.openxmlformats.org/officeDocument/2006/relationships/image" Target="../media/image15.jp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Sky Ireland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An Post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AIB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Vodafone Ireland</a:t>
          </a: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</a:t>
          </a:r>
          <a:r>
            <a:rPr lang="en-US" sz="1600" dirty="0" err="1">
              <a:solidFill>
                <a:schemeClr val="bg2"/>
              </a:solidFill>
              <a:latin typeface="Montserrat Light" panose="00000400000000000000" pitchFamily="2" charset="0"/>
            </a:rPr>
            <a:t>SuperValu</a:t>
          </a:r>
          <a:endParaRPr lang="en-US" sz="1600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Unilever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National Lottery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Lidl Ireland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Three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0294" custLinFactNeighborX="-100000" custLinFactNeighborY="-5172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 custLinFactNeighborX="-452" custLinFactNeighborY="-1968"/>
      <dgm:spPr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/>
      <dgm:spPr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Sky Ireland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An Post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AIB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Vodafone Ireland</a:t>
          </a: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0" y="2246552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Three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Unilever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National Lottery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Lidl Ireland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</a:t>
          </a:r>
          <a:r>
            <a:rPr lang="en-US" sz="1600" kern="1200" dirty="0" err="1">
              <a:solidFill>
                <a:schemeClr val="bg2"/>
              </a:solidFill>
              <a:latin typeface="Montserrat Light" panose="00000400000000000000" pitchFamily="2" charset="0"/>
            </a:rPr>
            <a:t>SuperValu</a:t>
          </a:r>
          <a:endParaRPr lang="en-US" sz="1600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18/10/2021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31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6758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6312024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5011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18/10/2021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376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18/10/2021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mireland.ie/top-programme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mireland.ie/top-programme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mireland.ie/top-programme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mireland.ie/top-programmes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mireland.ie/top-programmes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tamireland.ie/top-programm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27893"/>
            <a:ext cx="12192000" cy="69858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87" y="3922770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375" y="3922770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September 2021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 Overview</a:t>
            </a:r>
            <a:endParaRPr lang="en-US" sz="3600" b="1" dirty="0">
              <a:solidFill>
                <a:schemeClr val="accent5"/>
              </a:solidFill>
              <a:latin typeface="Montserrat ExtraBold" panose="000009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04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A19AD2-8BCF-47BE-89D9-2DA319F228F6}"/>
              </a:ext>
            </a:extLst>
          </p:cNvPr>
          <p:cNvSpPr txBox="1"/>
          <p:nvPr/>
        </p:nvSpPr>
        <p:spPr>
          <a:xfrm>
            <a:off x="413237" y="836204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SEPTEMBER 2021 VIEWING TRENDS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C62E4D-537D-40C2-B242-123D9C776034}"/>
              </a:ext>
            </a:extLst>
          </p:cNvPr>
          <p:cNvSpPr txBox="1"/>
          <p:nvPr/>
        </p:nvSpPr>
        <p:spPr>
          <a:xfrm>
            <a:off x="3831336" y="1693398"/>
            <a:ext cx="817968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TAM Ireland Commercial Channels reached an average of 71.6% of individuals each week in September 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2021</a:t>
            </a:r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Individuals watched an average of 131 minutes (2 hours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11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minutes) each day in September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2021.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213445"/>
              </a:solidFill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1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Saturday Game Live-All Ireland </a:t>
            </a:r>
            <a:r>
              <a:rPr lang="en-IE" i="1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Football Final </a:t>
            </a:r>
            <a:r>
              <a:rPr lang="en-IE" b="0" i="1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Live Play 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on RTÉ 2 on September 11</a:t>
            </a:r>
            <a:r>
              <a:rPr lang="en-IE" b="0" i="0" baseline="3000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was the most viewed programme of the month. An average of 944,600 individuals tuned in to the broadcast.</a:t>
            </a:r>
          </a:p>
          <a:p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New drama </a:t>
            </a:r>
            <a:r>
              <a:rPr lang="en-IE" i="1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Kin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on RTE One on September 12</a:t>
            </a:r>
            <a:r>
              <a:rPr lang="en-IE" baseline="30000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was the second most viewed programme of the month with an average of 686,600 individuals tuning in.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rgbClr val="213445"/>
              </a:solidFill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800" dirty="0">
                <a:solidFill>
                  <a:schemeClr val="accent6">
                    <a:lumMod val="50000"/>
                    <a:lumOff val="50000"/>
                  </a:schemeClr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**Due to transmission issues we currently we have no Commercial activity on the C4 Sales channels from 25th September.</a:t>
            </a:r>
            <a:endParaRPr lang="en-IE" dirty="0">
              <a:solidFill>
                <a:schemeClr val="accent6">
                  <a:lumMod val="50000"/>
                  <a:lumOff val="50000"/>
                </a:schemeClr>
              </a:solidFill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44C198-5C19-4F02-A58B-6AB6D043F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974" y="1764870"/>
            <a:ext cx="3357322" cy="1888494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8151A1-BFCE-4700-8274-B99EADFD4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196" y="4046117"/>
            <a:ext cx="3357322" cy="1887756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1502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75547278"/>
              </p:ext>
            </p:extLst>
          </p:nvPr>
        </p:nvGraphicFramePr>
        <p:xfrm>
          <a:off x="838200" y="1825625"/>
          <a:ext cx="10087708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9C29652-1B89-438C-B93E-1EB7FDD1D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05313" y="6538912"/>
            <a:ext cx="6914724" cy="365125"/>
          </a:xfrm>
        </p:spPr>
        <p:txBody>
          <a:bodyPr/>
          <a:lstStyle/>
          <a:p>
            <a:pPr defTabSz="914400"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mins, Total TV, Consolidated, National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128286-6B2A-449E-9CF3-2E67122338D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AVERAGE DAILY MINUTES: September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368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560463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ROI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September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194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Saturday Game Live - Live Play - All Ireland Football				11-09-2021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Kin				12-09-2021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Saturday Game Live - Post Match - All Ireland Foot				11-09-2021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European Qualifiers World Cup 2022 - Live Play 				01-09-2021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Late </a:t>
            </a:r>
            <a:r>
              <a:rPr lang="en-IE" sz="1800" b="1" dirty="0" err="1">
                <a:solidFill>
                  <a:schemeClr val="tx2"/>
                </a:solidFill>
              </a:rPr>
              <a:t>Late</a:t>
            </a:r>
            <a:r>
              <a:rPr lang="en-IE" sz="1800" b="1" dirty="0">
                <a:solidFill>
                  <a:schemeClr val="tx2"/>
                </a:solidFill>
              </a:rPr>
              <a:t> Show, The		03-09-2021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A7362BD-837B-4908-9DD0-C18787133D10}"/>
              </a:ext>
            </a:extLst>
          </p:cNvPr>
          <p:cNvSpPr txBox="1">
            <a:spLocks/>
          </p:cNvSpPr>
          <p:nvPr/>
        </p:nvSpPr>
        <p:spPr>
          <a:xfrm rot="16200000">
            <a:off x="10057532" y="3718842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The Great Pottery Throw Down, Channel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SEPTEMBER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175022" y="4652710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September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3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 descr="A group of people in suits&#10;&#10;Description automatically generated with medium confidence">
            <a:extLst>
              <a:ext uri="{FF2B5EF4-FFF2-40B4-BE49-F238E27FC236}">
                <a16:creationId xmlns:a16="http://schemas.microsoft.com/office/drawing/2014/main" id="{3ED0A2DF-D811-40C9-8638-900FF38A9A3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6" r="207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CORONATION STREET 	13-09-2021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EMMERDALE 2021	30-09-2021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UCL: LIV V MIL LIVE	15-09-2021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THE BIG INTERVIEW	13-09-2021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UCL: MUN V VIL LIVE	29-09-2021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SEPT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September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3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8" name="Picture Placeholder 7" descr="A person sitting on a bench&#10;&#10;Description automatically generated with low confidence">
            <a:extLst>
              <a:ext uri="{FF2B5EF4-FFF2-40B4-BE49-F238E27FC236}">
                <a16:creationId xmlns:a16="http://schemas.microsoft.com/office/drawing/2014/main" id="{87240DD8-641F-407D-A088-5CD8F85C797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4" r="2076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LIVE RENAULT SUPER SUNDAY	19-09-2021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LIVE RYDER CUP DAY 1 FOURBALLS	24-09-2021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LIVE RENAULT SUPER SUNDAY	19-09-2021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LIVE RYDER CUP SINGLES		26-09-2021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LIVE SNF: BRENTFORD V LIVERPOOL25-09-2021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SEPT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September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3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 descr="A person wearing a blue hat&#10;&#10;Description automatically generated with low confidence">
            <a:extLst>
              <a:ext uri="{FF2B5EF4-FFF2-40B4-BE49-F238E27FC236}">
                <a16:creationId xmlns:a16="http://schemas.microsoft.com/office/drawing/2014/main" id="{C5A3214D-3E48-4991-9DB9-85AD3018E77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4" r="2076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/>
              <a:t>THE GREAT BRITISH BAKE OFF		21-09-2021</a:t>
            </a:r>
          </a:p>
          <a:p>
            <a:pPr marL="0" indent="0">
              <a:buNone/>
            </a:pPr>
            <a:r>
              <a:rPr lang="en-IE" sz="1800" dirty="0"/>
              <a:t>GOGGLEBOX			24-09-2021</a:t>
            </a:r>
          </a:p>
          <a:p>
            <a:pPr marL="0" indent="0">
              <a:buNone/>
            </a:pPr>
            <a:r>
              <a:rPr lang="en-IE" sz="1800" dirty="0"/>
              <a:t>CELEBRITY GOGGLEBOX		10-09-2021</a:t>
            </a:r>
          </a:p>
          <a:p>
            <a:pPr marL="0" indent="0">
              <a:buNone/>
            </a:pPr>
            <a:r>
              <a:rPr lang="en-IE" sz="1800" dirty="0"/>
              <a:t>LIVE US OPEN TENNIS FINAL RADUCANU	</a:t>
            </a:r>
          </a:p>
          <a:p>
            <a:pPr marL="0" indent="0">
              <a:buNone/>
            </a:pPr>
            <a:r>
              <a:rPr lang="en-IE" sz="1800" dirty="0"/>
              <a:t>				11-09-2021</a:t>
            </a:r>
          </a:p>
          <a:p>
            <a:pPr marL="0" indent="0">
              <a:buNone/>
            </a:pPr>
            <a:r>
              <a:rPr lang="en-IE" sz="1800" dirty="0"/>
              <a:t>HELP				16-09-2021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Sept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September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3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CE3B80E-8900-4836-944F-D9FD7CA6593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4" r="2076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 err="1">
                <a:solidFill>
                  <a:schemeClr val="tx2"/>
                </a:solidFill>
              </a:rPr>
              <a:t>Peil</a:t>
            </a:r>
            <a:r>
              <a:rPr lang="en-IE" sz="1800" b="1" dirty="0">
                <a:solidFill>
                  <a:schemeClr val="tx2"/>
                </a:solidFill>
              </a:rPr>
              <a:t> </a:t>
            </a:r>
            <a:r>
              <a:rPr lang="en-IE" sz="1800" b="1" dirty="0" err="1">
                <a:solidFill>
                  <a:schemeClr val="tx2"/>
                </a:solidFill>
              </a:rPr>
              <a:t>na</a:t>
            </a:r>
            <a:r>
              <a:rPr lang="en-IE" sz="1800" b="1" dirty="0">
                <a:solidFill>
                  <a:schemeClr val="tx2"/>
                </a:solidFill>
              </a:rPr>
              <a:t> </a:t>
            </a:r>
            <a:r>
              <a:rPr lang="en-IE" sz="1800" b="1" dirty="0" err="1">
                <a:solidFill>
                  <a:schemeClr val="tx2"/>
                </a:solidFill>
              </a:rPr>
              <a:t>mBan</a:t>
            </a:r>
            <a:r>
              <a:rPr lang="en-IE" sz="1800" b="1" dirty="0">
                <a:solidFill>
                  <a:schemeClr val="tx2"/>
                </a:solidFill>
              </a:rPr>
              <a:t> </a:t>
            </a:r>
            <a:r>
              <a:rPr lang="en-IE" sz="1800" b="1" dirty="0" err="1">
                <a:solidFill>
                  <a:schemeClr val="tx2"/>
                </a:solidFill>
              </a:rPr>
              <a:t>Beo</a:t>
            </a:r>
            <a:r>
              <a:rPr lang="en-IE" sz="1800" b="1" dirty="0">
                <a:solidFill>
                  <a:schemeClr val="tx2"/>
                </a:solidFill>
              </a:rPr>
              <a:t> 2021		05-09-2021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GAA BEO 2021 - 2022		26-09-2021</a:t>
            </a:r>
          </a:p>
          <a:p>
            <a:pPr marL="285750" indent="-285750">
              <a:buFontTx/>
              <a:buChar char="-"/>
            </a:pPr>
            <a:r>
              <a:rPr lang="en-IE" sz="1800" b="1" dirty="0" err="1">
                <a:solidFill>
                  <a:schemeClr val="tx2"/>
                </a:solidFill>
              </a:rPr>
              <a:t>Opry</a:t>
            </a:r>
            <a:r>
              <a:rPr lang="en-IE" sz="1800" b="1" dirty="0">
                <a:solidFill>
                  <a:schemeClr val="tx2"/>
                </a:solidFill>
              </a:rPr>
              <a:t> </a:t>
            </a:r>
            <a:r>
              <a:rPr lang="en-IE" sz="1800" b="1" dirty="0" err="1">
                <a:solidFill>
                  <a:schemeClr val="tx2"/>
                </a:solidFill>
              </a:rPr>
              <a:t>Dhoire</a:t>
            </a:r>
            <a:r>
              <a:rPr lang="en-IE" sz="1800" b="1" dirty="0">
                <a:solidFill>
                  <a:schemeClr val="tx2"/>
                </a:solidFill>
              </a:rPr>
              <a:t> 6			21-09-2021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Hector - Éire Nua		30-09-2021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Hector Africa - A go Z		09-09-2021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SEPTEMBER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September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3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8" name="Picture Placeholder 7" descr="A picture containing grass, outdoor, person, person&#10;&#10;Description automatically generated">
            <a:extLst>
              <a:ext uri="{FF2B5EF4-FFF2-40B4-BE49-F238E27FC236}">
                <a16:creationId xmlns:a16="http://schemas.microsoft.com/office/drawing/2014/main" id="{349866DB-D01E-4A89-8E06-565E14EDCF4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1" r="206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FRIENDS			05-09-2021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BLOCKBUSTERS			15-09-2021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BEN &amp; HOLLY'S LITTLE KINGDOM	16-09-2021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PAW PATROL			21-09-2021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BLAZE AND THE MONSTER MACHINES                                           				28-09-2021</a:t>
            </a:r>
          </a:p>
          <a:p>
            <a:pPr marL="0" indent="0">
              <a:buNone/>
            </a:pPr>
            <a:endParaRPr lang="en-GB" sz="1800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41CD283-4FDE-6143-A2D9-9F3C73230BC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5" r="15745"/>
          <a:stretch/>
        </p:blipFill>
        <p:spPr>
          <a:xfrm>
            <a:off x="6007894" y="-9729"/>
            <a:ext cx="6184106" cy="594836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VIACOM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SEPT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FA5B8E-2107-4854-AEA0-27EADA6E3EE7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September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4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45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3769</TotalTime>
  <Words>895</Words>
  <Application>Microsoft Office PowerPoint</Application>
  <PresentationFormat>Widescreen</PresentationFormat>
  <Paragraphs>110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109</cp:revision>
  <dcterms:created xsi:type="dcterms:W3CDTF">2020-09-08T09:03:26Z</dcterms:created>
  <dcterms:modified xsi:type="dcterms:W3CDTF">2021-10-18T09:59:42Z</dcterms:modified>
</cp:coreProperties>
</file>