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8" r:id="rId3"/>
    <p:sldId id="849" r:id="rId4"/>
    <p:sldId id="803" r:id="rId5"/>
    <p:sldId id="342" r:id="rId6"/>
    <p:sldId id="857" r:id="rId7"/>
    <p:sldId id="858" r:id="rId8"/>
    <p:sldId id="859" r:id="rId9"/>
    <p:sldId id="861" r:id="rId10"/>
    <p:sldId id="8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144" y="3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ED21A14A-8239-4E56-A818-830479C4051B}"/>
    <pc:docChg chg="delSld">
      <pc:chgData name="Eimear Keane" userId="eef31a02-fc57-41c7-a1dc-9c55ab6f1315" providerId="ADAL" clId="{ED21A14A-8239-4E56-A818-830479C4051B}" dt="2022-08-25T21:17:37.360" v="1" actId="47"/>
      <pc:docMkLst>
        <pc:docMk/>
      </pc:docMkLst>
      <pc:sldChg chg="del">
        <pc:chgData name="Eimear Keane" userId="eef31a02-fc57-41c7-a1dc-9c55ab6f1315" providerId="ADAL" clId="{ED21A14A-8239-4E56-A818-830479C4051B}" dt="2022-08-25T21:17:37.360" v="1" actId="47"/>
        <pc:sldMkLst>
          <pc:docMk/>
          <pc:sldMk cId="871123484" sldId="850"/>
        </pc:sldMkLst>
      </pc:sldChg>
      <pc:sldChg chg="del">
        <pc:chgData name="Eimear Keane" userId="eef31a02-fc57-41c7-a1dc-9c55ab6f1315" providerId="ADAL" clId="{ED21A14A-8239-4E56-A818-830479C4051B}" dt="2022-08-25T21:17:35.979" v="0" actId="47"/>
        <pc:sldMkLst>
          <pc:docMk/>
          <pc:sldMk cId="2950368213" sldId="856"/>
        </pc:sldMkLst>
      </pc:sldChg>
      <pc:sldMasterChg chg="delSldLayout">
        <pc:chgData name="Eimear Keane" userId="eef31a02-fc57-41c7-a1dc-9c55ab6f1315" providerId="ADAL" clId="{ED21A14A-8239-4E56-A818-830479C4051B}" dt="2022-08-25T21:17:35.979" v="0" actId="47"/>
        <pc:sldMasterMkLst>
          <pc:docMk/>
          <pc:sldMasterMk cId="102754929" sldId="2147483660"/>
        </pc:sldMasterMkLst>
        <pc:sldLayoutChg chg="del">
          <pc:chgData name="Eimear Keane" userId="eef31a02-fc57-41c7-a1dc-9c55ab6f1315" providerId="ADAL" clId="{ED21A14A-8239-4E56-A818-830479C4051B}" dt="2022-08-25T21:17:35.979" v="0" actId="47"/>
          <pc:sldLayoutMkLst>
            <pc:docMk/>
            <pc:sldMasterMk cId="102754929" sldId="2147483660"/>
            <pc:sldLayoutMk cId="1305011724" sldId="2147483672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76.1% of Housekeepers with kids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April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3488826124995243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*Individuals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71.5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75.099999999999994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49.5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54.9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*Children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53.7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*Hskprs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83.3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*Hskprs w/kids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76.099999999999994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72.599999999999994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70.5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Adults 55+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Sheet1!$L$2</c:f>
              <c:numCache>
                <c:formatCode>#,##0.0</c:formatCode>
                <c:ptCount val="1"/>
                <c:pt idx="0">
                  <c:v>88.3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5-4F2F-99CE-AD4228DFABF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image" Target="../media/image6.png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10" Type="http://schemas.openxmlformats.org/officeDocument/2006/relationships/image" Target="../media/image15.png"/><Relationship Id="rId4" Type="http://schemas.openxmlformats.org/officeDocument/2006/relationships/image" Target="../media/image9.jpg"/><Relationship Id="rId9" Type="http://schemas.openxmlformats.org/officeDocument/2006/relationships/image" Target="../media/image14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image" Target="../media/image6.png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10" Type="http://schemas.openxmlformats.org/officeDocument/2006/relationships/image" Target="../media/image15.png"/><Relationship Id="rId4" Type="http://schemas.openxmlformats.org/officeDocument/2006/relationships/image" Target="../media/image9.jpg"/><Relationship Id="rId9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Sky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Diageo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Aldi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National Lottery</a:t>
          </a:r>
          <a:endParaRPr lang="en-US" sz="1600" b="1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Lidl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Bank of Ireland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Three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Heineken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Supervalu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0294" custLinFactNeighborX="-100000" custLinFactNeighborY="-5172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3000" b="-43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/>
      <dgm:spPr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Sky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Diageo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Aldi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National Lottery</a:t>
          </a:r>
          <a:endParaRPr lang="en-US" sz="1600" b="1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Supervalu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Bank of Ireland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3000" b="-4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Three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Heineken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Lidl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25/08/2022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259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25/08/2022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437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25/08/2022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893"/>
            <a:ext cx="12192000" cy="71137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87" y="3922770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375" y="3922770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April 2022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</a:t>
            </a:r>
            <a:endParaRPr lang="en-US" sz="3600" b="1" dirty="0">
              <a:solidFill>
                <a:schemeClr val="accent5"/>
              </a:solidFill>
              <a:latin typeface="Montserrat ExtraBold" panose="000009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04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A19AD2-8BCF-47BE-89D9-2DA319F228F6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APRIL 2022 VIEWING TRENDS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C62E4D-537D-40C2-B242-123D9C776034}"/>
              </a:ext>
            </a:extLst>
          </p:cNvPr>
          <p:cNvSpPr txBox="1"/>
          <p:nvPr/>
        </p:nvSpPr>
        <p:spPr>
          <a:xfrm>
            <a:off x="4069274" y="1693398"/>
            <a:ext cx="794175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TAM Ireland Commercial Channels reached an average of 75.1% of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Adults 15+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each week in April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2022</a:t>
            </a:r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Adults 15+ watched an average of 152 minutes (2 hours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32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minutes) each day in April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2022 (Live + </a:t>
            </a:r>
            <a:r>
              <a:rPr lang="en-IE" dirty="0" err="1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Timeshifted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viewing)</a:t>
            </a:r>
          </a:p>
          <a:p>
            <a:endParaRPr lang="en-US" dirty="0">
              <a:solidFill>
                <a:srgbClr val="213445"/>
              </a:solidFill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The Late </a:t>
            </a:r>
            <a:r>
              <a:rPr lang="en-IE" b="0" i="0" dirty="0" err="1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Late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Show on RTÉ One on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April 1st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was the most viewed programme of the month. An average of 471,600 individuals tuned in to the broadcast.</a:t>
            </a:r>
          </a:p>
          <a:p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Soaps performed well in April with Coronation Street on Virgin Media One and Fair City on RTÉ One also appearing in the Top 10 programmes for the month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44C198-5C19-4F02-A58B-6AB6D043F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350" y="1929724"/>
            <a:ext cx="2655366" cy="1702974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8151A1-BFCE-4700-8274-B99EADFD4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980" y="4215878"/>
            <a:ext cx="2662003" cy="1774669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1502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650831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WEEKLY REACH: April 2022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608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139012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ROI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April 2022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19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1	Late </a:t>
            </a:r>
            <a:r>
              <a:rPr lang="en-US" sz="1800" dirty="0" err="1">
                <a:solidFill>
                  <a:schemeClr val="tx2"/>
                </a:solidFill>
              </a:rPr>
              <a:t>Late</a:t>
            </a:r>
            <a:r>
              <a:rPr lang="en-US" sz="1800" dirty="0">
                <a:solidFill>
                  <a:schemeClr val="tx2"/>
                </a:solidFill>
              </a:rPr>
              <a:t> Show, The	01-04-2022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2	DIY SOS			03-04-2022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3	RTE News: Nine </a:t>
            </a:r>
            <a:r>
              <a:rPr lang="en-US" sz="1800" dirty="0" err="1">
                <a:solidFill>
                  <a:schemeClr val="tx2"/>
                </a:solidFill>
              </a:rPr>
              <a:t>O'Clock</a:t>
            </a:r>
            <a:r>
              <a:rPr lang="en-US" sz="1800" dirty="0">
                <a:solidFill>
                  <a:schemeClr val="tx2"/>
                </a:solidFill>
              </a:rPr>
              <a:t>	03-04-2022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4	RTE News: Six One		04-04-2022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5	Great House Revival, The	10-04-2022</a:t>
            </a:r>
          </a:p>
          <a:p>
            <a:pPr marL="0" indent="0">
              <a:buNone/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A7362BD-837B-4908-9DD0-C18787133D10}"/>
              </a:ext>
            </a:extLst>
          </p:cNvPr>
          <p:cNvSpPr txBox="1">
            <a:spLocks/>
          </p:cNvSpPr>
          <p:nvPr/>
        </p:nvSpPr>
        <p:spPr>
          <a:xfrm rot="16200000">
            <a:off x="10057532" y="3718842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The Great Pottery Throw Down, Channel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April 2022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175022" y="465271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A595816-96D5-422A-A19E-FDAC76F422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4" r="15374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Coronation Street 2022	04-04-2022</a:t>
            </a:r>
          </a:p>
          <a:p>
            <a:pPr marL="0" indent="0">
              <a:buNone/>
            </a:pPr>
            <a:r>
              <a:rPr lang="en-US" sz="1800" dirty="0"/>
              <a:t>2	Grand National Live		09-04-2022</a:t>
            </a:r>
          </a:p>
          <a:p>
            <a:pPr marL="342900" indent="-342900">
              <a:buAutoNum type="arabicPlain" startAt="3"/>
            </a:pPr>
            <a:r>
              <a:rPr lang="en-US" sz="1800" dirty="0"/>
              <a:t>           UCL: Liverpool v Villarreal Live	</a:t>
            </a:r>
          </a:p>
          <a:p>
            <a:pPr marL="0" indent="0">
              <a:buNone/>
            </a:pPr>
            <a:r>
              <a:rPr lang="en-US" sz="1800" dirty="0"/>
              <a:t>				27-04-2022</a:t>
            </a:r>
          </a:p>
          <a:p>
            <a:pPr marL="0" indent="0">
              <a:buNone/>
            </a:pPr>
            <a:r>
              <a:rPr lang="en-US" sz="1800" dirty="0"/>
              <a:t>4	Emmerdale 2022		15-04-2022</a:t>
            </a:r>
          </a:p>
          <a:p>
            <a:pPr marL="0" indent="0">
              <a:buNone/>
            </a:pPr>
            <a:r>
              <a:rPr lang="en-US" sz="1800" dirty="0"/>
              <a:t>5	Grand National build-up	09-04-2022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April 2022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7B4F629-E615-4EB2-862B-8AC5E3B8A0A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0" r="16490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LIVE RENAULT SUPER SUNDAY	</a:t>
            </a:r>
          </a:p>
          <a:p>
            <a:pPr marL="0" indent="0">
              <a:buNone/>
            </a:pPr>
            <a:r>
              <a:rPr lang="en-US" sz="1800" dirty="0"/>
              <a:t>				10-04-2022</a:t>
            </a:r>
          </a:p>
          <a:p>
            <a:pPr marL="0" indent="0">
              <a:buNone/>
            </a:pPr>
            <a:r>
              <a:rPr lang="en-US" sz="1800" dirty="0"/>
              <a:t>2    LIVE PL: LIVERPOOL V MAN UNITED	19-04-2022</a:t>
            </a:r>
          </a:p>
          <a:p>
            <a:pPr marL="342900" indent="-342900">
              <a:buAutoNum type="arabicPlain" startAt="3"/>
            </a:pPr>
            <a:r>
              <a:rPr lang="en-US" sz="1800" dirty="0"/>
              <a:t>LIVE PL: MANCHESTER UTD V CHELSEA	</a:t>
            </a:r>
          </a:p>
          <a:p>
            <a:pPr marL="0" indent="0">
              <a:buNone/>
            </a:pPr>
            <a:r>
              <a:rPr lang="en-US" sz="1800" dirty="0"/>
              <a:t>				28-04-2022</a:t>
            </a:r>
          </a:p>
          <a:p>
            <a:pPr marL="0" indent="0">
              <a:buNone/>
            </a:pPr>
            <a:r>
              <a:rPr lang="en-US" sz="1800" dirty="0"/>
              <a:t>4    LIVE MASTERS FINAL ROUND	10-04-2022</a:t>
            </a:r>
          </a:p>
          <a:p>
            <a:pPr marL="0" indent="0">
              <a:buNone/>
            </a:pPr>
            <a:r>
              <a:rPr lang="en-US" sz="1800" dirty="0"/>
              <a:t>5    LIVE SNF: MAN UTD V LEICESTER	02-04-2022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April 2022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39807" y="530153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5A91F12-5DED-4F8B-AF80-EA309814CD1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0" r="20760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DERRY GIRLS		12-04-2022</a:t>
            </a:r>
          </a:p>
          <a:p>
            <a:pPr marL="0" indent="0">
              <a:buNone/>
            </a:pPr>
            <a:r>
              <a:rPr lang="en-US" sz="1800" dirty="0"/>
              <a:t>2	GOGGLEBOX		01-04-2022</a:t>
            </a:r>
          </a:p>
          <a:p>
            <a:pPr marL="0" indent="0">
              <a:buNone/>
            </a:pPr>
            <a:r>
              <a:rPr lang="en-US" sz="1800" dirty="0"/>
              <a:t>3	THE GREAT CELEBRITY BAKE OFF FOR SU2C				05-04-2022</a:t>
            </a:r>
          </a:p>
          <a:p>
            <a:pPr marL="0" indent="0">
              <a:buNone/>
            </a:pPr>
            <a:r>
              <a:rPr lang="en-US" sz="1800" dirty="0"/>
              <a:t>4	HULLRAISERS		19-04-2022</a:t>
            </a:r>
          </a:p>
          <a:p>
            <a:pPr marL="342900" indent="-342900">
              <a:buAutoNum type="arabicPlain" startAt="5"/>
            </a:pPr>
            <a:r>
              <a:rPr lang="en-US" sz="1800" dirty="0"/>
              <a:t>MARRIED AT FIRST SIGHT AUSTRALIA	</a:t>
            </a:r>
          </a:p>
          <a:p>
            <a:pPr marL="0" indent="0">
              <a:buNone/>
            </a:pPr>
            <a:r>
              <a:rPr lang="en-US" sz="1800" dirty="0"/>
              <a:t>				25-04-2022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April 2022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0391930-8B4C-4CEA-B1B7-0CA8A51911C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1" r="10971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PAW PATROL		08-04-2022</a:t>
            </a:r>
          </a:p>
          <a:p>
            <a:pPr marL="0" indent="0">
              <a:buNone/>
            </a:pPr>
            <a:r>
              <a:rPr lang="en-US" sz="1800" dirty="0"/>
              <a:t>2	FRIENDS			23-04-2022</a:t>
            </a:r>
          </a:p>
          <a:p>
            <a:pPr marL="0" indent="0">
              <a:buNone/>
            </a:pPr>
            <a:r>
              <a:rPr lang="en-US" sz="1800" dirty="0"/>
              <a:t>3	IMPRACTICAL JOKERS	11-04-2022</a:t>
            </a:r>
          </a:p>
          <a:p>
            <a:pPr marL="342900" indent="-342900">
              <a:buAutoNum type="arabicPlain" startAt="4"/>
            </a:pPr>
            <a:r>
              <a:rPr lang="en-US" sz="1800" dirty="0"/>
              <a:t>           BEN &amp; HOLLY'S LITTLE KINGDOM	</a:t>
            </a:r>
          </a:p>
          <a:p>
            <a:pPr marL="0" indent="0">
              <a:buNone/>
            </a:pPr>
            <a:r>
              <a:rPr lang="en-US" sz="1800" dirty="0"/>
              <a:t>				04-04-2022</a:t>
            </a:r>
          </a:p>
          <a:p>
            <a:pPr marL="342900" indent="-342900">
              <a:buAutoNum type="arabicPlain" startAt="5"/>
            </a:pPr>
            <a:r>
              <a:rPr lang="en-US" sz="1800" dirty="0"/>
              <a:t>          FILM: DADDY'S HOME 2 (2017)	</a:t>
            </a:r>
          </a:p>
          <a:p>
            <a:pPr marL="0" indent="0">
              <a:buNone/>
            </a:pPr>
            <a:r>
              <a:rPr lang="en-US" sz="1800" dirty="0"/>
              <a:t>				15-04-2022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VIACOM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April 2022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 descr="A group of men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C4890160-0D20-45B2-B870-384A4DF089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9" r="157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051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GAA BEO 2021 - 2022	03-04-2022</a:t>
            </a:r>
          </a:p>
          <a:p>
            <a:pPr marL="0" indent="0">
              <a:buNone/>
            </a:pPr>
            <a:r>
              <a:rPr lang="en-US" sz="1800" dirty="0"/>
              <a:t>2	Contractors		07-04-2022</a:t>
            </a:r>
          </a:p>
          <a:p>
            <a:pPr marL="0" indent="0">
              <a:buNone/>
            </a:pPr>
            <a:r>
              <a:rPr lang="en-US" sz="1800" dirty="0"/>
              <a:t>3	</a:t>
            </a:r>
            <a:r>
              <a:rPr lang="en-US" sz="1800" dirty="0" err="1"/>
              <a:t>Peil</a:t>
            </a:r>
            <a:r>
              <a:rPr lang="en-US" sz="1800" dirty="0"/>
              <a:t> </a:t>
            </a:r>
            <a:r>
              <a:rPr lang="en-US" sz="1800" dirty="0" err="1"/>
              <a:t>na</a:t>
            </a:r>
            <a:r>
              <a:rPr lang="en-US" sz="1800" dirty="0"/>
              <a:t> </a:t>
            </a:r>
            <a:r>
              <a:rPr lang="en-US" sz="1800" dirty="0" err="1"/>
              <a:t>mBan</a:t>
            </a:r>
            <a:r>
              <a:rPr lang="en-US" sz="1800" dirty="0"/>
              <a:t> </a:t>
            </a:r>
            <a:r>
              <a:rPr lang="en-US" sz="1800" dirty="0" err="1"/>
              <a:t>Beo</a:t>
            </a:r>
            <a:r>
              <a:rPr lang="en-US" sz="1800" dirty="0"/>
              <a:t> 2022	10-04-2022</a:t>
            </a:r>
          </a:p>
          <a:p>
            <a:pPr marL="0" indent="0">
              <a:buNone/>
            </a:pPr>
            <a:r>
              <a:rPr lang="en-US" sz="1800" dirty="0"/>
              <a:t>4	</a:t>
            </a:r>
            <a:r>
              <a:rPr lang="en-US" sz="1800" dirty="0" err="1"/>
              <a:t>Rugbaí</a:t>
            </a:r>
            <a:r>
              <a:rPr lang="en-US" sz="1800" dirty="0"/>
              <a:t> </a:t>
            </a:r>
            <a:r>
              <a:rPr lang="en-US" sz="1800" dirty="0" err="1"/>
              <a:t>Beo</a:t>
            </a:r>
            <a:r>
              <a:rPr lang="en-US" sz="1800" dirty="0"/>
              <a:t> URC 2021- 2022	29-04-2022</a:t>
            </a:r>
          </a:p>
          <a:p>
            <a:pPr marL="0" indent="0">
              <a:buNone/>
            </a:pPr>
            <a:r>
              <a:rPr lang="en-US" sz="1800" dirty="0"/>
              <a:t>5	</a:t>
            </a:r>
            <a:r>
              <a:rPr lang="en-US" sz="1800" dirty="0" err="1"/>
              <a:t>Laochra</a:t>
            </a:r>
            <a:r>
              <a:rPr lang="en-US" sz="1800" dirty="0"/>
              <a:t> Gael 2017		03-04-2022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April 2022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 descr="A large crowd of people at a sporting event&#10;&#10;Description automatically generated with low confidence">
            <a:extLst>
              <a:ext uri="{FF2B5EF4-FFF2-40B4-BE49-F238E27FC236}">
                <a16:creationId xmlns:a16="http://schemas.microsoft.com/office/drawing/2014/main" id="{AA4BD7AF-CED6-42B5-84C2-811CE0232B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0" b="19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3216</TotalTime>
  <Words>840</Words>
  <Application>Microsoft Office PowerPoint</Application>
  <PresentationFormat>Widescreen</PresentationFormat>
  <Paragraphs>113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72</cp:revision>
  <dcterms:created xsi:type="dcterms:W3CDTF">2020-09-08T09:03:26Z</dcterms:created>
  <dcterms:modified xsi:type="dcterms:W3CDTF">2022-08-25T21:17:44Z</dcterms:modified>
</cp:coreProperties>
</file>