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8" r:id="rId3"/>
    <p:sldId id="849" r:id="rId4"/>
    <p:sldId id="803" r:id="rId5"/>
    <p:sldId id="342" r:id="rId6"/>
    <p:sldId id="857" r:id="rId7"/>
    <p:sldId id="858" r:id="rId8"/>
    <p:sldId id="859" r:id="rId9"/>
    <p:sldId id="861" r:id="rId10"/>
    <p:sldId id="8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46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eef31a02-fc57-41c7-a1dc-9c55ab6f1315" providerId="ADAL" clId="{5649AE30-899A-483D-8CEA-3A8E452F0C25}"/>
    <pc:docChg chg="delSld">
      <pc:chgData name="Eimear Keane" userId="eef31a02-fc57-41c7-a1dc-9c55ab6f1315" providerId="ADAL" clId="{5649AE30-899A-483D-8CEA-3A8E452F0C25}" dt="2023-06-15T11:51:12.157" v="1" actId="47"/>
      <pc:docMkLst>
        <pc:docMk/>
      </pc:docMkLst>
      <pc:sldChg chg="del">
        <pc:chgData name="Eimear Keane" userId="eef31a02-fc57-41c7-a1dc-9c55ab6f1315" providerId="ADAL" clId="{5649AE30-899A-483D-8CEA-3A8E452F0C25}" dt="2023-06-15T11:51:12.157" v="1" actId="47"/>
        <pc:sldMkLst>
          <pc:docMk/>
          <pc:sldMk cId="871123484" sldId="850"/>
        </pc:sldMkLst>
      </pc:sldChg>
      <pc:sldChg chg="del">
        <pc:chgData name="Eimear Keane" userId="eef31a02-fc57-41c7-a1dc-9c55ab6f1315" providerId="ADAL" clId="{5649AE30-899A-483D-8CEA-3A8E452F0C25}" dt="2023-06-15T11:51:10.815" v="0" actId="47"/>
        <pc:sldMkLst>
          <pc:docMk/>
          <pc:sldMk cId="2950368213" sldId="856"/>
        </pc:sldMkLst>
      </pc:sldChg>
      <pc:sldMasterChg chg="delSldLayout">
        <pc:chgData name="Eimear Keane" userId="eef31a02-fc57-41c7-a1dc-9c55ab6f1315" providerId="ADAL" clId="{5649AE30-899A-483D-8CEA-3A8E452F0C25}" dt="2023-06-15T11:51:10.815" v="0" actId="47"/>
        <pc:sldMasterMkLst>
          <pc:docMk/>
          <pc:sldMasterMk cId="102754929" sldId="2147483660"/>
        </pc:sldMasterMkLst>
        <pc:sldLayoutChg chg="del">
          <pc:chgData name="Eimear Keane" userId="eef31a02-fc57-41c7-a1dc-9c55ab6f1315" providerId="ADAL" clId="{5649AE30-899A-483D-8CEA-3A8E452F0C25}" dt="2023-06-15T11:51:10.815" v="0" actId="47"/>
          <pc:sldLayoutMkLst>
            <pc:docMk/>
            <pc:sldMasterMk cId="102754929" sldId="2147483660"/>
            <pc:sldLayoutMk cId="3283140710" sldId="2147483674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73.6% of Adults ABC1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in May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layout>
        <c:manualLayout>
          <c:xMode val="edge"/>
          <c:yMode val="edge"/>
          <c:x val="0.13488826124995243"/>
          <c:y val="4.0860994939947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*Individuals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71.599999999999994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44.9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51.8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*Children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53.7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*Hskprs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83.3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*Hskprs w/kids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75.5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73.599999999999994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Adults 55+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Sheet1!$L$2</c:f>
              <c:numCache>
                <c:formatCode>#,##0.0</c:formatCode>
                <c:ptCount val="1"/>
                <c:pt idx="0">
                  <c:v>89.6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5-4F2F-99CE-AD4228DFABF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image" Target="../media/image6.png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10" Type="http://schemas.openxmlformats.org/officeDocument/2006/relationships/image" Target="../media/image15.jp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image" Target="../media/image6.png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10" Type="http://schemas.openxmlformats.org/officeDocument/2006/relationships/image" Target="../media/image15.jp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Unilever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Diageo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Three Ireland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Aldi</a:t>
          </a:r>
          <a:endParaRPr lang="en-US" sz="1600" b="1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Tesco Ireland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National Lottery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Heineken Ireland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McDonald’s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Lidl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0294" custLinFactNeighborX="-100000" custLinFactNeighborY="-5172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>
          <a:blip xmlns:r="http://schemas.openxmlformats.org/officeDocument/2006/relationships" r:embed="rId7"/>
          <a:srcRect/>
          <a:stretch>
            <a:fillRect t="-3000" b="-3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 custLinFactNeighborY="-211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Unilever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1651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Diageo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Three Ireland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Aldi</a:t>
          </a:r>
          <a:endParaRPr lang="en-US" sz="1600" b="1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Lidl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>
          <a:blip xmlns:r="http://schemas.openxmlformats.org/officeDocument/2006/relationships" r:embed="rId7"/>
          <a:srcRect/>
          <a:stretch>
            <a:fillRect t="-3000" b="-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National Lottery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Heineken Ireland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44649"/>
          <a:ext cx="1945184" cy="1340232"/>
        </a:xfrm>
        <a:prstGeom prst="round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McDonald’s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Tesco Ireland</a:t>
          </a: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15/06/2023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259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15/06/2023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437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15/06/2023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893"/>
            <a:ext cx="12192000" cy="71137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87" y="3922770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375" y="3922770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May 2023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</a:t>
            </a:r>
            <a:endParaRPr lang="en-US" sz="3600" b="1" dirty="0">
              <a:solidFill>
                <a:schemeClr val="accent5"/>
              </a:solidFill>
              <a:latin typeface="Montserrat ExtraBold" panose="000009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04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A19AD2-8BCF-47BE-89D9-2DA319F228F6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MAY 2023 VIEWING TRENDS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C62E4D-537D-40C2-B242-123D9C776034}"/>
              </a:ext>
            </a:extLst>
          </p:cNvPr>
          <p:cNvSpPr txBox="1"/>
          <p:nvPr/>
        </p:nvSpPr>
        <p:spPr>
          <a:xfrm>
            <a:off x="4069274" y="1693398"/>
            <a:ext cx="79417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TAM Ireland Commercial Channels reached an average of 75.2% of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Adults 15+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each week in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May 2023</a:t>
            </a:r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Adults 15+ watched an average of 141 minutes (2 hours 21 minutes) each day in May 2023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(Live + Time shifted viewing)</a:t>
            </a:r>
          </a:p>
          <a:p>
            <a:endParaRPr lang="en-US" dirty="0">
              <a:solidFill>
                <a:srgbClr val="213445"/>
              </a:solidFill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The Late </a:t>
            </a:r>
            <a:r>
              <a:rPr lang="en-IE" b="0" i="0" dirty="0" err="1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Late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Show on May 26</a:t>
            </a:r>
            <a:r>
              <a:rPr lang="en-IE" b="0" i="0" baseline="3000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on RTÉ One(Ryan Tubridy’s last show) was the most viewed programme of the month. An average of 695,000 individuals tuned in to the broadcast.</a:t>
            </a:r>
          </a:p>
          <a:p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Over on the Sky group of channels the Live Miami Grand Prix on Sky Sports Main Event performed well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44C198-5C19-4F02-A58B-6AB6D043F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349" y="1907610"/>
            <a:ext cx="2655364" cy="1702973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8151A1-BFCE-4700-8274-B99EADFD4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349" y="4536836"/>
            <a:ext cx="2655364" cy="1493642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1502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790564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WEEKLY REACH: May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608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708517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ROI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May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194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1	The Late </a:t>
            </a:r>
            <a:r>
              <a:rPr lang="en-US" sz="1800" dirty="0" err="1">
                <a:solidFill>
                  <a:schemeClr val="tx2"/>
                </a:solidFill>
              </a:rPr>
              <a:t>Late</a:t>
            </a:r>
            <a:r>
              <a:rPr lang="en-US" sz="1800" dirty="0">
                <a:solidFill>
                  <a:schemeClr val="tx2"/>
                </a:solidFill>
              </a:rPr>
              <a:t> Show		26-05-2023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2	Kin			07-05-2023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3	The Sunday Game Live - Limerick v Cork - </a:t>
            </a:r>
            <a:r>
              <a:rPr lang="en-US" sz="1800" dirty="0" err="1">
                <a:solidFill>
                  <a:schemeClr val="tx2"/>
                </a:solidFill>
              </a:rPr>
              <a:t>Hurl:Live</a:t>
            </a:r>
            <a:r>
              <a:rPr lang="en-US" sz="1800" dirty="0">
                <a:solidFill>
                  <a:schemeClr val="tx2"/>
                </a:solidFill>
              </a:rPr>
              <a:t>				28-05-2023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4	RTE News: Nine </a:t>
            </a:r>
            <a:r>
              <a:rPr lang="en-US" sz="1800" dirty="0" err="1">
                <a:solidFill>
                  <a:schemeClr val="tx2"/>
                </a:solidFill>
              </a:rPr>
              <a:t>O'Clock</a:t>
            </a:r>
            <a:r>
              <a:rPr lang="en-US" sz="1800" dirty="0">
                <a:solidFill>
                  <a:schemeClr val="tx2"/>
                </a:solidFill>
              </a:rPr>
              <a:t>	28-05-2023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5	The Sunday Game Live - Tipperary v Limerick -:Live				21-05-2023</a:t>
            </a:r>
          </a:p>
          <a:p>
            <a:pPr marL="0" indent="0">
              <a:buNone/>
            </a:pP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A7362BD-837B-4908-9DD0-C18787133D10}"/>
              </a:ext>
            </a:extLst>
          </p:cNvPr>
          <p:cNvSpPr txBox="1">
            <a:spLocks/>
          </p:cNvSpPr>
          <p:nvPr/>
        </p:nvSpPr>
        <p:spPr>
          <a:xfrm rot="16200000">
            <a:off x="10057532" y="3718842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The Great Pottery Throw Down, Channel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May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175022" y="465271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A595816-96D5-422A-A19E-FDAC76F422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9" r="15329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Coronation Street 2023	08-05-2023</a:t>
            </a:r>
          </a:p>
          <a:p>
            <a:pPr marL="0" indent="0">
              <a:buNone/>
            </a:pPr>
            <a:r>
              <a:rPr lang="en-US" sz="1800" dirty="0"/>
              <a:t>2	Emmerdale 2023		04-05-2023</a:t>
            </a:r>
          </a:p>
          <a:p>
            <a:pPr marL="342900" indent="-342900">
              <a:buAutoNum type="arabicPlain" startAt="3"/>
            </a:pPr>
            <a:r>
              <a:rPr lang="en-US" sz="1800" dirty="0"/>
              <a:t>           UCL: Man City v Real Madrid Live	</a:t>
            </a:r>
          </a:p>
          <a:p>
            <a:pPr marL="0" indent="0">
              <a:buNone/>
            </a:pPr>
            <a:r>
              <a:rPr lang="en-US" sz="1800" dirty="0"/>
              <a:t>				17-05-2023</a:t>
            </a:r>
          </a:p>
          <a:p>
            <a:pPr marL="0" indent="0">
              <a:buNone/>
            </a:pPr>
            <a:r>
              <a:rPr lang="en-US" sz="1800" dirty="0"/>
              <a:t>4	I'm A Celebrity South Africa	10-05-2023</a:t>
            </a:r>
          </a:p>
          <a:p>
            <a:pPr marL="0" indent="0">
              <a:buNone/>
            </a:pPr>
            <a:r>
              <a:rPr lang="en-US" sz="1800" dirty="0"/>
              <a:t>5	Britain's Got Talent S16 2023	06-05-2023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May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75022" y="523508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7B4F629-E615-4EB2-862B-8AC5E3B8A0A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0" r="15310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CORONATION PROGRAMMING	  06-05-2023</a:t>
            </a:r>
          </a:p>
          <a:p>
            <a:pPr marL="342900" indent="-342900">
              <a:buAutoNum type="arabicPlain" startAt="2"/>
            </a:pPr>
            <a:r>
              <a:rPr lang="en-US" sz="1800" dirty="0"/>
              <a:t>LIVE PL: BRIGHTON V MAN UNITED	</a:t>
            </a:r>
          </a:p>
          <a:p>
            <a:pPr marL="0" indent="0">
              <a:buNone/>
            </a:pPr>
            <a:r>
              <a:rPr lang="en-US" sz="1800" dirty="0"/>
              <a:t>				  04-05-2023</a:t>
            </a:r>
          </a:p>
          <a:p>
            <a:pPr marL="0" indent="0">
              <a:buNone/>
            </a:pPr>
            <a:r>
              <a:rPr lang="en-US" sz="1800" dirty="0"/>
              <a:t>3    LIVE MIAMI F1 GRAND PRIX	  07-05-2023</a:t>
            </a:r>
          </a:p>
          <a:p>
            <a:pPr marL="0" indent="0">
              <a:buNone/>
            </a:pPr>
            <a:r>
              <a:rPr lang="en-US" sz="1800" dirty="0"/>
              <a:t>4    LIVE SNF: LIVERPOOL V BRENTFORD	 06-05-2023</a:t>
            </a:r>
          </a:p>
          <a:p>
            <a:pPr marL="0" indent="0">
              <a:buNone/>
            </a:pPr>
            <a:r>
              <a:rPr lang="en-US" sz="1800" dirty="0"/>
              <a:t>5    LIVE MNF: LEICESTER V LIVERPOOL	 15-05-2023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May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39807" y="530153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5A91F12-5DED-4F8B-AF80-EA309814CD1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0" r="20760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GOGGLEBOX		12-05-2023</a:t>
            </a:r>
          </a:p>
          <a:p>
            <a:pPr marL="342900" indent="-342900">
              <a:buAutoNum type="arabicPlain" startAt="2"/>
            </a:pPr>
            <a:r>
              <a:rPr lang="en-US" sz="1800" dirty="0"/>
              <a:t>           ANDREW: THE PROBLEM PRINCE	</a:t>
            </a:r>
          </a:p>
          <a:p>
            <a:pPr marL="0" indent="0">
              <a:buNone/>
            </a:pPr>
            <a:r>
              <a:rPr lang="en-US" sz="1800" dirty="0"/>
              <a:t>				08-05-2023</a:t>
            </a:r>
          </a:p>
          <a:p>
            <a:pPr marL="342900" indent="-342900">
              <a:buAutoNum type="arabicPlain" startAt="3"/>
            </a:pPr>
            <a:r>
              <a:rPr lang="en-US" sz="1800" dirty="0"/>
              <a:t>          MARRIED AT FIRST SIGHT AUSTRALIA	</a:t>
            </a:r>
          </a:p>
          <a:p>
            <a:pPr marL="0" indent="0">
              <a:buNone/>
            </a:pPr>
            <a:r>
              <a:rPr lang="en-US" sz="1800" dirty="0"/>
              <a:t>				08-05-2023</a:t>
            </a:r>
          </a:p>
          <a:p>
            <a:pPr marL="0" indent="0">
              <a:buNone/>
            </a:pPr>
            <a:r>
              <a:rPr lang="en-US" sz="1800" dirty="0"/>
              <a:t>4	TASKMASTER		18-05-2023</a:t>
            </a:r>
          </a:p>
          <a:p>
            <a:pPr marL="0" indent="0">
              <a:buNone/>
            </a:pPr>
            <a:r>
              <a:rPr lang="en-US" sz="1800" dirty="0"/>
              <a:t>5	REBEKAH VARDY: JEHOVAH'S WITNESSES AND M				16-05-2023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May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11716" y="4720573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0391930-8B4C-4CEA-B1B7-0CA8A51911C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0" r="20760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FRIENDS			03-05-2023</a:t>
            </a:r>
          </a:p>
          <a:p>
            <a:pPr marL="0" indent="0">
              <a:buNone/>
            </a:pPr>
            <a:r>
              <a:rPr lang="en-US" sz="1800" dirty="0"/>
              <a:t>2	PAW PATROL		03-05-2023</a:t>
            </a:r>
          </a:p>
          <a:p>
            <a:pPr marL="342900" indent="-342900">
              <a:buAutoNum type="arabicPlain" startAt="3"/>
            </a:pPr>
            <a:r>
              <a:rPr lang="en-US" sz="1800" dirty="0"/>
              <a:t>           FILM: LETHAL WEAPON (1987)	</a:t>
            </a:r>
          </a:p>
          <a:p>
            <a:pPr marL="0" indent="0">
              <a:buNone/>
            </a:pPr>
            <a:r>
              <a:rPr lang="en-US" sz="1800" dirty="0"/>
              <a:t>				28-05-2023</a:t>
            </a:r>
          </a:p>
          <a:p>
            <a:pPr marL="0" indent="0">
              <a:buNone/>
            </a:pPr>
            <a:r>
              <a:rPr lang="en-US" sz="1800" dirty="0"/>
              <a:t>4	KANGAROO BEACH		14-05-2023</a:t>
            </a:r>
          </a:p>
          <a:p>
            <a:pPr marL="342900" indent="-342900">
              <a:buAutoNum type="arabicPlain" startAt="5"/>
            </a:pPr>
            <a:r>
              <a:rPr lang="en-US" sz="1800" dirty="0"/>
              <a:t>BLAZE AND THE MONSTER MACHINES	</a:t>
            </a:r>
          </a:p>
          <a:p>
            <a:pPr marL="0" indent="0">
              <a:buNone/>
            </a:pPr>
            <a:r>
              <a:rPr lang="en-US" sz="1800" dirty="0"/>
              <a:t>				15-05-2023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VIACOM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May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11716" y="4720573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 descr="A group of men standing in a room&#10;&#10;Description automatically generated with low confidence">
            <a:extLst>
              <a:ext uri="{FF2B5EF4-FFF2-40B4-BE49-F238E27FC236}">
                <a16:creationId xmlns:a16="http://schemas.microsoft.com/office/drawing/2014/main" id="{C4890160-0D20-45B2-B870-384A4DF089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9" r="157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051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</a:t>
            </a:r>
            <a:r>
              <a:rPr lang="en-US" sz="1800" dirty="0" err="1"/>
              <a:t>Rugbaí</a:t>
            </a:r>
            <a:r>
              <a:rPr lang="en-US" sz="1800" dirty="0"/>
              <a:t> Beo URC 2022- 2023	27-05-2023</a:t>
            </a:r>
          </a:p>
          <a:p>
            <a:pPr marL="0" indent="0">
              <a:buNone/>
            </a:pPr>
            <a:r>
              <a:rPr lang="en-US" sz="1800" dirty="0"/>
              <a:t>2	Munster Rugby - The Brave and the Faithful				27-05-2023</a:t>
            </a:r>
          </a:p>
          <a:p>
            <a:pPr marL="0" indent="0">
              <a:buNone/>
            </a:pPr>
            <a:r>
              <a:rPr lang="en-US" sz="1800" dirty="0"/>
              <a:t>3	GAA BEO 2022 - 2023	17-05-2023</a:t>
            </a:r>
          </a:p>
          <a:p>
            <a:pPr marL="0" indent="0">
              <a:buNone/>
            </a:pPr>
            <a:r>
              <a:rPr lang="en-US" sz="1800" dirty="0"/>
              <a:t>4	</a:t>
            </a:r>
            <a:r>
              <a:rPr lang="en-US" sz="1800" dirty="0" err="1"/>
              <a:t>Ceol</a:t>
            </a:r>
            <a:r>
              <a:rPr lang="en-US" sz="1800" dirty="0"/>
              <a:t> </a:t>
            </a:r>
            <a:r>
              <a:rPr lang="en-US" sz="1800" dirty="0" err="1"/>
              <a:t>Tíre</a:t>
            </a:r>
            <a:r>
              <a:rPr lang="en-US" sz="1800" dirty="0"/>
              <a:t> </a:t>
            </a:r>
            <a:r>
              <a:rPr lang="en-US" sz="1800" dirty="0" err="1"/>
              <a:t>ón</a:t>
            </a:r>
            <a:r>
              <a:rPr lang="en-US" sz="1800" dirty="0"/>
              <a:t> </a:t>
            </a:r>
            <a:r>
              <a:rPr lang="en-US" sz="1800" dirty="0" err="1"/>
              <a:t>nGrianán</a:t>
            </a:r>
            <a:r>
              <a:rPr lang="en-US" sz="1800" dirty="0"/>
              <a:t>	16-05-2023</a:t>
            </a:r>
          </a:p>
          <a:p>
            <a:pPr marL="0" indent="0">
              <a:buNone/>
            </a:pPr>
            <a:r>
              <a:rPr lang="en-US" sz="1800" dirty="0"/>
              <a:t>5	Agnes Brown		27-05-2023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May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 descr="A large crowd of people at a sporting event&#10;&#10;Description automatically generated with low confidence">
            <a:extLst>
              <a:ext uri="{FF2B5EF4-FFF2-40B4-BE49-F238E27FC236}">
                <a16:creationId xmlns:a16="http://schemas.microsoft.com/office/drawing/2014/main" id="{AA4BD7AF-CED6-42B5-84C2-811CE0232B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0" b="19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3607</TotalTime>
  <Words>869</Words>
  <Application>Microsoft Office PowerPoint</Application>
  <PresentationFormat>Widescreen</PresentationFormat>
  <Paragraphs>113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77</cp:revision>
  <dcterms:created xsi:type="dcterms:W3CDTF">2020-09-08T09:03:26Z</dcterms:created>
  <dcterms:modified xsi:type="dcterms:W3CDTF">2023-06-15T11:51:15Z</dcterms:modified>
</cp:coreProperties>
</file>