
<file path=[Content_Types].xml><?xml version="1.0" encoding="utf-8"?>
<Types xmlns="http://schemas.openxmlformats.org/package/2006/content-types">
  <Default Extension="bin" ContentType="image/unknown"/>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5"/>
  </p:notesMasterIdLst>
  <p:sldIdLst>
    <p:sldId id="257" r:id="rId2"/>
    <p:sldId id="457" r:id="rId3"/>
    <p:sldId id="447" r:id="rId4"/>
    <p:sldId id="436" r:id="rId5"/>
    <p:sldId id="441" r:id="rId6"/>
    <p:sldId id="440" r:id="rId7"/>
    <p:sldId id="448" r:id="rId8"/>
    <p:sldId id="443" r:id="rId9"/>
    <p:sldId id="458" r:id="rId10"/>
    <p:sldId id="446" r:id="rId11"/>
    <p:sldId id="459" r:id="rId12"/>
    <p:sldId id="444" r:id="rId13"/>
    <p:sldId id="445"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Ubuntu" panose="020B0504030602030204" pitchFamily="34" charset="0"/>
      <p:regular r:id="rId20"/>
      <p:bold r:id="rId21"/>
      <p:italic r:id="rId22"/>
      <p:boldItalic r:id="rId23"/>
    </p:embeddedFont>
  </p:embeddedFontLst>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5050"/>
    <a:srgbClr val="043344"/>
    <a:srgbClr val="878A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75" autoAdjust="0"/>
    <p:restoredTop sz="94660"/>
  </p:normalViewPr>
  <p:slideViewPr>
    <p:cSldViewPr snapToGrid="0">
      <p:cViewPr varScale="1">
        <p:scale>
          <a:sx n="112" d="100"/>
          <a:sy n="112"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exchange\data\Campaign%20promoting%20advertising%20or%20TV\The%20Global%20TV%20Group\Projects\2022%20-%20Focus%20On\Third%20edition\Focus%20On%20-%20Attention\Focus%20On%20-%20Attention\Via%20Belgium\VIA%20Belgium%20-%20Attention%20and%20spot%20length%20BVOD%20and%20YouTube%20-%20backup%20chart.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657018369912449E-2"/>
          <c:y val="0.11230588743572414"/>
          <c:w val="0.92268596326017505"/>
          <c:h val="0.92195588091290648"/>
        </c:manualLayout>
      </c:layout>
      <c:doughnutChart>
        <c:varyColors val="1"/>
        <c:ser>
          <c:idx val="0"/>
          <c:order val="0"/>
          <c:tx>
            <c:strRef>
              <c:f>Sheet1!$B$1</c:f>
              <c:strCache>
                <c:ptCount val="1"/>
                <c:pt idx="0">
                  <c:v>Viewing</c:v>
                </c:pt>
              </c:strCache>
            </c:strRef>
          </c:tx>
          <c:spPr>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2-3C99-4867-AF75-A965F311E415}"/>
              </c:ext>
            </c:extLst>
          </c:dPt>
          <c:dPt>
            <c:idx val="1"/>
            <c:bubble3D val="0"/>
            <c:spPr>
              <a:solidFill>
                <a:schemeClr val="accent1"/>
              </a:solidFill>
              <a:ln w="19050">
                <a:noFill/>
              </a:ln>
              <a:effectLst/>
            </c:spPr>
            <c:extLst>
              <c:ext xmlns:c16="http://schemas.microsoft.com/office/drawing/2014/chart" uri="{C3380CC4-5D6E-409C-BE32-E72D297353CC}">
                <c16:uniqueId val="{00000001-3C99-4867-AF75-A965F311E415}"/>
              </c:ext>
            </c:extLst>
          </c:dPt>
          <c:dLbls>
            <c:dLbl>
              <c:idx val="0"/>
              <c:delete val="1"/>
              <c:extLst>
                <c:ext xmlns:c15="http://schemas.microsoft.com/office/drawing/2012/chart" uri="{CE6537A1-D6FC-4f65-9D91-7224C49458BB}"/>
                <c:ext xmlns:c16="http://schemas.microsoft.com/office/drawing/2014/chart" uri="{C3380CC4-5D6E-409C-BE32-E72D297353CC}">
                  <c16:uniqueId val="{00000002-3C99-4867-AF75-A965F311E415}"/>
                </c:ext>
              </c:extLst>
            </c:dLbl>
            <c:dLbl>
              <c:idx val="1"/>
              <c:layout>
                <c:manualLayout>
                  <c:x val="-0.21458598984405625"/>
                  <c:y val="-0.18484371970269659"/>
                </c:manualLayout>
              </c:layout>
              <c:spPr>
                <a:solidFill>
                  <a:schemeClr val="bg2"/>
                </a:solid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8275299369045848"/>
                      <c:h val="0.1158736619543194"/>
                    </c:manualLayout>
                  </c15:layout>
                </c:ext>
                <c:ext xmlns:c16="http://schemas.microsoft.com/office/drawing/2014/chart" uri="{C3380CC4-5D6E-409C-BE32-E72D297353CC}">
                  <c16:uniqueId val="{00000001-3C99-4867-AF75-A965F311E41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bg2"/>
                  </a:solidFill>
                  <a:round/>
                </a:ln>
                <a:effectLst/>
              </c:spPr>
            </c:leaderLines>
            <c:extLst>
              <c:ext xmlns:c15="http://schemas.microsoft.com/office/drawing/2012/chart" uri="{CE6537A1-D6FC-4f65-9D91-7224C49458BB}"/>
            </c:extLst>
          </c:dLbls>
          <c:cat>
            <c:strRef>
              <c:f>Sheet1!$A$2:$A$3</c:f>
              <c:strCache>
                <c:ptCount val="2"/>
                <c:pt idx="0">
                  <c:v>% exposed: non-advertising content</c:v>
                </c:pt>
                <c:pt idx="1">
                  <c:v>% exposed: advertisisng content </c:v>
                </c:pt>
              </c:strCache>
            </c:strRef>
          </c:cat>
          <c:val>
            <c:numRef>
              <c:f>Sheet1!$B$2:$B$3</c:f>
              <c:numCache>
                <c:formatCode>0.0%</c:formatCode>
                <c:ptCount val="2"/>
                <c:pt idx="0">
                  <c:v>0.86699999999999999</c:v>
                </c:pt>
                <c:pt idx="1">
                  <c:v>0.13300000000000001</c:v>
                </c:pt>
              </c:numCache>
            </c:numRef>
          </c:val>
          <c:extLst>
            <c:ext xmlns:c16="http://schemas.microsoft.com/office/drawing/2014/chart" uri="{C3380CC4-5D6E-409C-BE32-E72D297353CC}">
              <c16:uniqueId val="{00000000-3C99-4867-AF75-A965F311E415}"/>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6350">
      <a:solidFill>
        <a:schemeClr val="accent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657018369912449E-2"/>
          <c:y val="0.11230588743572414"/>
          <c:w val="0.92268596326017505"/>
          <c:h val="0.92195588091290648"/>
        </c:manualLayout>
      </c:layout>
      <c:doughnutChart>
        <c:varyColors val="1"/>
        <c:ser>
          <c:idx val="0"/>
          <c:order val="0"/>
          <c:tx>
            <c:strRef>
              <c:f>Sheet1!$B$1</c:f>
              <c:strCache>
                <c:ptCount val="1"/>
                <c:pt idx="0">
                  <c:v>Viewing</c:v>
                </c:pt>
              </c:strCache>
            </c:strRef>
          </c:tx>
          <c:spPr>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1-F891-40B6-A32B-A2A51B150C28}"/>
              </c:ext>
            </c:extLst>
          </c:dPt>
          <c:dPt>
            <c:idx val="1"/>
            <c:bubble3D val="0"/>
            <c:spPr>
              <a:solidFill>
                <a:schemeClr val="accent1"/>
              </a:solidFill>
              <a:ln w="19050">
                <a:noFill/>
              </a:ln>
              <a:effectLst/>
            </c:spPr>
            <c:extLst>
              <c:ext xmlns:c16="http://schemas.microsoft.com/office/drawing/2014/chart" uri="{C3380CC4-5D6E-409C-BE32-E72D297353CC}">
                <c16:uniqueId val="{00000003-F891-40B6-A32B-A2A51B150C28}"/>
              </c:ext>
            </c:extLst>
          </c:dPt>
          <c:dLbls>
            <c:dLbl>
              <c:idx val="0"/>
              <c:delete val="1"/>
              <c:extLst>
                <c:ext xmlns:c15="http://schemas.microsoft.com/office/drawing/2012/chart" uri="{CE6537A1-D6FC-4f65-9D91-7224C49458BB}"/>
                <c:ext xmlns:c16="http://schemas.microsoft.com/office/drawing/2014/chart" uri="{C3380CC4-5D6E-409C-BE32-E72D297353CC}">
                  <c16:uniqueId val="{00000001-F891-40B6-A32B-A2A51B150C28}"/>
                </c:ext>
              </c:extLst>
            </c:dLbl>
            <c:dLbl>
              <c:idx val="1"/>
              <c:layout>
                <c:manualLayout>
                  <c:x val="-0.30518896333376888"/>
                  <c:y val="-0.1642344930481707"/>
                </c:manualLayout>
              </c:layout>
              <c:spPr>
                <a:solidFill>
                  <a:schemeClr val="bg2"/>
                </a:solid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8275299369045848"/>
                      <c:h val="0.1158736619543194"/>
                    </c:manualLayout>
                  </c15:layout>
                </c:ext>
                <c:ext xmlns:c16="http://schemas.microsoft.com/office/drawing/2014/chart" uri="{C3380CC4-5D6E-409C-BE32-E72D297353CC}">
                  <c16:uniqueId val="{00000003-F891-40B6-A32B-A2A51B150C2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bg2"/>
                  </a:solidFill>
                  <a:round/>
                </a:ln>
                <a:effectLst/>
              </c:spPr>
            </c:leaderLines>
            <c:extLst>
              <c:ext xmlns:c15="http://schemas.microsoft.com/office/drawing/2012/chart" uri="{CE6537A1-D6FC-4f65-9D91-7224C49458BB}"/>
            </c:extLst>
          </c:dLbls>
          <c:cat>
            <c:strRef>
              <c:f>Sheet1!$A$2:$A$3</c:f>
              <c:strCache>
                <c:ptCount val="2"/>
                <c:pt idx="0">
                  <c:v>% exposed: non-advertising content</c:v>
                </c:pt>
                <c:pt idx="1">
                  <c:v>% exposed: advertisisng content </c:v>
                </c:pt>
              </c:strCache>
            </c:strRef>
          </c:cat>
          <c:val>
            <c:numRef>
              <c:f>Sheet1!$B$2:$B$3</c:f>
              <c:numCache>
                <c:formatCode>0.0%</c:formatCode>
                <c:ptCount val="2"/>
                <c:pt idx="0">
                  <c:v>0.95599999999999996</c:v>
                </c:pt>
                <c:pt idx="1">
                  <c:v>4.4999999999999998E-2</c:v>
                </c:pt>
              </c:numCache>
            </c:numRef>
          </c:val>
          <c:extLst>
            <c:ext xmlns:c16="http://schemas.microsoft.com/office/drawing/2014/chart" uri="{C3380CC4-5D6E-409C-BE32-E72D297353CC}">
              <c16:uniqueId val="{00000004-F891-40B6-A32B-A2A51B150C28}"/>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657018369912449E-2"/>
          <c:y val="0.11230588743572414"/>
          <c:w val="0.92268596326017505"/>
          <c:h val="0.92195588091290648"/>
        </c:manualLayout>
      </c:layout>
      <c:doughnutChart>
        <c:varyColors val="1"/>
        <c:ser>
          <c:idx val="0"/>
          <c:order val="0"/>
          <c:tx>
            <c:strRef>
              <c:f>Sheet1!$B$1</c:f>
              <c:strCache>
                <c:ptCount val="1"/>
                <c:pt idx="0">
                  <c:v>Viewing</c:v>
                </c:pt>
              </c:strCache>
            </c:strRef>
          </c:tx>
          <c:spPr>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1-E5D9-47FD-B3A0-93282C638576}"/>
              </c:ext>
            </c:extLst>
          </c:dPt>
          <c:dPt>
            <c:idx val="1"/>
            <c:bubble3D val="0"/>
            <c:spPr>
              <a:solidFill>
                <a:schemeClr val="accent1"/>
              </a:solidFill>
              <a:ln w="19050">
                <a:noFill/>
              </a:ln>
              <a:effectLst/>
            </c:spPr>
            <c:extLst>
              <c:ext xmlns:c16="http://schemas.microsoft.com/office/drawing/2014/chart" uri="{C3380CC4-5D6E-409C-BE32-E72D297353CC}">
                <c16:uniqueId val="{00000003-E5D9-47FD-B3A0-93282C638576}"/>
              </c:ext>
            </c:extLst>
          </c:dPt>
          <c:dLbls>
            <c:dLbl>
              <c:idx val="0"/>
              <c:delete val="1"/>
              <c:extLst>
                <c:ext xmlns:c15="http://schemas.microsoft.com/office/drawing/2012/chart" uri="{CE6537A1-D6FC-4f65-9D91-7224C49458BB}"/>
                <c:ext xmlns:c16="http://schemas.microsoft.com/office/drawing/2014/chart" uri="{C3380CC4-5D6E-409C-BE32-E72D297353CC}">
                  <c16:uniqueId val="{00000001-E5D9-47FD-B3A0-93282C638576}"/>
                </c:ext>
              </c:extLst>
            </c:dLbl>
            <c:dLbl>
              <c:idx val="1"/>
              <c:layout>
                <c:manualLayout>
                  <c:x val="-0.34810616130258015"/>
                  <c:y val="-0.1611254968941295"/>
                </c:manualLayout>
              </c:layout>
              <c:spPr>
                <a:solidFill>
                  <a:schemeClr val="bg2"/>
                </a:solid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8275299369045848"/>
                      <c:h val="0.1158736619543194"/>
                    </c:manualLayout>
                  </c15:layout>
                </c:ext>
                <c:ext xmlns:c16="http://schemas.microsoft.com/office/drawing/2014/chart" uri="{C3380CC4-5D6E-409C-BE32-E72D297353CC}">
                  <c16:uniqueId val="{00000003-E5D9-47FD-B3A0-93282C63857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bg2"/>
                  </a:solidFill>
                  <a:round/>
                </a:ln>
                <a:effectLst/>
              </c:spPr>
            </c:leaderLines>
            <c:extLst>
              <c:ext xmlns:c15="http://schemas.microsoft.com/office/drawing/2012/chart" uri="{CE6537A1-D6FC-4f65-9D91-7224C49458BB}"/>
            </c:extLst>
          </c:dLbls>
          <c:cat>
            <c:strRef>
              <c:f>Sheet1!$A$2:$A$3</c:f>
              <c:strCache>
                <c:ptCount val="2"/>
                <c:pt idx="0">
                  <c:v>% exposed: non-advertising content</c:v>
                </c:pt>
                <c:pt idx="1">
                  <c:v>% exposed: advertisisng content </c:v>
                </c:pt>
              </c:strCache>
            </c:strRef>
          </c:cat>
          <c:val>
            <c:numRef>
              <c:f>Sheet1!$B$2:$B$3</c:f>
              <c:numCache>
                <c:formatCode>0.0%</c:formatCode>
                <c:ptCount val="2"/>
                <c:pt idx="0">
                  <c:v>0.99299999999999999</c:v>
                </c:pt>
                <c:pt idx="1">
                  <c:v>7.0000000000000001E-3</c:v>
                </c:pt>
              </c:numCache>
            </c:numRef>
          </c:val>
          <c:extLst>
            <c:ext xmlns:c16="http://schemas.microsoft.com/office/drawing/2014/chart" uri="{C3380CC4-5D6E-409C-BE32-E72D297353CC}">
              <c16:uniqueId val="{00000004-E5D9-47FD-B3A0-93282C638576}"/>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657018369912449E-2"/>
          <c:y val="0.11230588743572414"/>
          <c:w val="0.92268596326017505"/>
          <c:h val="0.92195588091290648"/>
        </c:manualLayout>
      </c:layout>
      <c:doughnutChart>
        <c:varyColors val="1"/>
        <c:ser>
          <c:idx val="0"/>
          <c:order val="0"/>
          <c:tx>
            <c:strRef>
              <c:f>Sheet1!$B$1</c:f>
              <c:strCache>
                <c:ptCount val="1"/>
                <c:pt idx="0">
                  <c:v>Viewing</c:v>
                </c:pt>
              </c:strCache>
            </c:strRef>
          </c:tx>
          <c:spPr>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1-E5D9-47FD-B3A0-93282C638576}"/>
              </c:ext>
            </c:extLst>
          </c:dPt>
          <c:dPt>
            <c:idx val="1"/>
            <c:bubble3D val="0"/>
            <c:spPr>
              <a:solidFill>
                <a:schemeClr val="accent1"/>
              </a:solidFill>
              <a:ln w="19050">
                <a:noFill/>
              </a:ln>
              <a:effectLst/>
            </c:spPr>
            <c:extLst>
              <c:ext xmlns:c16="http://schemas.microsoft.com/office/drawing/2014/chart" uri="{C3380CC4-5D6E-409C-BE32-E72D297353CC}">
                <c16:uniqueId val="{00000003-E5D9-47FD-B3A0-93282C638576}"/>
              </c:ext>
            </c:extLst>
          </c:dPt>
          <c:dLbls>
            <c:dLbl>
              <c:idx val="0"/>
              <c:delete val="1"/>
              <c:extLst>
                <c:ext xmlns:c15="http://schemas.microsoft.com/office/drawing/2012/chart" uri="{CE6537A1-D6FC-4f65-9D91-7224C49458BB}"/>
                <c:ext xmlns:c16="http://schemas.microsoft.com/office/drawing/2014/chart" uri="{C3380CC4-5D6E-409C-BE32-E72D297353CC}">
                  <c16:uniqueId val="{00000001-E5D9-47FD-B3A0-93282C638576}"/>
                </c:ext>
              </c:extLst>
            </c:dLbl>
            <c:dLbl>
              <c:idx val="1"/>
              <c:layout>
                <c:manualLayout>
                  <c:x val="-0.35118546086987867"/>
                  <c:y val="-0.16104839712355343"/>
                </c:manualLayout>
              </c:layout>
              <c:spPr>
                <a:solidFill>
                  <a:schemeClr val="bg2"/>
                </a:solid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8275299369045848"/>
                      <c:h val="0.1158736619543194"/>
                    </c:manualLayout>
                  </c15:layout>
                </c:ext>
                <c:ext xmlns:c16="http://schemas.microsoft.com/office/drawing/2014/chart" uri="{C3380CC4-5D6E-409C-BE32-E72D297353CC}">
                  <c16:uniqueId val="{00000003-E5D9-47FD-B3A0-93282C63857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bg2"/>
                  </a:solidFill>
                  <a:round/>
                </a:ln>
                <a:effectLst/>
              </c:spPr>
            </c:leaderLines>
            <c:extLst>
              <c:ext xmlns:c15="http://schemas.microsoft.com/office/drawing/2012/chart" uri="{CE6537A1-D6FC-4f65-9D91-7224C49458BB}"/>
            </c:extLst>
          </c:dLbls>
          <c:cat>
            <c:strRef>
              <c:f>Sheet1!$A$2:$A$3</c:f>
              <c:strCache>
                <c:ptCount val="2"/>
                <c:pt idx="0">
                  <c:v>% attention</c:v>
                </c:pt>
                <c:pt idx="1">
                  <c:v>% no attention</c:v>
                </c:pt>
              </c:strCache>
            </c:strRef>
          </c:cat>
          <c:val>
            <c:numRef>
              <c:f>Sheet1!$B$2:$B$3</c:f>
              <c:numCache>
                <c:formatCode>0%</c:formatCode>
                <c:ptCount val="2"/>
                <c:pt idx="0">
                  <c:v>0.5</c:v>
                </c:pt>
                <c:pt idx="1">
                  <c:v>0.5</c:v>
                </c:pt>
              </c:numCache>
            </c:numRef>
          </c:val>
          <c:extLst>
            <c:ext xmlns:c16="http://schemas.microsoft.com/office/drawing/2014/chart" uri="{C3380CC4-5D6E-409C-BE32-E72D297353CC}">
              <c16:uniqueId val="{00000004-E5D9-47FD-B3A0-93282C638576}"/>
            </c:ext>
          </c:extLst>
        </c:ser>
        <c:dLbls>
          <c:showLegendKey val="0"/>
          <c:showVal val="1"/>
          <c:showCatName val="0"/>
          <c:showSerName val="0"/>
          <c:showPercent val="0"/>
          <c:showBubbleSize val="0"/>
          <c:showLeaderLines val="1"/>
        </c:dLbls>
        <c:firstSliceAng val="9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657018369912449E-2"/>
          <c:y val="0.11230588743572414"/>
          <c:w val="0.92268596326017505"/>
          <c:h val="0.92195588091290648"/>
        </c:manualLayout>
      </c:layout>
      <c:doughnutChart>
        <c:varyColors val="1"/>
        <c:ser>
          <c:idx val="0"/>
          <c:order val="0"/>
          <c:tx>
            <c:strRef>
              <c:f>Sheet1!$B$1</c:f>
              <c:strCache>
                <c:ptCount val="1"/>
                <c:pt idx="0">
                  <c:v>Viewing</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C1FA-4519-BEA6-4BAFCF035C63}"/>
              </c:ext>
            </c:extLst>
          </c:dPt>
          <c:dPt>
            <c:idx val="1"/>
            <c:bubble3D val="0"/>
            <c:spPr>
              <a:solidFill>
                <a:schemeClr val="tx1">
                  <a:lumMod val="50000"/>
                  <a:lumOff val="50000"/>
                </a:schemeClr>
              </a:solidFill>
              <a:ln w="19050">
                <a:noFill/>
              </a:ln>
              <a:effectLst/>
            </c:spPr>
            <c:extLst>
              <c:ext xmlns:c16="http://schemas.microsoft.com/office/drawing/2014/chart" uri="{C3380CC4-5D6E-409C-BE32-E72D297353CC}">
                <c16:uniqueId val="{00000003-C1FA-4519-BEA6-4BAFCF035C63}"/>
              </c:ext>
            </c:extLst>
          </c:dPt>
          <c:dLbls>
            <c:dLbl>
              <c:idx val="0"/>
              <c:layout>
                <c:manualLayout>
                  <c:x val="-0.14089438239035651"/>
                  <c:y val="-0.22714912137518206"/>
                </c:manualLayout>
              </c:layout>
              <c:spPr>
                <a:solidFill>
                  <a:schemeClr val="bg2"/>
                </a:solid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9026331559572671"/>
                      <c:h val="0.11637550505559172"/>
                    </c:manualLayout>
                  </c15:layout>
                </c:ext>
                <c:ext xmlns:c16="http://schemas.microsoft.com/office/drawing/2014/chart" uri="{C3380CC4-5D6E-409C-BE32-E72D297353CC}">
                  <c16:uniqueId val="{00000001-C1FA-4519-BEA6-4BAFCF035C63}"/>
                </c:ext>
              </c:extLst>
            </c:dLbl>
            <c:dLbl>
              <c:idx val="1"/>
              <c:delete val="1"/>
              <c:extLst>
                <c:ext xmlns:c15="http://schemas.microsoft.com/office/drawing/2012/chart" uri="{CE6537A1-D6FC-4f65-9D91-7224C49458BB}">
                  <c15:layout>
                    <c:manualLayout>
                      <c:w val="0.28275299369045848"/>
                      <c:h val="0.1158736619543194"/>
                    </c:manualLayout>
                  </c15:layout>
                </c:ext>
                <c:ext xmlns:c16="http://schemas.microsoft.com/office/drawing/2014/chart" uri="{C3380CC4-5D6E-409C-BE32-E72D297353CC}">
                  <c16:uniqueId val="{00000003-C1FA-4519-BEA6-4BAFCF035C6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bg2"/>
                  </a:solidFill>
                  <a:round/>
                </a:ln>
                <a:effectLst/>
              </c:spPr>
            </c:leaderLines>
            <c:extLst>
              <c:ext xmlns:c15="http://schemas.microsoft.com/office/drawing/2012/chart" uri="{CE6537A1-D6FC-4f65-9D91-7224C49458BB}"/>
            </c:extLst>
          </c:dLbls>
          <c:cat>
            <c:strRef>
              <c:f>Sheet1!$A$2:$A$3</c:f>
              <c:strCache>
                <c:ptCount val="2"/>
                <c:pt idx="0">
                  <c:v>% attention</c:v>
                </c:pt>
                <c:pt idx="1">
                  <c:v>% no attention</c:v>
                </c:pt>
              </c:strCache>
            </c:strRef>
          </c:cat>
          <c:val>
            <c:numRef>
              <c:f>Sheet1!$B$2:$B$3</c:f>
              <c:numCache>
                <c:formatCode>0%</c:formatCode>
                <c:ptCount val="2"/>
                <c:pt idx="0">
                  <c:v>0.71</c:v>
                </c:pt>
                <c:pt idx="1">
                  <c:v>0.28999999999999998</c:v>
                </c:pt>
              </c:numCache>
            </c:numRef>
          </c:val>
          <c:extLst>
            <c:ext xmlns:c16="http://schemas.microsoft.com/office/drawing/2014/chart" uri="{C3380CC4-5D6E-409C-BE32-E72D297353CC}">
              <c16:uniqueId val="{00000004-C1FA-4519-BEA6-4BAFCF035C63}"/>
            </c:ext>
          </c:extLst>
        </c:ser>
        <c:dLbls>
          <c:showLegendKey val="0"/>
          <c:showVal val="1"/>
          <c:showCatName val="0"/>
          <c:showSerName val="0"/>
          <c:showPercent val="0"/>
          <c:showBubbleSize val="0"/>
          <c:showLeaderLines val="1"/>
        </c:dLbls>
        <c:firstSliceAng val="194"/>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657018369912449E-2"/>
          <c:y val="0.11230588743572414"/>
          <c:w val="0.92268596326017505"/>
          <c:h val="0.92195588091290648"/>
        </c:manualLayout>
      </c:layout>
      <c:doughnutChart>
        <c:varyColors val="1"/>
        <c:ser>
          <c:idx val="0"/>
          <c:order val="0"/>
          <c:tx>
            <c:strRef>
              <c:f>Sheet1!$B$1</c:f>
              <c:strCache>
                <c:ptCount val="1"/>
                <c:pt idx="0">
                  <c:v>Viewing</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CD1A-4040-8654-B16B05E3C891}"/>
              </c:ext>
            </c:extLst>
          </c:dPt>
          <c:dPt>
            <c:idx val="1"/>
            <c:bubble3D val="0"/>
            <c:spPr>
              <a:solidFill>
                <a:schemeClr val="tx1">
                  <a:lumMod val="50000"/>
                  <a:lumOff val="50000"/>
                </a:schemeClr>
              </a:solidFill>
              <a:ln w="19050">
                <a:noFill/>
              </a:ln>
              <a:effectLst/>
            </c:spPr>
            <c:extLst>
              <c:ext xmlns:c16="http://schemas.microsoft.com/office/drawing/2014/chart" uri="{C3380CC4-5D6E-409C-BE32-E72D297353CC}">
                <c16:uniqueId val="{00000003-CD1A-4040-8654-B16B05E3C891}"/>
              </c:ext>
            </c:extLst>
          </c:dPt>
          <c:dLbls>
            <c:dLbl>
              <c:idx val="0"/>
              <c:layout>
                <c:manualLayout>
                  <c:x val="-4.7314802716061637E-2"/>
                  <c:y val="-0.34380628370076122"/>
                </c:manualLayout>
              </c:layout>
              <c:spPr>
                <a:solidFill>
                  <a:schemeClr val="bg2"/>
                </a:solid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8139376134883909"/>
                      <c:h val="0.11366277393861052"/>
                    </c:manualLayout>
                  </c15:layout>
                </c:ext>
                <c:ext xmlns:c16="http://schemas.microsoft.com/office/drawing/2014/chart" uri="{C3380CC4-5D6E-409C-BE32-E72D297353CC}">
                  <c16:uniqueId val="{00000001-CD1A-4040-8654-B16B05E3C891}"/>
                </c:ext>
              </c:extLst>
            </c:dLbl>
            <c:dLbl>
              <c:idx val="1"/>
              <c:delete val="1"/>
              <c:extLst>
                <c:ext xmlns:c15="http://schemas.microsoft.com/office/drawing/2012/chart" uri="{CE6537A1-D6FC-4f65-9D91-7224C49458BB}"/>
                <c:ext xmlns:c16="http://schemas.microsoft.com/office/drawing/2014/chart" uri="{C3380CC4-5D6E-409C-BE32-E72D297353CC}">
                  <c16:uniqueId val="{00000003-CD1A-4040-8654-B16B05E3C89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bg2"/>
                  </a:solidFill>
                  <a:round/>
                </a:ln>
                <a:effectLst/>
              </c:spPr>
            </c:leaderLines>
            <c:extLst>
              <c:ext xmlns:c15="http://schemas.microsoft.com/office/drawing/2012/chart" uri="{CE6537A1-D6FC-4f65-9D91-7224C49458BB}"/>
            </c:extLst>
          </c:dLbls>
          <c:cat>
            <c:strRef>
              <c:f>Sheet1!$A$2:$A$3</c:f>
              <c:strCache>
                <c:ptCount val="2"/>
                <c:pt idx="0">
                  <c:v>% attention</c:v>
                </c:pt>
                <c:pt idx="1">
                  <c:v>% no attention</c:v>
                </c:pt>
              </c:strCache>
            </c:strRef>
          </c:cat>
          <c:val>
            <c:numRef>
              <c:f>Sheet1!$B$2:$B$3</c:f>
              <c:numCache>
                <c:formatCode>0.0%</c:formatCode>
                <c:ptCount val="2"/>
                <c:pt idx="0">
                  <c:v>0.85899999999999999</c:v>
                </c:pt>
                <c:pt idx="1">
                  <c:v>0.14099999999999999</c:v>
                </c:pt>
              </c:numCache>
            </c:numRef>
          </c:val>
          <c:extLst>
            <c:ext xmlns:c16="http://schemas.microsoft.com/office/drawing/2014/chart" uri="{C3380CC4-5D6E-409C-BE32-E72D297353CC}">
              <c16:uniqueId val="{00000004-CD1A-4040-8654-B16B05E3C891}"/>
            </c:ext>
          </c:extLst>
        </c:ser>
        <c:dLbls>
          <c:showLegendKey val="0"/>
          <c:showVal val="1"/>
          <c:showCatName val="0"/>
          <c:showSerName val="0"/>
          <c:showPercent val="0"/>
          <c:showBubbleSize val="0"/>
          <c:showLeaderLines val="1"/>
        </c:dLbls>
        <c:firstSliceAng val="141"/>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6350">
      <a:solidFill>
        <a:schemeClr val="accent1"/>
      </a:solid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09580410232843E-2"/>
          <c:y val="3.9843513538410057E-2"/>
          <c:w val="0.92268596326017505"/>
          <c:h val="0.92195588091290648"/>
        </c:manualLayout>
      </c:layout>
      <c:doughnutChart>
        <c:varyColors val="1"/>
        <c:ser>
          <c:idx val="0"/>
          <c:order val="0"/>
          <c:tx>
            <c:strRef>
              <c:f>Sheet1!$B$1</c:f>
              <c:strCache>
                <c:ptCount val="1"/>
                <c:pt idx="0">
                  <c:v>Viewing</c:v>
                </c:pt>
              </c:strCache>
            </c:strRef>
          </c:tx>
          <c:spPr>
            <a:solidFill>
              <a:schemeClr val="bg2"/>
            </a:solidFill>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1-3602-4FA1-83E7-799DB9C63A8F}"/>
              </c:ext>
            </c:extLst>
          </c:dPt>
          <c:dPt>
            <c:idx val="1"/>
            <c:bubble3D val="0"/>
            <c:spPr>
              <a:solidFill>
                <a:schemeClr val="accent1"/>
              </a:solidFill>
              <a:ln w="19050">
                <a:noFill/>
              </a:ln>
              <a:effectLst/>
            </c:spPr>
            <c:extLst>
              <c:ext xmlns:c16="http://schemas.microsoft.com/office/drawing/2014/chart" uri="{C3380CC4-5D6E-409C-BE32-E72D297353CC}">
                <c16:uniqueId val="{00000003-3602-4FA1-83E7-799DB9C63A8F}"/>
              </c:ext>
            </c:extLst>
          </c:dPt>
          <c:dLbls>
            <c:delete val="1"/>
          </c:dLbls>
          <c:cat>
            <c:strRef>
              <c:f>Sheet1!$A$2:$A$3</c:f>
              <c:strCache>
                <c:ptCount val="2"/>
                <c:pt idx="0">
                  <c:v>% exposed: non-advertising content</c:v>
                </c:pt>
                <c:pt idx="1">
                  <c:v>% exposed: advertisisng content </c:v>
                </c:pt>
              </c:strCache>
            </c:strRef>
          </c:cat>
          <c:val>
            <c:numRef>
              <c:f>Sheet1!$B$2:$B$3</c:f>
              <c:numCache>
                <c:formatCode>0.0%</c:formatCode>
                <c:ptCount val="2"/>
                <c:pt idx="0">
                  <c:v>0.86699999999999999</c:v>
                </c:pt>
                <c:pt idx="1">
                  <c:v>0.13300000000000001</c:v>
                </c:pt>
              </c:numCache>
            </c:numRef>
          </c:val>
          <c:extLst>
            <c:ext xmlns:c16="http://schemas.microsoft.com/office/drawing/2014/chart" uri="{C3380CC4-5D6E-409C-BE32-E72D297353CC}">
              <c16:uniqueId val="{00000004-3602-4FA1-83E7-799DB9C63A8F}"/>
            </c:ext>
          </c:extLst>
        </c:ser>
        <c:dLbls>
          <c:showLegendKey val="0"/>
          <c:showVal val="1"/>
          <c:showCatName val="0"/>
          <c:showSerName val="0"/>
          <c:showPercent val="0"/>
          <c:showBubbleSize val="0"/>
          <c:showLeaderLines val="1"/>
        </c:dLbls>
        <c:firstSliceAng val="112"/>
        <c:holeSize val="3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09580410232843E-2"/>
          <c:y val="3.9843513538410057E-2"/>
          <c:w val="0.92268596326017505"/>
          <c:h val="0.92195588091290648"/>
        </c:manualLayout>
      </c:layout>
      <c:doughnutChart>
        <c:varyColors val="1"/>
        <c:ser>
          <c:idx val="0"/>
          <c:order val="0"/>
          <c:tx>
            <c:strRef>
              <c:f>Sheet1!$B$1</c:f>
              <c:strCache>
                <c:ptCount val="1"/>
                <c:pt idx="0">
                  <c:v>Viewing</c:v>
                </c:pt>
              </c:strCache>
            </c:strRef>
          </c:tx>
          <c:spPr>
            <a:solidFill>
              <a:schemeClr val="bg2"/>
            </a:solidFill>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1-3602-4FA1-83E7-799DB9C63A8F}"/>
              </c:ext>
            </c:extLst>
          </c:dPt>
          <c:dPt>
            <c:idx val="1"/>
            <c:bubble3D val="0"/>
            <c:spPr>
              <a:solidFill>
                <a:schemeClr val="tx1"/>
              </a:solidFill>
              <a:ln w="19050">
                <a:noFill/>
              </a:ln>
              <a:effectLst/>
            </c:spPr>
            <c:extLst>
              <c:ext xmlns:c16="http://schemas.microsoft.com/office/drawing/2014/chart" uri="{C3380CC4-5D6E-409C-BE32-E72D297353CC}">
                <c16:uniqueId val="{00000003-3602-4FA1-83E7-799DB9C63A8F}"/>
              </c:ext>
            </c:extLst>
          </c:dPt>
          <c:dLbls>
            <c:delete val="1"/>
          </c:dLbls>
          <c:cat>
            <c:strRef>
              <c:f>Sheet1!$A$2:$A$3</c:f>
              <c:strCache>
                <c:ptCount val="2"/>
                <c:pt idx="0">
                  <c:v>% exposed: non-advertising content</c:v>
                </c:pt>
                <c:pt idx="1">
                  <c:v>% exposed: advertisisng content </c:v>
                </c:pt>
              </c:strCache>
            </c:strRef>
          </c:cat>
          <c:val>
            <c:numRef>
              <c:f>Sheet1!$B$2:$B$3</c:f>
              <c:numCache>
                <c:formatCode>0.0%</c:formatCode>
                <c:ptCount val="2"/>
                <c:pt idx="0">
                  <c:v>0.95499999999999996</c:v>
                </c:pt>
                <c:pt idx="1">
                  <c:v>4.4999999999999998E-2</c:v>
                </c:pt>
              </c:numCache>
            </c:numRef>
          </c:val>
          <c:extLst>
            <c:ext xmlns:c16="http://schemas.microsoft.com/office/drawing/2014/chart" uri="{C3380CC4-5D6E-409C-BE32-E72D297353CC}">
              <c16:uniqueId val="{00000004-3602-4FA1-83E7-799DB9C63A8F}"/>
            </c:ext>
          </c:extLst>
        </c:ser>
        <c:dLbls>
          <c:showLegendKey val="0"/>
          <c:showVal val="1"/>
          <c:showCatName val="0"/>
          <c:showSerName val="0"/>
          <c:showPercent val="0"/>
          <c:showBubbleSize val="0"/>
          <c:showLeaderLines val="1"/>
        </c:dLbls>
        <c:firstSliceAng val="99"/>
        <c:holeSize val="3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09580410232843E-2"/>
          <c:y val="3.9843513538410057E-2"/>
          <c:w val="0.92268596326017505"/>
          <c:h val="0.92195588091290648"/>
        </c:manualLayout>
      </c:layout>
      <c:doughnutChart>
        <c:varyColors val="1"/>
        <c:ser>
          <c:idx val="0"/>
          <c:order val="0"/>
          <c:tx>
            <c:strRef>
              <c:f>Sheet1!$B$1</c:f>
              <c:strCache>
                <c:ptCount val="1"/>
                <c:pt idx="0">
                  <c:v>Viewing</c:v>
                </c:pt>
              </c:strCache>
            </c:strRef>
          </c:tx>
          <c:spPr>
            <a:solidFill>
              <a:schemeClr val="bg2"/>
            </a:solidFill>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1-3602-4FA1-83E7-799DB9C63A8F}"/>
              </c:ext>
            </c:extLst>
          </c:dPt>
          <c:dPt>
            <c:idx val="1"/>
            <c:bubble3D val="0"/>
            <c:spPr>
              <a:solidFill>
                <a:schemeClr val="tx1"/>
              </a:solidFill>
              <a:ln w="19050">
                <a:noFill/>
              </a:ln>
              <a:effectLst/>
            </c:spPr>
            <c:extLst>
              <c:ext xmlns:c16="http://schemas.microsoft.com/office/drawing/2014/chart" uri="{C3380CC4-5D6E-409C-BE32-E72D297353CC}">
                <c16:uniqueId val="{00000003-3602-4FA1-83E7-799DB9C63A8F}"/>
              </c:ext>
            </c:extLst>
          </c:dPt>
          <c:dLbls>
            <c:delete val="1"/>
          </c:dLbls>
          <c:cat>
            <c:strRef>
              <c:f>Sheet1!$A$2:$A$3</c:f>
              <c:strCache>
                <c:ptCount val="2"/>
                <c:pt idx="0">
                  <c:v>% exposed: non-advertising content</c:v>
                </c:pt>
                <c:pt idx="1">
                  <c:v>% exposed: advertisisng content </c:v>
                </c:pt>
              </c:strCache>
            </c:strRef>
          </c:cat>
          <c:val>
            <c:numRef>
              <c:f>Sheet1!$B$2:$B$3</c:f>
              <c:numCache>
                <c:formatCode>0.0%</c:formatCode>
                <c:ptCount val="2"/>
                <c:pt idx="0">
                  <c:v>0.99299999999999999</c:v>
                </c:pt>
                <c:pt idx="1">
                  <c:v>7.0000000000000001E-3</c:v>
                </c:pt>
              </c:numCache>
            </c:numRef>
          </c:val>
          <c:extLst>
            <c:ext xmlns:c16="http://schemas.microsoft.com/office/drawing/2014/chart" uri="{C3380CC4-5D6E-409C-BE32-E72D297353CC}">
              <c16:uniqueId val="{00000004-3602-4FA1-83E7-799DB9C63A8F}"/>
            </c:ext>
          </c:extLst>
        </c:ser>
        <c:dLbls>
          <c:showLegendKey val="0"/>
          <c:showVal val="1"/>
          <c:showCatName val="0"/>
          <c:showSerName val="0"/>
          <c:showPercent val="0"/>
          <c:showBubbleSize val="0"/>
          <c:showLeaderLines val="1"/>
        </c:dLbls>
        <c:firstSliceAng val="92"/>
        <c:holeSize val="3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09580410232843E-2"/>
          <c:y val="3.9843513538410057E-2"/>
          <c:w val="0.92268596326017505"/>
          <c:h val="0.92195588091290648"/>
        </c:manualLayout>
      </c:layout>
      <c:doughnutChart>
        <c:varyColors val="1"/>
        <c:ser>
          <c:idx val="0"/>
          <c:order val="0"/>
          <c:tx>
            <c:strRef>
              <c:f>Sheet1!$B$1</c:f>
              <c:strCache>
                <c:ptCount val="1"/>
                <c:pt idx="0">
                  <c:v>Viewing</c:v>
                </c:pt>
              </c:strCache>
            </c:strRef>
          </c:tx>
          <c:spPr>
            <a:solidFill>
              <a:schemeClr val="bg2"/>
            </a:solidFill>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1-487F-4686-B8D8-8C41EED9BEE5}"/>
              </c:ext>
            </c:extLst>
          </c:dPt>
          <c:dPt>
            <c:idx val="1"/>
            <c:bubble3D val="0"/>
            <c:spPr>
              <a:solidFill>
                <a:schemeClr val="accent1"/>
              </a:solidFill>
              <a:ln w="19050">
                <a:noFill/>
              </a:ln>
              <a:effectLst/>
            </c:spPr>
            <c:extLst>
              <c:ext xmlns:c16="http://schemas.microsoft.com/office/drawing/2014/chart" uri="{C3380CC4-5D6E-409C-BE32-E72D297353CC}">
                <c16:uniqueId val="{00000003-487F-4686-B8D8-8C41EED9BEE5}"/>
              </c:ext>
            </c:extLst>
          </c:dPt>
          <c:dLbls>
            <c:delete val="1"/>
          </c:dLbls>
          <c:cat>
            <c:strRef>
              <c:f>Sheet1!$A$2:$A$3</c:f>
              <c:strCache>
                <c:ptCount val="2"/>
                <c:pt idx="0">
                  <c:v>% no attention</c:v>
                </c:pt>
                <c:pt idx="1">
                  <c:v>% attention</c:v>
                </c:pt>
              </c:strCache>
            </c:strRef>
          </c:cat>
          <c:val>
            <c:numRef>
              <c:f>Sheet1!$B$2:$B$3</c:f>
              <c:numCache>
                <c:formatCode>0.0%</c:formatCode>
                <c:ptCount val="2"/>
                <c:pt idx="0">
                  <c:v>0.14099999999999999</c:v>
                </c:pt>
                <c:pt idx="1">
                  <c:v>0.85899999999999999</c:v>
                </c:pt>
              </c:numCache>
            </c:numRef>
          </c:val>
          <c:extLst>
            <c:ext xmlns:c16="http://schemas.microsoft.com/office/drawing/2014/chart" uri="{C3380CC4-5D6E-409C-BE32-E72D297353CC}">
              <c16:uniqueId val="{00000004-487F-4686-B8D8-8C41EED9BEE5}"/>
            </c:ext>
          </c:extLst>
        </c:ser>
        <c:dLbls>
          <c:showLegendKey val="0"/>
          <c:showVal val="1"/>
          <c:showCatName val="0"/>
          <c:showSerName val="0"/>
          <c:showPercent val="0"/>
          <c:showBubbleSize val="0"/>
          <c:showLeaderLines val="1"/>
        </c:dLbls>
        <c:firstSliceAng val="0"/>
        <c:holeSize val="3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09580410232843E-2"/>
          <c:y val="3.9843513538410057E-2"/>
          <c:w val="0.92268596326017505"/>
          <c:h val="0.92195588091290648"/>
        </c:manualLayout>
      </c:layout>
      <c:doughnutChart>
        <c:varyColors val="1"/>
        <c:ser>
          <c:idx val="0"/>
          <c:order val="0"/>
          <c:tx>
            <c:strRef>
              <c:f>Sheet1!$B$1</c:f>
              <c:strCache>
                <c:ptCount val="1"/>
                <c:pt idx="0">
                  <c:v>Viewing</c:v>
                </c:pt>
              </c:strCache>
            </c:strRef>
          </c:tx>
          <c:spPr>
            <a:solidFill>
              <a:schemeClr val="bg2"/>
            </a:solidFill>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1-487F-4686-B8D8-8C41EED9BEE5}"/>
              </c:ext>
            </c:extLst>
          </c:dPt>
          <c:dPt>
            <c:idx val="1"/>
            <c:bubble3D val="0"/>
            <c:spPr>
              <a:solidFill>
                <a:schemeClr val="tx1"/>
              </a:solidFill>
              <a:ln w="19050">
                <a:noFill/>
              </a:ln>
              <a:effectLst/>
            </c:spPr>
            <c:extLst>
              <c:ext xmlns:c16="http://schemas.microsoft.com/office/drawing/2014/chart" uri="{C3380CC4-5D6E-409C-BE32-E72D297353CC}">
                <c16:uniqueId val="{00000003-487F-4686-B8D8-8C41EED9BEE5}"/>
              </c:ext>
            </c:extLst>
          </c:dPt>
          <c:dLbls>
            <c:delete val="1"/>
          </c:dLbls>
          <c:cat>
            <c:strRef>
              <c:f>Sheet1!$A$2:$A$3</c:f>
              <c:strCache>
                <c:ptCount val="2"/>
                <c:pt idx="0">
                  <c:v>% no attention</c:v>
                </c:pt>
                <c:pt idx="1">
                  <c:v>% attention</c:v>
                </c:pt>
              </c:strCache>
            </c:strRef>
          </c:cat>
          <c:val>
            <c:numRef>
              <c:f>Sheet1!$B$2:$B$3</c:f>
              <c:numCache>
                <c:formatCode>0%</c:formatCode>
                <c:ptCount val="2"/>
                <c:pt idx="0">
                  <c:v>0.28999999999999998</c:v>
                </c:pt>
                <c:pt idx="1">
                  <c:v>0.71</c:v>
                </c:pt>
              </c:numCache>
            </c:numRef>
          </c:val>
          <c:extLst>
            <c:ext xmlns:c16="http://schemas.microsoft.com/office/drawing/2014/chart" uri="{C3380CC4-5D6E-409C-BE32-E72D297353CC}">
              <c16:uniqueId val="{00000004-487F-4686-B8D8-8C41EED9BEE5}"/>
            </c:ext>
          </c:extLst>
        </c:ser>
        <c:dLbls>
          <c:showLegendKey val="0"/>
          <c:showVal val="1"/>
          <c:showCatName val="0"/>
          <c:showSerName val="0"/>
          <c:showPercent val="0"/>
          <c:showBubbleSize val="0"/>
          <c:showLeaderLines val="1"/>
        </c:dLbls>
        <c:firstSliceAng val="0"/>
        <c:holeSize val="3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09580410232843E-2"/>
          <c:y val="3.9843513538410057E-2"/>
          <c:w val="0.92268596326017505"/>
          <c:h val="0.92195588091290648"/>
        </c:manualLayout>
      </c:layout>
      <c:doughnutChart>
        <c:varyColors val="1"/>
        <c:ser>
          <c:idx val="0"/>
          <c:order val="0"/>
          <c:tx>
            <c:strRef>
              <c:f>Sheet1!$B$1</c:f>
              <c:strCache>
                <c:ptCount val="1"/>
                <c:pt idx="0">
                  <c:v>Viewing</c:v>
                </c:pt>
              </c:strCache>
            </c:strRef>
          </c:tx>
          <c:spPr>
            <a:solidFill>
              <a:schemeClr val="bg2"/>
            </a:solidFill>
            <a:ln>
              <a:noFill/>
            </a:ln>
          </c:spPr>
          <c:dPt>
            <c:idx val="0"/>
            <c:bubble3D val="0"/>
            <c:spPr>
              <a:solidFill>
                <a:schemeClr val="tx1">
                  <a:lumMod val="50000"/>
                  <a:lumOff val="50000"/>
                </a:schemeClr>
              </a:solidFill>
              <a:ln w="19050">
                <a:noFill/>
              </a:ln>
              <a:effectLst/>
            </c:spPr>
            <c:extLst>
              <c:ext xmlns:c16="http://schemas.microsoft.com/office/drawing/2014/chart" uri="{C3380CC4-5D6E-409C-BE32-E72D297353CC}">
                <c16:uniqueId val="{00000001-487F-4686-B8D8-8C41EED9BEE5}"/>
              </c:ext>
            </c:extLst>
          </c:dPt>
          <c:dPt>
            <c:idx val="1"/>
            <c:bubble3D val="0"/>
            <c:spPr>
              <a:solidFill>
                <a:schemeClr val="tx1"/>
              </a:solidFill>
              <a:ln w="19050">
                <a:noFill/>
              </a:ln>
              <a:effectLst/>
            </c:spPr>
            <c:extLst>
              <c:ext xmlns:c16="http://schemas.microsoft.com/office/drawing/2014/chart" uri="{C3380CC4-5D6E-409C-BE32-E72D297353CC}">
                <c16:uniqueId val="{00000003-487F-4686-B8D8-8C41EED9BEE5}"/>
              </c:ext>
            </c:extLst>
          </c:dPt>
          <c:dLbls>
            <c:delete val="1"/>
          </c:dLbls>
          <c:cat>
            <c:strRef>
              <c:f>Sheet1!$A$2:$A$3</c:f>
              <c:strCache>
                <c:ptCount val="2"/>
                <c:pt idx="0">
                  <c:v>% no attention</c:v>
                </c:pt>
                <c:pt idx="1">
                  <c:v>% attention</c:v>
                </c:pt>
              </c:strCache>
            </c:strRef>
          </c:cat>
          <c:val>
            <c:numRef>
              <c:f>Sheet1!$B$2:$B$3</c:f>
              <c:numCache>
                <c:formatCode>0.0%</c:formatCode>
                <c:ptCount val="2"/>
                <c:pt idx="0">
                  <c:v>0.5</c:v>
                </c:pt>
                <c:pt idx="1">
                  <c:v>0.5</c:v>
                </c:pt>
              </c:numCache>
            </c:numRef>
          </c:val>
          <c:extLst>
            <c:ext xmlns:c16="http://schemas.microsoft.com/office/drawing/2014/chart" uri="{C3380CC4-5D6E-409C-BE32-E72D297353CC}">
              <c16:uniqueId val="{00000004-487F-4686-B8D8-8C41EED9BEE5}"/>
            </c:ext>
          </c:extLst>
        </c:ser>
        <c:dLbls>
          <c:showLegendKey val="0"/>
          <c:showVal val="1"/>
          <c:showCatName val="0"/>
          <c:showSerName val="0"/>
          <c:showPercent val="0"/>
          <c:showBubbleSize val="0"/>
          <c:showLeaderLines val="1"/>
        </c:dLbls>
        <c:firstSliceAng val="90"/>
        <c:holeSize val="3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731343419661338E-2"/>
          <c:y val="5.798068417098478E-2"/>
          <c:w val="0.8945701632841826"/>
          <c:h val="0.78057108307254086"/>
        </c:manualLayout>
      </c:layout>
      <c:scatterChart>
        <c:scatterStyle val="lineMarker"/>
        <c:varyColors val="0"/>
        <c:ser>
          <c:idx val="0"/>
          <c:order val="0"/>
          <c:tx>
            <c:strRef>
              <c:f>Sheet4!$C$9</c:f>
              <c:strCache>
                <c:ptCount val="1"/>
                <c:pt idx="0">
                  <c:v>BVOD</c:v>
                </c:pt>
              </c:strCache>
            </c:strRef>
          </c:tx>
          <c:spPr>
            <a:ln w="19050" cap="rnd">
              <a:noFill/>
              <a:round/>
            </a:ln>
            <a:effectLst/>
          </c:spPr>
          <c:marker>
            <c:symbol val="diamond"/>
            <c:size val="10"/>
            <c:spPr>
              <a:solidFill>
                <a:srgbClr val="00B0F0"/>
              </a:solidFill>
              <a:ln w="9525">
                <a:noFill/>
              </a:ln>
              <a:effectLst/>
            </c:spPr>
          </c:marker>
          <c:dLbls>
            <c:dLbl>
              <c:idx val="5"/>
              <c:layout>
                <c:manualLayout>
                  <c:x val="-3.2851833000969395E-2"/>
                  <c:y val="-8.77590498220824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055-4DDB-BF74-A1F59D4049E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B0F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spPr>
              <a:ln w="25400" cap="rnd">
                <a:solidFill>
                  <a:srgbClr val="00B0F0"/>
                </a:solidFill>
                <a:prstDash val="sysDot"/>
              </a:ln>
              <a:effectLst/>
            </c:spPr>
            <c:trendlineType val="linear"/>
            <c:forward val="2"/>
            <c:dispRSqr val="0"/>
            <c:dispEq val="0"/>
          </c:trendline>
          <c:xVal>
            <c:numRef>
              <c:f>Sheet4!$B$10:$B$16</c:f>
              <c:numCache>
                <c:formatCode>General</c:formatCode>
                <c:ptCount val="7"/>
                <c:pt idx="0">
                  <c:v>10</c:v>
                </c:pt>
                <c:pt idx="1">
                  <c:v>15</c:v>
                </c:pt>
                <c:pt idx="2">
                  <c:v>17</c:v>
                </c:pt>
                <c:pt idx="3">
                  <c:v>20</c:v>
                </c:pt>
                <c:pt idx="4">
                  <c:v>22</c:v>
                </c:pt>
                <c:pt idx="5">
                  <c:v>30</c:v>
                </c:pt>
                <c:pt idx="6">
                  <c:v>32</c:v>
                </c:pt>
              </c:numCache>
            </c:numRef>
          </c:xVal>
          <c:yVal>
            <c:numRef>
              <c:f>Sheet4!$C$10:$C$16</c:f>
              <c:numCache>
                <c:formatCode>General</c:formatCode>
                <c:ptCount val="7"/>
                <c:pt idx="0">
                  <c:v>8.1999999999999993</c:v>
                </c:pt>
                <c:pt idx="1">
                  <c:v>10.6</c:v>
                </c:pt>
                <c:pt idx="2">
                  <c:v>11.7</c:v>
                </c:pt>
                <c:pt idx="3">
                  <c:v>14.4</c:v>
                </c:pt>
                <c:pt idx="4">
                  <c:v>16.899999999999999</c:v>
                </c:pt>
                <c:pt idx="5">
                  <c:v>19.600000000000001</c:v>
                </c:pt>
                <c:pt idx="6">
                  <c:v>23.8</c:v>
                </c:pt>
              </c:numCache>
            </c:numRef>
          </c:yVal>
          <c:smooth val="0"/>
          <c:extLst>
            <c:ext xmlns:c16="http://schemas.microsoft.com/office/drawing/2014/chart" uri="{C3380CC4-5D6E-409C-BE32-E72D297353CC}">
              <c16:uniqueId val="{00000001-6055-4DDB-BF74-A1F59D4049E6}"/>
            </c:ext>
          </c:extLst>
        </c:ser>
        <c:ser>
          <c:idx val="1"/>
          <c:order val="1"/>
          <c:tx>
            <c:strRef>
              <c:f>Sheet4!$D$9</c:f>
              <c:strCache>
                <c:ptCount val="1"/>
                <c:pt idx="0">
                  <c:v>YouTube</c:v>
                </c:pt>
              </c:strCache>
            </c:strRef>
          </c:tx>
          <c:spPr>
            <a:ln w="19050" cap="rnd">
              <a:noFill/>
              <a:round/>
            </a:ln>
            <a:effectLst/>
          </c:spPr>
          <c:marker>
            <c:symbol val="circle"/>
            <c:size val="9"/>
            <c:spPr>
              <a:solidFill>
                <a:schemeClr val="tx1">
                  <a:lumMod val="50000"/>
                  <a:lumOff val="50000"/>
                </a:schemeClr>
              </a:solidFill>
              <a:ln w="9525">
                <a:noFill/>
              </a:ln>
              <a:effectLst/>
            </c:spPr>
          </c:marker>
          <c:dLbls>
            <c:dLbl>
              <c:idx val="1"/>
              <c:layout>
                <c:manualLayout>
                  <c:x val="-2.7196137725171914E-2"/>
                  <c:y val="7.22083734578641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055-4DDB-BF74-A1F59D4049E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spPr>
              <a:ln w="25400" cap="rnd">
                <a:solidFill>
                  <a:schemeClr val="tx1">
                    <a:lumMod val="85000"/>
                    <a:lumOff val="15000"/>
                  </a:schemeClr>
                </a:solidFill>
                <a:prstDash val="sysDot"/>
              </a:ln>
              <a:effectLst/>
            </c:spPr>
            <c:trendlineType val="linear"/>
            <c:forward val="2"/>
            <c:dispRSqr val="0"/>
            <c:dispEq val="0"/>
          </c:trendline>
          <c:xVal>
            <c:numRef>
              <c:f>Sheet4!$B$10:$B$16</c:f>
              <c:numCache>
                <c:formatCode>General</c:formatCode>
                <c:ptCount val="7"/>
                <c:pt idx="0">
                  <c:v>10</c:v>
                </c:pt>
                <c:pt idx="1">
                  <c:v>15</c:v>
                </c:pt>
                <c:pt idx="2">
                  <c:v>17</c:v>
                </c:pt>
                <c:pt idx="3">
                  <c:v>20</c:v>
                </c:pt>
                <c:pt idx="4">
                  <c:v>22</c:v>
                </c:pt>
                <c:pt idx="5">
                  <c:v>30</c:v>
                </c:pt>
                <c:pt idx="6">
                  <c:v>32</c:v>
                </c:pt>
              </c:numCache>
            </c:numRef>
          </c:xVal>
          <c:yVal>
            <c:numRef>
              <c:f>Sheet4!$D$10:$D$16</c:f>
              <c:numCache>
                <c:formatCode>General</c:formatCode>
                <c:ptCount val="7"/>
                <c:pt idx="0">
                  <c:v>6.5</c:v>
                </c:pt>
                <c:pt idx="1">
                  <c:v>7.8</c:v>
                </c:pt>
                <c:pt idx="2">
                  <c:v>5.9</c:v>
                </c:pt>
                <c:pt idx="3">
                  <c:v>4.9000000000000004</c:v>
                </c:pt>
                <c:pt idx="5">
                  <c:v>5.2</c:v>
                </c:pt>
              </c:numCache>
            </c:numRef>
          </c:yVal>
          <c:smooth val="0"/>
          <c:extLst>
            <c:ext xmlns:c16="http://schemas.microsoft.com/office/drawing/2014/chart" uri="{C3380CC4-5D6E-409C-BE32-E72D297353CC}">
              <c16:uniqueId val="{00000003-6055-4DDB-BF74-A1F59D4049E6}"/>
            </c:ext>
          </c:extLst>
        </c:ser>
        <c:dLbls>
          <c:showLegendKey val="0"/>
          <c:showVal val="0"/>
          <c:showCatName val="0"/>
          <c:showSerName val="0"/>
          <c:showPercent val="0"/>
          <c:showBubbleSize val="0"/>
        </c:dLbls>
        <c:axId val="971108095"/>
        <c:axId val="971103935"/>
      </c:scatterChart>
      <c:valAx>
        <c:axId val="971108095"/>
        <c:scaling>
          <c:orientation val="minMax"/>
          <c:max val="35"/>
          <c:min val="5"/>
        </c:scaling>
        <c:delete val="0"/>
        <c:axPos val="b"/>
        <c:majorGridlines>
          <c:spPr>
            <a:ln w="6350" cap="flat" cmpd="sng" algn="ctr">
              <a:solidFill>
                <a:schemeClr val="tx1">
                  <a:lumMod val="25000"/>
                  <a:lumOff val="75000"/>
                </a:schemeClr>
              </a:solidFill>
              <a:round/>
            </a:ln>
            <a:effectLst/>
          </c:spPr>
        </c:majorGridlines>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sz="1200">
                    <a:solidFill>
                      <a:sysClr val="windowText" lastClr="000000"/>
                    </a:solidFill>
                  </a:rPr>
                  <a:t>Ad-length</a:t>
                </a:r>
              </a:p>
            </c:rich>
          </c:tx>
          <c:layout>
            <c:manualLayout>
              <c:xMode val="edge"/>
              <c:yMode val="edge"/>
              <c:x val="0.45644706638017035"/>
              <c:y val="0.92145185306583677"/>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71103935"/>
        <c:crosses val="autoZero"/>
        <c:crossBetween val="midCat"/>
      </c:valAx>
      <c:valAx>
        <c:axId val="971103935"/>
        <c:scaling>
          <c:orientation val="minMax"/>
        </c:scaling>
        <c:delete val="0"/>
        <c:axPos val="l"/>
        <c:majorGridlines>
          <c:spPr>
            <a:ln w="6350" cap="flat" cmpd="sng" algn="ctr">
              <a:solidFill>
                <a:schemeClr val="tx1">
                  <a:lumMod val="25000"/>
                  <a:lumOff val="7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sz="1200">
                    <a:solidFill>
                      <a:sysClr val="windowText" lastClr="000000"/>
                    </a:solidFill>
                  </a:rPr>
                  <a:t>Active attention seconds</a:t>
                </a:r>
              </a:p>
            </c:rich>
          </c:tx>
          <c:layout>
            <c:manualLayout>
              <c:xMode val="edge"/>
              <c:yMode val="edge"/>
              <c:x val="2.3726659401690211E-3"/>
              <c:y val="0.2242531122985281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71108095"/>
        <c:crosses val="autoZero"/>
        <c:crossBetween val="midCat"/>
      </c:valAx>
      <c:spPr>
        <a:solidFill>
          <a:schemeClr val="bg1">
            <a:lumMod val="95000"/>
          </a:schemeClr>
        </a:solidFill>
        <a:ln>
          <a:noFill/>
        </a:ln>
        <a:effectLst/>
      </c:spPr>
    </c:plotArea>
    <c:legend>
      <c:legendPos val="b"/>
      <c:layout>
        <c:manualLayout>
          <c:xMode val="edge"/>
          <c:yMode val="edge"/>
          <c:x val="0.58050276949685442"/>
          <c:y val="0.92497786973712159"/>
          <c:w val="0.38679480741848155"/>
          <c:h val="5.7905544479941527E-2"/>
        </c:manualLayout>
      </c:layout>
      <c:overlay val="0"/>
      <c:spPr>
        <a:solidFill>
          <a:schemeClr val="bg1"/>
        </a:solidFill>
        <a:ln>
          <a:noFill/>
        </a:ln>
        <a:effectLst/>
      </c:spPr>
      <c:txPr>
        <a:bodyPr rot="0" spcFirstLastPara="1" vertOverflow="ellipsis" vert="horz" wrap="square" anchor="ctr" anchorCtr="1"/>
        <a:lstStyle/>
        <a:p>
          <a:pPr algn="just">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bg1"/>
      </a:solidFill>
      <a:roun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561276723878349E-2"/>
          <c:y val="0"/>
          <c:w val="0.96687744655224328"/>
          <c:h val="0.7678466764711418"/>
        </c:manualLayout>
      </c:layout>
      <c:barChart>
        <c:barDir val="col"/>
        <c:grouping val="clustered"/>
        <c:varyColors val="0"/>
        <c:ser>
          <c:idx val="0"/>
          <c:order val="0"/>
          <c:tx>
            <c:strRef>
              <c:f>Sheet1!$B$1</c:f>
              <c:strCache>
                <c:ptCount val="1"/>
                <c:pt idx="0">
                  <c:v>Attentive seconds per 1000 impressions</c:v>
                </c:pt>
              </c:strCache>
            </c:strRef>
          </c:tx>
          <c:spPr>
            <a:solidFill>
              <a:srgbClr val="00BFF2"/>
            </a:solidFill>
            <a:ln>
              <a:noFill/>
            </a:ln>
            <a:effectLst/>
          </c:spPr>
          <c:invertIfNegative val="0"/>
          <c:dPt>
            <c:idx val="2"/>
            <c:invertIfNegative val="0"/>
            <c:bubble3D val="0"/>
            <c:spPr>
              <a:solidFill>
                <a:srgbClr val="FF5050"/>
              </a:solidFill>
              <a:ln>
                <a:noFill/>
              </a:ln>
              <a:effectLst/>
            </c:spPr>
            <c:extLst>
              <c:ext xmlns:c16="http://schemas.microsoft.com/office/drawing/2014/chart" uri="{C3380CC4-5D6E-409C-BE32-E72D297353CC}">
                <c16:uniqueId val="{00000009-E670-438E-ABB7-E3EC09833D86}"/>
              </c:ext>
            </c:extLst>
          </c:dPt>
          <c:dPt>
            <c:idx val="3"/>
            <c:invertIfNegative val="0"/>
            <c:bubble3D val="0"/>
            <c:spPr>
              <a:solidFill>
                <a:srgbClr val="FF5050"/>
              </a:solidFill>
              <a:ln>
                <a:noFill/>
              </a:ln>
              <a:effectLst/>
            </c:spPr>
            <c:extLst>
              <c:ext xmlns:c16="http://schemas.microsoft.com/office/drawing/2014/chart" uri="{C3380CC4-5D6E-409C-BE32-E72D297353CC}">
                <c16:uniqueId val="{0000000A-E670-438E-ABB7-E3EC09833D86}"/>
              </c:ext>
            </c:extLst>
          </c:dPt>
          <c:dPt>
            <c:idx val="4"/>
            <c:invertIfNegative val="0"/>
            <c:bubble3D val="0"/>
            <c:spPr>
              <a:solidFill>
                <a:schemeClr val="accent1">
                  <a:lumMod val="50000"/>
                </a:schemeClr>
              </a:solidFill>
              <a:ln>
                <a:noFill/>
              </a:ln>
              <a:effectLst/>
            </c:spPr>
            <c:extLst>
              <c:ext xmlns:c16="http://schemas.microsoft.com/office/drawing/2014/chart" uri="{C3380CC4-5D6E-409C-BE32-E72D297353CC}">
                <c16:uniqueId val="{00000004-E670-438E-ABB7-E3EC09833D86}"/>
              </c:ext>
            </c:extLst>
          </c:dPt>
          <c:dPt>
            <c:idx val="5"/>
            <c:invertIfNegative val="0"/>
            <c:bubble3D val="0"/>
            <c:spPr>
              <a:solidFill>
                <a:schemeClr val="accent1">
                  <a:lumMod val="50000"/>
                </a:schemeClr>
              </a:solidFill>
              <a:ln>
                <a:noFill/>
              </a:ln>
              <a:effectLst/>
            </c:spPr>
            <c:extLst>
              <c:ext xmlns:c16="http://schemas.microsoft.com/office/drawing/2014/chart" uri="{C3380CC4-5D6E-409C-BE32-E72D297353CC}">
                <c16:uniqueId val="{00000005-E670-438E-ABB7-E3EC09833D86}"/>
              </c:ext>
            </c:extLst>
          </c:dPt>
          <c:dPt>
            <c:idx val="6"/>
            <c:invertIfNegative val="0"/>
            <c:bubble3D val="0"/>
            <c:spPr>
              <a:solidFill>
                <a:schemeClr val="accent1">
                  <a:lumMod val="50000"/>
                </a:schemeClr>
              </a:solidFill>
              <a:ln>
                <a:noFill/>
              </a:ln>
              <a:effectLst/>
            </c:spPr>
            <c:extLst>
              <c:ext xmlns:c16="http://schemas.microsoft.com/office/drawing/2014/chart" uri="{C3380CC4-5D6E-409C-BE32-E72D297353CC}">
                <c16:uniqueId val="{00000006-E670-438E-ABB7-E3EC09833D86}"/>
              </c:ext>
            </c:extLst>
          </c:dPt>
          <c:dPt>
            <c:idx val="7"/>
            <c:invertIfNegative val="0"/>
            <c:bubble3D val="0"/>
            <c:spPr>
              <a:solidFill>
                <a:schemeClr val="tx1"/>
              </a:solidFill>
              <a:ln>
                <a:noFill/>
              </a:ln>
              <a:effectLst/>
            </c:spPr>
            <c:extLst>
              <c:ext xmlns:c16="http://schemas.microsoft.com/office/drawing/2014/chart" uri="{C3380CC4-5D6E-409C-BE32-E72D297353CC}">
                <c16:uniqueId val="{00000007-E670-438E-ABB7-E3EC09833D86}"/>
              </c:ext>
            </c:extLst>
          </c:dPt>
          <c:dPt>
            <c:idx val="8"/>
            <c:invertIfNegative val="0"/>
            <c:bubble3D val="0"/>
            <c:spPr>
              <a:solidFill>
                <a:schemeClr val="tx1"/>
              </a:solidFill>
              <a:ln>
                <a:noFill/>
              </a:ln>
              <a:effectLst/>
            </c:spPr>
            <c:extLst>
              <c:ext xmlns:c16="http://schemas.microsoft.com/office/drawing/2014/chart" uri="{C3380CC4-5D6E-409C-BE32-E72D297353CC}">
                <c16:uniqueId val="{00000008-E670-438E-ABB7-E3EC09833D86}"/>
              </c:ext>
            </c:extLst>
          </c:dPt>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30"</c:v>
                </c:pt>
                <c:pt idx="1">
                  <c:v>15"</c:v>
                </c:pt>
                <c:pt idx="2">
                  <c:v>15/20"
no skip</c:v>
                </c:pt>
                <c:pt idx="3">
                  <c:v>6" bumper</c:v>
                </c:pt>
                <c:pt idx="4">
                  <c:v>Instagram
stories</c:v>
                </c:pt>
                <c:pt idx="5">
                  <c:v>Facebook
infeed</c:v>
                </c:pt>
                <c:pt idx="6">
                  <c:v>Instagram
infeed</c:v>
                </c:pt>
                <c:pt idx="7">
                  <c:v>Mobile</c:v>
                </c:pt>
                <c:pt idx="8">
                  <c:v>Desktop</c:v>
                </c:pt>
              </c:strCache>
            </c:strRef>
          </c:cat>
          <c:val>
            <c:numRef>
              <c:f>Sheet1!$B$2:$B$10</c:f>
              <c:numCache>
                <c:formatCode>#,##0</c:formatCode>
                <c:ptCount val="9"/>
                <c:pt idx="0">
                  <c:v>5937</c:v>
                </c:pt>
                <c:pt idx="1">
                  <c:v>2933</c:v>
                </c:pt>
                <c:pt idx="2">
                  <c:v>4524</c:v>
                </c:pt>
                <c:pt idx="3">
                  <c:v>2149</c:v>
                </c:pt>
                <c:pt idx="4">
                  <c:v>1338</c:v>
                </c:pt>
                <c:pt idx="5">
                  <c:v>1316</c:v>
                </c:pt>
                <c:pt idx="6">
                  <c:v>1150</c:v>
                </c:pt>
                <c:pt idx="7">
                  <c:v>422</c:v>
                </c:pt>
                <c:pt idx="8">
                  <c:v>148</c:v>
                </c:pt>
              </c:numCache>
            </c:numRef>
          </c:val>
          <c:extLst>
            <c:ext xmlns:c16="http://schemas.microsoft.com/office/drawing/2014/chart" uri="{C3380CC4-5D6E-409C-BE32-E72D297353CC}">
              <c16:uniqueId val="{00000000-E670-438E-ABB7-E3EC09833D86}"/>
            </c:ext>
          </c:extLst>
        </c:ser>
        <c:dLbls>
          <c:showLegendKey val="0"/>
          <c:showVal val="0"/>
          <c:showCatName val="0"/>
          <c:showSerName val="0"/>
          <c:showPercent val="0"/>
          <c:showBubbleSize val="0"/>
        </c:dLbls>
        <c:gapWidth val="116"/>
        <c:overlap val="8"/>
        <c:axId val="1991151631"/>
        <c:axId val="1991149551"/>
      </c:barChart>
      <c:catAx>
        <c:axId val="1991151631"/>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Helvetica" panose="020B0604020202020204" pitchFamily="34" charset="0"/>
              </a:defRPr>
            </a:pPr>
            <a:endParaRPr lang="en-US"/>
          </a:p>
        </c:txPr>
        <c:crossAx val="1991149551"/>
        <c:crosses val="autoZero"/>
        <c:auto val="1"/>
        <c:lblAlgn val="ctr"/>
        <c:lblOffset val="100"/>
        <c:noMultiLvlLbl val="0"/>
      </c:catAx>
      <c:valAx>
        <c:axId val="1991149551"/>
        <c:scaling>
          <c:orientation val="minMax"/>
        </c:scaling>
        <c:delete val="1"/>
        <c:axPos val="l"/>
        <c:numFmt formatCode="#,##0" sourceLinked="1"/>
        <c:majorTickMark val="none"/>
        <c:minorTickMark val="none"/>
        <c:tickLblPos val="nextTo"/>
        <c:crossAx val="19911516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latin typeface="+mn-lt"/>
          <a:cs typeface="Helvetica"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2859E7-1B01-4E1D-8A12-7DA77E0EB080}" type="datetimeFigureOut">
              <a:rPr lang="en-BE" smtClean="0"/>
              <a:t>07/14/2023</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F743F7-2B5F-4967-8662-79B802E999EC}" type="slidenum">
              <a:rPr lang="en-BE" smtClean="0"/>
              <a:t>‹#›</a:t>
            </a:fld>
            <a:endParaRPr lang="en-BE"/>
          </a:p>
        </p:txBody>
      </p:sp>
    </p:spTree>
    <p:extLst>
      <p:ext uri="{BB962C8B-B14F-4D97-AF65-F5344CB8AC3E}">
        <p14:creationId xmlns:p14="http://schemas.microsoft.com/office/powerpoint/2010/main" val="1304547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bg>
      <p:bgPr>
        <a:solidFill>
          <a:schemeClr val="bg2"/>
        </a:solidFill>
        <a:effectLst/>
      </p:bgPr>
    </p:bg>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9BF03592-E2C8-40EC-B51C-1FE52A8BEE70}"/>
              </a:ext>
            </a:extLst>
          </p:cNvPr>
          <p:cNvSpPr>
            <a:spLocks noGrp="1"/>
          </p:cNvSpPr>
          <p:nvPr>
            <p:ph type="body" sz="quarter" idx="12" hasCustomPrompt="1"/>
          </p:nvPr>
        </p:nvSpPr>
        <p:spPr>
          <a:xfrm>
            <a:off x="8624960" y="6373300"/>
            <a:ext cx="2637714" cy="227013"/>
          </a:xfrm>
          <a:prstGeom prst="rect">
            <a:avLst/>
          </a:prstGeom>
        </p:spPr>
        <p:txBody>
          <a:bodyPr anchor="ctr"/>
          <a:lstStyle>
            <a:lvl1pPr marL="0" indent="0" algn="r">
              <a:lnSpc>
                <a:spcPct val="100000"/>
              </a:lnSpc>
              <a:spcBef>
                <a:spcPts val="0"/>
              </a:spcBef>
              <a:spcAft>
                <a:spcPts val="0"/>
              </a:spcAft>
              <a:buNone/>
              <a:defRPr sz="800" b="1" spc="150" baseline="0">
                <a:solidFill>
                  <a:schemeClr val="bg1">
                    <a:lumMod val="10000"/>
                  </a:schemeClr>
                </a:solidFill>
              </a:defRPr>
            </a:lvl1pPr>
          </a:lstStyle>
          <a:p>
            <a:pPr lvl="0"/>
            <a:r>
              <a:rPr lang="en-BE" dirty="0"/>
              <a:t>COUNTRY</a:t>
            </a:r>
          </a:p>
        </p:txBody>
      </p:sp>
      <p:sp>
        <p:nvSpPr>
          <p:cNvPr id="15" name="TextBox 14">
            <a:extLst>
              <a:ext uri="{FF2B5EF4-FFF2-40B4-BE49-F238E27FC236}">
                <a16:creationId xmlns:a16="http://schemas.microsoft.com/office/drawing/2014/main" id="{59EDF170-5422-4781-8040-580DBECE86E5}"/>
              </a:ext>
            </a:extLst>
          </p:cNvPr>
          <p:cNvSpPr txBox="1"/>
          <p:nvPr userDrawn="1"/>
        </p:nvSpPr>
        <p:spPr>
          <a:xfrm>
            <a:off x="1515486" y="6378978"/>
            <a:ext cx="2546645" cy="215444"/>
          </a:xfrm>
          <a:prstGeom prst="rect">
            <a:avLst/>
          </a:prstGeom>
          <a:noFill/>
        </p:spPr>
        <p:txBody>
          <a:bodyPr wrap="square" rtlCol="0" anchor="ctr">
            <a:spAutoFit/>
          </a:bodyPr>
          <a:lstStyle/>
          <a:p>
            <a:pPr algn="l"/>
            <a:r>
              <a:rPr lang="en-BE" sz="800" spc="150" baseline="0" dirty="0">
                <a:solidFill>
                  <a:schemeClr val="tx1">
                    <a:lumMod val="75000"/>
                    <a:lumOff val="25000"/>
                  </a:schemeClr>
                </a:solidFill>
              </a:rPr>
              <a:t>www.theglobaltvgroup.com</a:t>
            </a:r>
          </a:p>
        </p:txBody>
      </p:sp>
      <p:pic>
        <p:nvPicPr>
          <p:cNvPr id="16" name="Picture 15">
            <a:extLst>
              <a:ext uri="{FF2B5EF4-FFF2-40B4-BE49-F238E27FC236}">
                <a16:creationId xmlns:a16="http://schemas.microsoft.com/office/drawing/2014/main" id="{90CF1AA0-A1CC-4E7C-AE6F-06196CD01A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373" y="6267982"/>
            <a:ext cx="1017234" cy="432000"/>
          </a:xfrm>
          <a:prstGeom prst="rect">
            <a:avLst/>
          </a:prstGeom>
        </p:spPr>
      </p:pic>
      <p:sp>
        <p:nvSpPr>
          <p:cNvPr id="3" name="Picture Placeholder 2">
            <a:extLst>
              <a:ext uri="{FF2B5EF4-FFF2-40B4-BE49-F238E27FC236}">
                <a16:creationId xmlns:a16="http://schemas.microsoft.com/office/drawing/2014/main" id="{C8C6E77D-CC26-40F2-B846-E9DA1E3E41B2}"/>
              </a:ext>
            </a:extLst>
          </p:cNvPr>
          <p:cNvSpPr>
            <a:spLocks noGrp="1"/>
          </p:cNvSpPr>
          <p:nvPr>
            <p:ph type="pic" sz="quarter" idx="13"/>
          </p:nvPr>
        </p:nvSpPr>
        <p:spPr>
          <a:xfrm>
            <a:off x="11346712" y="6186982"/>
            <a:ext cx="594000" cy="594000"/>
          </a:xfrm>
          <a:prstGeom prst="rect">
            <a:avLst/>
          </a:prstGeom>
        </p:spPr>
        <p:txBody>
          <a:bodyPr anchor="ctr"/>
          <a:lstStyle>
            <a:lvl1pPr marL="0" indent="0" algn="ctr">
              <a:buNone/>
              <a:defRPr sz="900"/>
            </a:lvl1pPr>
          </a:lstStyle>
          <a:p>
            <a:endParaRPr lang="en-BE"/>
          </a:p>
        </p:txBody>
      </p:sp>
    </p:spTree>
    <p:extLst>
      <p:ext uri="{BB962C8B-B14F-4D97-AF65-F5344CB8AC3E}">
        <p14:creationId xmlns:p14="http://schemas.microsoft.com/office/powerpoint/2010/main" val="1044534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bg>
      <p:bgPr>
        <a:solidFill>
          <a:schemeClr val="bg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C7D6080-A1F6-42C3-BC09-C89E8E2D49F1}"/>
              </a:ext>
            </a:extLst>
          </p:cNvPr>
          <p:cNvSpPr txBox="1"/>
          <p:nvPr userDrawn="1"/>
        </p:nvSpPr>
        <p:spPr>
          <a:xfrm>
            <a:off x="9311982" y="6378978"/>
            <a:ext cx="2546645" cy="215444"/>
          </a:xfrm>
          <a:prstGeom prst="rect">
            <a:avLst/>
          </a:prstGeom>
          <a:noFill/>
        </p:spPr>
        <p:txBody>
          <a:bodyPr wrap="square" rtlCol="0" anchor="ctr">
            <a:spAutoFit/>
          </a:bodyPr>
          <a:lstStyle/>
          <a:p>
            <a:pPr algn="r"/>
            <a:r>
              <a:rPr lang="en-BE" sz="800" spc="150" baseline="0" dirty="0">
                <a:solidFill>
                  <a:schemeClr val="tx1">
                    <a:lumMod val="75000"/>
                    <a:lumOff val="25000"/>
                  </a:schemeClr>
                </a:solidFill>
              </a:rPr>
              <a:t>www.theglobaltvgroup.com</a:t>
            </a:r>
          </a:p>
        </p:txBody>
      </p:sp>
      <p:pic>
        <p:nvPicPr>
          <p:cNvPr id="8" name="Picture 7">
            <a:extLst>
              <a:ext uri="{FF2B5EF4-FFF2-40B4-BE49-F238E27FC236}">
                <a16:creationId xmlns:a16="http://schemas.microsoft.com/office/drawing/2014/main" id="{EC923C5F-6944-4E1F-869F-352553910D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373" y="6267982"/>
            <a:ext cx="1017234" cy="432000"/>
          </a:xfrm>
          <a:prstGeom prst="rect">
            <a:avLst/>
          </a:prstGeom>
        </p:spPr>
      </p:pic>
    </p:spTree>
    <p:extLst>
      <p:ext uri="{BB962C8B-B14F-4D97-AF65-F5344CB8AC3E}">
        <p14:creationId xmlns:p14="http://schemas.microsoft.com/office/powerpoint/2010/main" val="1431168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579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p:bg>
      <p:bgPr>
        <a:solidFill>
          <a:schemeClr val="bg2"/>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FFC04ED-9568-4740-9742-7B3D5DC4BF0B}"/>
              </a:ext>
            </a:extLst>
          </p:cNvPr>
          <p:cNvSpPr>
            <a:spLocks noGrp="1"/>
          </p:cNvSpPr>
          <p:nvPr>
            <p:ph type="body" sz="quarter" idx="10" hasCustomPrompt="1"/>
          </p:nvPr>
        </p:nvSpPr>
        <p:spPr>
          <a:xfrm>
            <a:off x="342900" y="296073"/>
            <a:ext cx="11515726" cy="666453"/>
          </a:xfrm>
          <a:prstGeom prst="rect">
            <a:avLst/>
          </a:prstGeom>
        </p:spPr>
        <p:txBody>
          <a:bodyPr/>
          <a:lstStyle>
            <a:lvl1pPr marL="0" indent="0" algn="l">
              <a:lnSpc>
                <a:spcPct val="100000"/>
              </a:lnSpc>
              <a:spcBef>
                <a:spcPts val="0"/>
              </a:spcBef>
              <a:buNone/>
              <a:defRPr sz="3600" b="1" spc="150" baseline="0">
                <a:solidFill>
                  <a:schemeClr val="tx1"/>
                </a:solidFill>
              </a:defRPr>
            </a:lvl1pPr>
          </a:lstStyle>
          <a:p>
            <a:pPr lvl="0"/>
            <a:r>
              <a:rPr lang="en-US" dirty="0"/>
              <a:t>Title</a:t>
            </a:r>
          </a:p>
        </p:txBody>
      </p:sp>
      <p:sp>
        <p:nvSpPr>
          <p:cNvPr id="10" name="Text Placeholder 8">
            <a:extLst>
              <a:ext uri="{FF2B5EF4-FFF2-40B4-BE49-F238E27FC236}">
                <a16:creationId xmlns:a16="http://schemas.microsoft.com/office/drawing/2014/main" id="{D5F59B5B-9E3F-42E3-8BBF-CACE88331BD5}"/>
              </a:ext>
            </a:extLst>
          </p:cNvPr>
          <p:cNvSpPr>
            <a:spLocks noGrp="1"/>
          </p:cNvSpPr>
          <p:nvPr>
            <p:ph type="body" sz="quarter" idx="11" hasCustomPrompt="1"/>
          </p:nvPr>
        </p:nvSpPr>
        <p:spPr>
          <a:xfrm>
            <a:off x="342900" y="1130967"/>
            <a:ext cx="11515726" cy="4972970"/>
          </a:xfrm>
          <a:prstGeom prst="rect">
            <a:avLst/>
          </a:prstGeom>
        </p:spPr>
        <p:txBody>
          <a:bodyPr/>
          <a:lstStyle>
            <a:lvl1pPr marL="285750" indent="-285750" algn="l">
              <a:lnSpc>
                <a:spcPct val="100000"/>
              </a:lnSpc>
              <a:spcBef>
                <a:spcPts val="0"/>
              </a:spcBef>
              <a:spcAft>
                <a:spcPts val="600"/>
              </a:spcAft>
              <a:buFont typeface="Wingdings" panose="05000000000000000000" pitchFamily="2" charset="2"/>
              <a:buChar char="§"/>
              <a:defRPr sz="1500" b="0" spc="0" baseline="0">
                <a:solidFill>
                  <a:schemeClr val="tx1">
                    <a:lumMod val="75000"/>
                    <a:lumOff val="25000"/>
                  </a:schemeClr>
                </a:solidFill>
              </a:defRPr>
            </a:lvl1pPr>
          </a:lstStyle>
          <a:p>
            <a:pPr lvl="0"/>
            <a:r>
              <a:rPr lang="en-US" dirty="0"/>
              <a:t>Text</a:t>
            </a:r>
          </a:p>
        </p:txBody>
      </p:sp>
      <p:sp>
        <p:nvSpPr>
          <p:cNvPr id="7" name="Text Placeholder 3">
            <a:extLst>
              <a:ext uri="{FF2B5EF4-FFF2-40B4-BE49-F238E27FC236}">
                <a16:creationId xmlns:a16="http://schemas.microsoft.com/office/drawing/2014/main" id="{ABC54315-E8C7-4075-88B0-59FCAA9179AB}"/>
              </a:ext>
            </a:extLst>
          </p:cNvPr>
          <p:cNvSpPr>
            <a:spLocks noGrp="1"/>
          </p:cNvSpPr>
          <p:nvPr>
            <p:ph type="body" sz="quarter" idx="12" hasCustomPrompt="1"/>
          </p:nvPr>
        </p:nvSpPr>
        <p:spPr>
          <a:xfrm>
            <a:off x="8624960" y="6373300"/>
            <a:ext cx="2637714" cy="227013"/>
          </a:xfrm>
          <a:prstGeom prst="rect">
            <a:avLst/>
          </a:prstGeom>
        </p:spPr>
        <p:txBody>
          <a:bodyPr anchor="ctr"/>
          <a:lstStyle>
            <a:lvl1pPr marL="0" indent="0" algn="r">
              <a:lnSpc>
                <a:spcPct val="100000"/>
              </a:lnSpc>
              <a:spcBef>
                <a:spcPts val="0"/>
              </a:spcBef>
              <a:spcAft>
                <a:spcPts val="0"/>
              </a:spcAft>
              <a:buNone/>
              <a:defRPr sz="800" b="1" spc="150" baseline="0">
                <a:solidFill>
                  <a:schemeClr val="bg1">
                    <a:lumMod val="10000"/>
                  </a:schemeClr>
                </a:solidFill>
              </a:defRPr>
            </a:lvl1pPr>
          </a:lstStyle>
          <a:p>
            <a:pPr lvl="0"/>
            <a:r>
              <a:rPr lang="en-BE" dirty="0"/>
              <a:t>COUNTRY</a:t>
            </a:r>
          </a:p>
        </p:txBody>
      </p:sp>
      <p:sp>
        <p:nvSpPr>
          <p:cNvPr id="8" name="TextBox 7">
            <a:extLst>
              <a:ext uri="{FF2B5EF4-FFF2-40B4-BE49-F238E27FC236}">
                <a16:creationId xmlns:a16="http://schemas.microsoft.com/office/drawing/2014/main" id="{D6A69A1A-236D-4C20-91BC-54012164009E}"/>
              </a:ext>
            </a:extLst>
          </p:cNvPr>
          <p:cNvSpPr txBox="1"/>
          <p:nvPr userDrawn="1"/>
        </p:nvSpPr>
        <p:spPr>
          <a:xfrm>
            <a:off x="1515486" y="6378978"/>
            <a:ext cx="2546645" cy="215444"/>
          </a:xfrm>
          <a:prstGeom prst="rect">
            <a:avLst/>
          </a:prstGeom>
          <a:noFill/>
        </p:spPr>
        <p:txBody>
          <a:bodyPr wrap="square" rtlCol="0" anchor="ctr">
            <a:spAutoFit/>
          </a:bodyPr>
          <a:lstStyle/>
          <a:p>
            <a:pPr algn="l"/>
            <a:r>
              <a:rPr lang="en-BE" sz="800" spc="150" baseline="0" dirty="0">
                <a:solidFill>
                  <a:schemeClr val="tx1">
                    <a:lumMod val="75000"/>
                    <a:lumOff val="25000"/>
                  </a:schemeClr>
                </a:solidFill>
              </a:rPr>
              <a:t>www.theglobaltvgroup.com</a:t>
            </a:r>
          </a:p>
        </p:txBody>
      </p:sp>
      <p:pic>
        <p:nvPicPr>
          <p:cNvPr id="11" name="Picture 10">
            <a:extLst>
              <a:ext uri="{FF2B5EF4-FFF2-40B4-BE49-F238E27FC236}">
                <a16:creationId xmlns:a16="http://schemas.microsoft.com/office/drawing/2014/main" id="{ADACEA86-9D1F-4F43-9C32-3DBCE3B04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373" y="6267982"/>
            <a:ext cx="1017234" cy="432000"/>
          </a:xfrm>
          <a:prstGeom prst="rect">
            <a:avLst/>
          </a:prstGeom>
        </p:spPr>
      </p:pic>
      <p:sp>
        <p:nvSpPr>
          <p:cNvPr id="12" name="Picture Placeholder 2">
            <a:extLst>
              <a:ext uri="{FF2B5EF4-FFF2-40B4-BE49-F238E27FC236}">
                <a16:creationId xmlns:a16="http://schemas.microsoft.com/office/drawing/2014/main" id="{DCFEABC2-91D9-464A-8C83-4821528D5C88}"/>
              </a:ext>
            </a:extLst>
          </p:cNvPr>
          <p:cNvSpPr>
            <a:spLocks noGrp="1"/>
          </p:cNvSpPr>
          <p:nvPr>
            <p:ph type="pic" sz="quarter" idx="13"/>
          </p:nvPr>
        </p:nvSpPr>
        <p:spPr>
          <a:xfrm>
            <a:off x="11346712" y="6186982"/>
            <a:ext cx="594000" cy="594000"/>
          </a:xfrm>
          <a:prstGeom prst="rect">
            <a:avLst/>
          </a:prstGeom>
        </p:spPr>
        <p:txBody>
          <a:bodyPr anchor="ctr"/>
          <a:lstStyle>
            <a:lvl1pPr marL="0" indent="0" algn="ctr">
              <a:buNone/>
              <a:defRPr sz="900"/>
            </a:lvl1pPr>
          </a:lstStyle>
          <a:p>
            <a:endParaRPr lang="en-BE"/>
          </a:p>
        </p:txBody>
      </p:sp>
    </p:spTree>
    <p:extLst>
      <p:ext uri="{BB962C8B-B14F-4D97-AF65-F5344CB8AC3E}">
        <p14:creationId xmlns:p14="http://schemas.microsoft.com/office/powerpoint/2010/main" val="1742397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p:bg>
      <p:bgPr>
        <a:solidFill>
          <a:schemeClr val="bg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C7D6080-A1F6-42C3-BC09-C89E8E2D49F1}"/>
              </a:ext>
            </a:extLst>
          </p:cNvPr>
          <p:cNvSpPr txBox="1"/>
          <p:nvPr userDrawn="1"/>
        </p:nvSpPr>
        <p:spPr>
          <a:xfrm>
            <a:off x="342900" y="6378978"/>
            <a:ext cx="2546645" cy="215444"/>
          </a:xfrm>
          <a:prstGeom prst="rect">
            <a:avLst/>
          </a:prstGeom>
          <a:noFill/>
        </p:spPr>
        <p:txBody>
          <a:bodyPr wrap="square" rtlCol="0" anchor="ctr">
            <a:spAutoFit/>
          </a:bodyPr>
          <a:lstStyle/>
          <a:p>
            <a:pPr algn="l"/>
            <a:r>
              <a:rPr lang="en-BE" sz="800" spc="150" baseline="0" dirty="0">
                <a:solidFill>
                  <a:schemeClr val="tx1">
                    <a:lumMod val="75000"/>
                    <a:lumOff val="25000"/>
                  </a:schemeClr>
                </a:solidFill>
              </a:rPr>
              <a:t>www.theglobaltvgroup.com</a:t>
            </a:r>
          </a:p>
        </p:txBody>
      </p:sp>
    </p:spTree>
    <p:extLst>
      <p:ext uri="{BB962C8B-B14F-4D97-AF65-F5344CB8AC3E}">
        <p14:creationId xmlns:p14="http://schemas.microsoft.com/office/powerpoint/2010/main" val="89579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4">
    <p:bg>
      <p:bgPr>
        <a:solidFill>
          <a:schemeClr val="tx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FFC04ED-9568-4740-9742-7B3D5DC4BF0B}"/>
              </a:ext>
            </a:extLst>
          </p:cNvPr>
          <p:cNvSpPr>
            <a:spLocks noGrp="1"/>
          </p:cNvSpPr>
          <p:nvPr>
            <p:ph type="body" sz="quarter" idx="10" hasCustomPrompt="1"/>
          </p:nvPr>
        </p:nvSpPr>
        <p:spPr>
          <a:xfrm>
            <a:off x="342900" y="296073"/>
            <a:ext cx="11515726" cy="492443"/>
          </a:xfrm>
          <a:prstGeom prst="rect">
            <a:avLst/>
          </a:prstGeom>
        </p:spPr>
        <p:txBody>
          <a:bodyPr>
            <a:spAutoFit/>
          </a:bodyPr>
          <a:lstStyle>
            <a:lvl1pPr marL="0" indent="0" algn="l">
              <a:lnSpc>
                <a:spcPct val="100000"/>
              </a:lnSpc>
              <a:spcBef>
                <a:spcPts val="0"/>
              </a:spcBef>
              <a:buNone/>
              <a:defRPr sz="2600" b="1" spc="150" baseline="0">
                <a:solidFill>
                  <a:schemeClr val="bg2"/>
                </a:solidFill>
              </a:defRPr>
            </a:lvl1pPr>
          </a:lstStyle>
          <a:p>
            <a:pPr lvl="0"/>
            <a:r>
              <a:rPr lang="en-US" dirty="0"/>
              <a:t>Title</a:t>
            </a:r>
          </a:p>
        </p:txBody>
      </p:sp>
      <p:sp>
        <p:nvSpPr>
          <p:cNvPr id="8" name="TextBox 7">
            <a:extLst>
              <a:ext uri="{FF2B5EF4-FFF2-40B4-BE49-F238E27FC236}">
                <a16:creationId xmlns:a16="http://schemas.microsoft.com/office/drawing/2014/main" id="{D6A69A1A-236D-4C20-91BC-54012164009E}"/>
              </a:ext>
            </a:extLst>
          </p:cNvPr>
          <p:cNvSpPr txBox="1"/>
          <p:nvPr userDrawn="1"/>
        </p:nvSpPr>
        <p:spPr>
          <a:xfrm>
            <a:off x="9394067" y="6378978"/>
            <a:ext cx="2546645" cy="215444"/>
          </a:xfrm>
          <a:prstGeom prst="rect">
            <a:avLst/>
          </a:prstGeom>
          <a:noFill/>
        </p:spPr>
        <p:txBody>
          <a:bodyPr wrap="square" rtlCol="0" anchor="ctr">
            <a:spAutoFit/>
          </a:bodyPr>
          <a:lstStyle/>
          <a:p>
            <a:pPr algn="r"/>
            <a:r>
              <a:rPr lang="en-BE" sz="800" spc="150" baseline="0" dirty="0">
                <a:solidFill>
                  <a:schemeClr val="bg2"/>
                </a:solidFill>
              </a:rPr>
              <a:t>www.theglobaltvgroup.com</a:t>
            </a:r>
          </a:p>
        </p:txBody>
      </p:sp>
      <p:pic>
        <p:nvPicPr>
          <p:cNvPr id="11" name="Picture 10">
            <a:extLst>
              <a:ext uri="{FF2B5EF4-FFF2-40B4-BE49-F238E27FC236}">
                <a16:creationId xmlns:a16="http://schemas.microsoft.com/office/drawing/2014/main" id="{ADACEA86-9D1F-4F43-9C32-3DBCE3B043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33373" y="6267982"/>
            <a:ext cx="1017234" cy="431999"/>
          </a:xfrm>
          <a:prstGeom prst="rect">
            <a:avLst/>
          </a:prstGeom>
        </p:spPr>
      </p:pic>
    </p:spTree>
    <p:extLst>
      <p:ext uri="{BB962C8B-B14F-4D97-AF65-F5344CB8AC3E}">
        <p14:creationId xmlns:p14="http://schemas.microsoft.com/office/powerpoint/2010/main" val="3612411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p:bg>
      <p:bgPr>
        <a:solidFill>
          <a:schemeClr val="bg2"/>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FFC04ED-9568-4740-9742-7B3D5DC4BF0B}"/>
              </a:ext>
            </a:extLst>
          </p:cNvPr>
          <p:cNvSpPr>
            <a:spLocks noGrp="1"/>
          </p:cNvSpPr>
          <p:nvPr>
            <p:ph type="body" sz="quarter" idx="10" hasCustomPrompt="1"/>
          </p:nvPr>
        </p:nvSpPr>
        <p:spPr>
          <a:xfrm>
            <a:off x="342900" y="296073"/>
            <a:ext cx="11515726" cy="666453"/>
          </a:xfrm>
          <a:prstGeom prst="rect">
            <a:avLst/>
          </a:prstGeom>
        </p:spPr>
        <p:txBody>
          <a:bodyPr/>
          <a:lstStyle>
            <a:lvl1pPr marL="0" indent="0" algn="l">
              <a:lnSpc>
                <a:spcPct val="100000"/>
              </a:lnSpc>
              <a:spcBef>
                <a:spcPts val="0"/>
              </a:spcBef>
              <a:buNone/>
              <a:defRPr sz="3600" b="1" spc="150" baseline="0">
                <a:solidFill>
                  <a:schemeClr val="tx1"/>
                </a:solidFill>
              </a:defRPr>
            </a:lvl1pPr>
          </a:lstStyle>
          <a:p>
            <a:pPr lvl="0"/>
            <a:r>
              <a:rPr lang="en-US" dirty="0"/>
              <a:t>Title</a:t>
            </a:r>
          </a:p>
        </p:txBody>
      </p:sp>
      <p:sp>
        <p:nvSpPr>
          <p:cNvPr id="7" name="Text Placeholder 3">
            <a:extLst>
              <a:ext uri="{FF2B5EF4-FFF2-40B4-BE49-F238E27FC236}">
                <a16:creationId xmlns:a16="http://schemas.microsoft.com/office/drawing/2014/main" id="{ABC54315-E8C7-4075-88B0-59FCAA9179AB}"/>
              </a:ext>
            </a:extLst>
          </p:cNvPr>
          <p:cNvSpPr>
            <a:spLocks noGrp="1"/>
          </p:cNvSpPr>
          <p:nvPr>
            <p:ph type="body" sz="quarter" idx="12" hasCustomPrompt="1"/>
          </p:nvPr>
        </p:nvSpPr>
        <p:spPr>
          <a:xfrm>
            <a:off x="8624960" y="6373300"/>
            <a:ext cx="2637714" cy="227013"/>
          </a:xfrm>
          <a:prstGeom prst="rect">
            <a:avLst/>
          </a:prstGeom>
        </p:spPr>
        <p:txBody>
          <a:bodyPr anchor="ctr"/>
          <a:lstStyle>
            <a:lvl1pPr marL="0" indent="0" algn="r">
              <a:lnSpc>
                <a:spcPct val="100000"/>
              </a:lnSpc>
              <a:spcBef>
                <a:spcPts val="0"/>
              </a:spcBef>
              <a:spcAft>
                <a:spcPts val="0"/>
              </a:spcAft>
              <a:buNone/>
              <a:defRPr sz="800" b="1" spc="150" baseline="0">
                <a:solidFill>
                  <a:schemeClr val="bg1">
                    <a:lumMod val="10000"/>
                  </a:schemeClr>
                </a:solidFill>
              </a:defRPr>
            </a:lvl1pPr>
          </a:lstStyle>
          <a:p>
            <a:pPr lvl="0"/>
            <a:r>
              <a:rPr lang="en-BE" dirty="0"/>
              <a:t>COUNTRY</a:t>
            </a:r>
          </a:p>
        </p:txBody>
      </p:sp>
      <p:sp>
        <p:nvSpPr>
          <p:cNvPr id="8" name="TextBox 7">
            <a:extLst>
              <a:ext uri="{FF2B5EF4-FFF2-40B4-BE49-F238E27FC236}">
                <a16:creationId xmlns:a16="http://schemas.microsoft.com/office/drawing/2014/main" id="{D6A69A1A-236D-4C20-91BC-54012164009E}"/>
              </a:ext>
            </a:extLst>
          </p:cNvPr>
          <p:cNvSpPr txBox="1"/>
          <p:nvPr userDrawn="1"/>
        </p:nvSpPr>
        <p:spPr>
          <a:xfrm>
            <a:off x="1515486" y="6378978"/>
            <a:ext cx="2546645" cy="215444"/>
          </a:xfrm>
          <a:prstGeom prst="rect">
            <a:avLst/>
          </a:prstGeom>
          <a:noFill/>
        </p:spPr>
        <p:txBody>
          <a:bodyPr wrap="square" rtlCol="0" anchor="ctr">
            <a:spAutoFit/>
          </a:bodyPr>
          <a:lstStyle/>
          <a:p>
            <a:pPr algn="l"/>
            <a:r>
              <a:rPr lang="en-BE" sz="800" spc="150" baseline="0" dirty="0">
                <a:solidFill>
                  <a:schemeClr val="tx1">
                    <a:lumMod val="75000"/>
                    <a:lumOff val="25000"/>
                  </a:schemeClr>
                </a:solidFill>
              </a:rPr>
              <a:t>www.theglobaltvgroup.com</a:t>
            </a:r>
          </a:p>
        </p:txBody>
      </p:sp>
      <p:pic>
        <p:nvPicPr>
          <p:cNvPr id="11" name="Picture 10">
            <a:extLst>
              <a:ext uri="{FF2B5EF4-FFF2-40B4-BE49-F238E27FC236}">
                <a16:creationId xmlns:a16="http://schemas.microsoft.com/office/drawing/2014/main" id="{ADACEA86-9D1F-4F43-9C32-3DBCE3B04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373" y="6267982"/>
            <a:ext cx="1017234" cy="432000"/>
          </a:xfrm>
          <a:prstGeom prst="rect">
            <a:avLst/>
          </a:prstGeom>
        </p:spPr>
      </p:pic>
      <p:sp>
        <p:nvSpPr>
          <p:cNvPr id="12" name="Picture Placeholder 2">
            <a:extLst>
              <a:ext uri="{FF2B5EF4-FFF2-40B4-BE49-F238E27FC236}">
                <a16:creationId xmlns:a16="http://schemas.microsoft.com/office/drawing/2014/main" id="{DCFEABC2-91D9-464A-8C83-4821528D5C88}"/>
              </a:ext>
            </a:extLst>
          </p:cNvPr>
          <p:cNvSpPr>
            <a:spLocks noGrp="1"/>
          </p:cNvSpPr>
          <p:nvPr>
            <p:ph type="pic" sz="quarter" idx="13"/>
          </p:nvPr>
        </p:nvSpPr>
        <p:spPr>
          <a:xfrm>
            <a:off x="11346712" y="6186982"/>
            <a:ext cx="594000" cy="594000"/>
          </a:xfrm>
          <a:prstGeom prst="rect">
            <a:avLst/>
          </a:prstGeom>
        </p:spPr>
        <p:txBody>
          <a:bodyPr anchor="ctr"/>
          <a:lstStyle>
            <a:lvl1pPr marL="0" indent="0" algn="ctr">
              <a:buNone/>
              <a:defRPr sz="900"/>
            </a:lvl1pPr>
          </a:lstStyle>
          <a:p>
            <a:endParaRPr lang="en-BE"/>
          </a:p>
        </p:txBody>
      </p:sp>
    </p:spTree>
    <p:extLst>
      <p:ext uri="{BB962C8B-B14F-4D97-AF65-F5344CB8AC3E}">
        <p14:creationId xmlns:p14="http://schemas.microsoft.com/office/powerpoint/2010/main" val="2351233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5111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bin"/><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4.bin"/><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thinktv.com.au/about-thinktv/contact-thinktv/" TargetMode="External"/><Relationship Id="rId2" Type="http://schemas.openxmlformats.org/officeDocument/2006/relationships/hyperlink" Target="https://thinktv.com.au/facts-and-stats/grab-your-audience-by-the-eyeballs/"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image" Target="../media/image5.png"/><Relationship Id="rId7" Type="http://schemas.openxmlformats.org/officeDocument/2006/relationships/chart" Target="../charts/chart9.xml"/><Relationship Id="rId2" Type="http://schemas.openxmlformats.org/officeDocument/2006/relationships/image" Target="../media/image6.bin"/><Relationship Id="rId1" Type="http://schemas.openxmlformats.org/officeDocument/2006/relationships/slideLayout" Target="../slideLayouts/slideLayout7.xml"/><Relationship Id="rId6" Type="http://schemas.openxmlformats.org/officeDocument/2006/relationships/chart" Target="../charts/chart8.xml"/><Relationship Id="rId5" Type="http://schemas.openxmlformats.org/officeDocument/2006/relationships/chart" Target="../charts/chart7.xml"/><Relationship Id="rId10" Type="http://schemas.openxmlformats.org/officeDocument/2006/relationships/chart" Target="../charts/chart12.xml"/><Relationship Id="rId4" Type="http://schemas.openxmlformats.org/officeDocument/2006/relationships/image" Target="../media/image7.png"/><Relationship Id="rId9" Type="http://schemas.openxmlformats.org/officeDocument/2006/relationships/chart" Target="../charts/chart11.xml"/></Relationships>
</file>

<file path=ppt/slides/_rels/slide7.xml.rels><?xml version="1.0" encoding="UTF-8" standalone="yes"?>
<Relationships xmlns="http://schemas.openxmlformats.org/package/2006/relationships"><Relationship Id="rId3" Type="http://schemas.openxmlformats.org/officeDocument/2006/relationships/hyperlink" Target="mailto:wout.dockx@viabelgium.media" TargetMode="External"/><Relationship Id="rId2" Type="http://schemas.openxmlformats.org/officeDocument/2006/relationships/hyperlink" Target="https://thinkvia.be/en/attention-a-key-metric-for-your-video-plan/"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serafina.croce@raipubblicit&#224;.it" TargetMode="External"/><Relationship Id="rId2" Type="http://schemas.openxmlformats.org/officeDocument/2006/relationships/hyperlink" Target="https://www.egta.com/uploads/2022_focus_on/20220912%20Golden%20Minute%20Study%20Full%20-%20Rai%20P.pdf" TargetMode="Externa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mailto:jasonw@thevab.com" TargetMode="External"/><Relationship Id="rId2" Type="http://schemas.openxmlformats.org/officeDocument/2006/relationships/hyperlink" Target="https://thevab.com/insight/you-oughta-know"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C64641-CA7C-6E76-E548-B79B28719504}"/>
              </a:ext>
            </a:extLst>
          </p:cNvPr>
          <p:cNvPicPr>
            <a:picLocks noChangeAspect="1"/>
          </p:cNvPicPr>
          <p:nvPr/>
        </p:nvPicPr>
        <p:blipFill rotWithShape="1">
          <a:blip r:embed="rId2">
            <a:extLst>
              <a:ext uri="{28A0092B-C50C-407E-A947-70E740481C1C}">
                <a14:useLocalDpi xmlns:a14="http://schemas.microsoft.com/office/drawing/2010/main" val="0"/>
              </a:ext>
            </a:extLst>
          </a:blip>
          <a:srcRect t="4455" b="10505"/>
          <a:stretch/>
        </p:blipFill>
        <p:spPr>
          <a:xfrm>
            <a:off x="1356235" y="0"/>
            <a:ext cx="10835766" cy="6103936"/>
          </a:xfrm>
          <a:prstGeom prst="rect">
            <a:avLst/>
          </a:prstGeom>
        </p:spPr>
      </p:pic>
      <p:sp>
        <p:nvSpPr>
          <p:cNvPr id="21" name="Freeform 14">
            <a:extLst>
              <a:ext uri="{FF2B5EF4-FFF2-40B4-BE49-F238E27FC236}">
                <a16:creationId xmlns:a16="http://schemas.microsoft.com/office/drawing/2014/main" id="{F15A4346-1066-477D-93C3-4521A755BB61}"/>
              </a:ext>
            </a:extLst>
          </p:cNvPr>
          <p:cNvSpPr>
            <a:spLocks/>
          </p:cNvSpPr>
          <p:nvPr/>
        </p:nvSpPr>
        <p:spPr bwMode="auto">
          <a:xfrm>
            <a:off x="437386" y="1660251"/>
            <a:ext cx="1837698" cy="2003235"/>
          </a:xfrm>
          <a:custGeom>
            <a:avLst/>
            <a:gdLst>
              <a:gd name="T0" fmla="*/ 1064 w 1659"/>
              <a:gd name="T1" fmla="*/ 1522 h 1809"/>
              <a:gd name="T2" fmla="*/ 1646 w 1659"/>
              <a:gd name="T3" fmla="*/ 905 h 1809"/>
              <a:gd name="T4" fmla="*/ 1064 w 1659"/>
              <a:gd name="T5" fmla="*/ 288 h 1809"/>
              <a:gd name="T6" fmla="*/ 227 w 1659"/>
              <a:gd name="T7" fmla="*/ 101 h 1809"/>
              <a:gd name="T8" fmla="*/ 0 w 1659"/>
              <a:gd name="T9" fmla="*/ 905 h 1809"/>
              <a:gd name="T10" fmla="*/ 227 w 1659"/>
              <a:gd name="T11" fmla="*/ 1709 h 1809"/>
              <a:gd name="T12" fmla="*/ 1064 w 1659"/>
              <a:gd name="T13" fmla="*/ 1522 h 1809"/>
            </a:gdLst>
            <a:ahLst/>
            <a:cxnLst>
              <a:cxn ang="0">
                <a:pos x="T0" y="T1"/>
              </a:cxn>
              <a:cxn ang="0">
                <a:pos x="T2" y="T3"/>
              </a:cxn>
              <a:cxn ang="0">
                <a:pos x="T4" y="T5"/>
              </a:cxn>
              <a:cxn ang="0">
                <a:pos x="T6" y="T7"/>
              </a:cxn>
              <a:cxn ang="0">
                <a:pos x="T8" y="T9"/>
              </a:cxn>
              <a:cxn ang="0">
                <a:pos x="T10" y="T11"/>
              </a:cxn>
              <a:cxn ang="0">
                <a:pos x="T12" y="T13"/>
              </a:cxn>
            </a:cxnLst>
            <a:rect l="0" t="0" r="r" b="b"/>
            <a:pathLst>
              <a:path w="1659" h="1809">
                <a:moveTo>
                  <a:pt x="1064" y="1522"/>
                </a:moveTo>
                <a:cubicBezTo>
                  <a:pt x="1418" y="1317"/>
                  <a:pt x="1659" y="1056"/>
                  <a:pt x="1646" y="905"/>
                </a:cubicBezTo>
                <a:cubicBezTo>
                  <a:pt x="1659" y="753"/>
                  <a:pt x="1418" y="492"/>
                  <a:pt x="1064" y="288"/>
                </a:cubicBezTo>
                <a:cubicBezTo>
                  <a:pt x="698" y="77"/>
                  <a:pt x="342" y="0"/>
                  <a:pt x="227" y="101"/>
                </a:cubicBezTo>
                <a:cubicBezTo>
                  <a:pt x="97" y="183"/>
                  <a:pt x="0" y="511"/>
                  <a:pt x="0" y="905"/>
                </a:cubicBezTo>
                <a:cubicBezTo>
                  <a:pt x="0" y="1298"/>
                  <a:pt x="97" y="1627"/>
                  <a:pt x="227" y="1709"/>
                </a:cubicBezTo>
                <a:cubicBezTo>
                  <a:pt x="342" y="1809"/>
                  <a:pt x="698" y="1732"/>
                  <a:pt x="1064" y="152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1F2025"/>
              </a:solidFill>
              <a:effectLst/>
              <a:uLnTx/>
              <a:uFillTx/>
              <a:latin typeface="Ubuntu"/>
              <a:ea typeface="+mn-ea"/>
              <a:cs typeface="+mn-cs"/>
            </a:endParaRPr>
          </a:p>
        </p:txBody>
      </p:sp>
      <p:sp>
        <p:nvSpPr>
          <p:cNvPr id="22" name="TextBox 21">
            <a:extLst>
              <a:ext uri="{FF2B5EF4-FFF2-40B4-BE49-F238E27FC236}">
                <a16:creationId xmlns:a16="http://schemas.microsoft.com/office/drawing/2014/main" id="{463EC0A0-FA30-484F-85DF-CFE0B90CF846}"/>
              </a:ext>
            </a:extLst>
          </p:cNvPr>
          <p:cNvSpPr txBox="1"/>
          <p:nvPr/>
        </p:nvSpPr>
        <p:spPr>
          <a:xfrm>
            <a:off x="0" y="4520242"/>
            <a:ext cx="9011653" cy="1583694"/>
          </a:xfrm>
          <a:prstGeom prst="rect">
            <a:avLst/>
          </a:prstGeom>
          <a:solidFill>
            <a:schemeClr val="bg2">
              <a:alpha val="85000"/>
            </a:schemeClr>
          </a:solidFill>
        </p:spPr>
        <p:txBody>
          <a:bodyPr wrap="square" rtlCol="0" anchor="ctr">
            <a:noAutofit/>
          </a:bodyPr>
          <a:lstStyle/>
          <a:p>
            <a:pPr marL="325438" marR="0" lvl="0" indent="0" algn="l"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150" normalizeH="0" baseline="0" noProof="0" dirty="0">
                <a:ln>
                  <a:noFill/>
                </a:ln>
                <a:solidFill>
                  <a:srgbClr val="1F2025">
                    <a:lumMod val="75000"/>
                    <a:lumOff val="25000"/>
                  </a:srgbClr>
                </a:solidFill>
                <a:effectLst/>
                <a:uLnTx/>
                <a:uFillTx/>
                <a:latin typeface="Ubuntu"/>
                <a:ea typeface="+mn-ea"/>
                <a:cs typeface="+mn-cs"/>
              </a:rPr>
              <a:t>Focus on…</a:t>
            </a:r>
          </a:p>
          <a:p>
            <a:pPr marL="325438" marR="0" lvl="0" indent="0" algn="l" defTabSz="914400" rtl="0" eaLnBrk="1" fontAlgn="auto" latinLnBrk="0" hangingPunct="1">
              <a:lnSpc>
                <a:spcPct val="100000"/>
              </a:lnSpc>
              <a:spcBef>
                <a:spcPts val="0"/>
              </a:spcBef>
              <a:spcAft>
                <a:spcPts val="0"/>
              </a:spcAft>
              <a:buClrTx/>
              <a:buSzTx/>
              <a:buFontTx/>
              <a:buNone/>
              <a:tabLst/>
              <a:defRPr/>
            </a:pPr>
            <a:endParaRPr kumimoji="0" lang="en-BE" sz="1000" b="0" i="0" u="none" strike="noStrike" kern="1200" cap="none" spc="150" normalizeH="0" baseline="0" noProof="0" dirty="0">
              <a:ln>
                <a:noFill/>
              </a:ln>
              <a:solidFill>
                <a:srgbClr val="1F2025">
                  <a:lumMod val="75000"/>
                  <a:lumOff val="25000"/>
                </a:srgbClr>
              </a:solidFill>
              <a:effectLst/>
              <a:uLnTx/>
              <a:uFillTx/>
              <a:latin typeface="Ubuntu"/>
              <a:ea typeface="+mn-ea"/>
              <a:cs typeface="+mn-cs"/>
            </a:endParaRPr>
          </a:p>
          <a:p>
            <a:pPr marL="325438" marR="0" lvl="0" indent="0" algn="l" defTabSz="914400" rtl="0" eaLnBrk="1" fontAlgn="auto" latinLnBrk="0" hangingPunct="1">
              <a:lnSpc>
                <a:spcPct val="80000"/>
              </a:lnSpc>
              <a:spcBef>
                <a:spcPts val="0"/>
              </a:spcBef>
              <a:spcAft>
                <a:spcPts val="0"/>
              </a:spcAft>
              <a:buClrTx/>
              <a:buSzTx/>
              <a:buFontTx/>
              <a:buNone/>
              <a:tabLst/>
              <a:defRPr/>
            </a:pPr>
            <a:r>
              <a:rPr kumimoji="0" lang="fr-BE" sz="5400" b="1" i="0" u="none" strike="noStrike" kern="1200" cap="none" spc="150" normalizeH="0" baseline="0" noProof="0" dirty="0">
                <a:ln>
                  <a:noFill/>
                </a:ln>
                <a:effectLst/>
                <a:uLnTx/>
                <a:uFillTx/>
                <a:latin typeface="Ubuntu"/>
                <a:ea typeface="+mn-ea"/>
                <a:cs typeface="+mn-cs"/>
              </a:rPr>
              <a:t>T</a:t>
            </a:r>
            <a:r>
              <a:rPr kumimoji="0" lang="en-BE" sz="5400" b="1" i="0" u="none" strike="noStrike" kern="1200" cap="none" spc="150" normalizeH="0" baseline="0" noProof="0" dirty="0">
                <a:ln>
                  <a:noFill/>
                </a:ln>
                <a:effectLst/>
                <a:uLnTx/>
                <a:uFillTx/>
                <a:latin typeface="Ubuntu"/>
                <a:ea typeface="+mn-ea"/>
                <a:cs typeface="+mn-cs"/>
              </a:rPr>
              <a:t>he </a:t>
            </a:r>
            <a:r>
              <a:rPr kumimoji="0" lang="en-GB" sz="5400" b="1" i="0" u="none" strike="noStrike" kern="1200" cap="none" spc="150" normalizeH="0" baseline="0" noProof="0" dirty="0">
                <a:ln>
                  <a:noFill/>
                </a:ln>
                <a:effectLst/>
                <a:uLnTx/>
                <a:uFillTx/>
                <a:latin typeface="Ubuntu"/>
                <a:ea typeface="+mn-ea"/>
                <a:cs typeface="+mn-cs"/>
              </a:rPr>
              <a:t>A</a:t>
            </a:r>
            <a:r>
              <a:rPr kumimoji="0" lang="en-BE" sz="5400" b="1" i="0" u="none" strike="noStrike" kern="1200" cap="none" spc="150" normalizeH="0" baseline="0" noProof="0" dirty="0">
                <a:ln>
                  <a:noFill/>
                </a:ln>
                <a:effectLst/>
                <a:uLnTx/>
                <a:uFillTx/>
                <a:latin typeface="Ubuntu"/>
                <a:ea typeface="+mn-ea"/>
                <a:cs typeface="+mn-cs"/>
              </a:rPr>
              <a:t>ttention Economy</a:t>
            </a:r>
          </a:p>
        </p:txBody>
      </p:sp>
      <p:pic>
        <p:nvPicPr>
          <p:cNvPr id="24" name="Picture 23">
            <a:extLst>
              <a:ext uri="{FF2B5EF4-FFF2-40B4-BE49-F238E27FC236}">
                <a16:creationId xmlns:a16="http://schemas.microsoft.com/office/drawing/2014/main" id="{AA7976BB-B309-4511-A448-38A957D53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070" y="2353102"/>
            <a:ext cx="1406074" cy="597132"/>
          </a:xfrm>
          <a:prstGeom prst="rect">
            <a:avLst/>
          </a:prstGeom>
        </p:spPr>
      </p:pic>
      <p:sp>
        <p:nvSpPr>
          <p:cNvPr id="27" name="TextBox 26">
            <a:extLst>
              <a:ext uri="{FF2B5EF4-FFF2-40B4-BE49-F238E27FC236}">
                <a16:creationId xmlns:a16="http://schemas.microsoft.com/office/drawing/2014/main" id="{71736995-87BF-4F83-A99A-0A8B632B591C}"/>
              </a:ext>
            </a:extLst>
          </p:cNvPr>
          <p:cNvSpPr txBox="1"/>
          <p:nvPr/>
        </p:nvSpPr>
        <p:spPr>
          <a:xfrm>
            <a:off x="9011653" y="5564575"/>
            <a:ext cx="2392468" cy="540000"/>
          </a:xfrm>
          <a:prstGeom prst="rect">
            <a:avLst/>
          </a:prstGeom>
          <a:solidFill>
            <a:schemeClr val="tx1"/>
          </a:solidFill>
        </p:spPr>
        <p:txBody>
          <a:bodyPr wrap="square" rtlCol="0" anchor="ctr">
            <a:noAutofit/>
          </a:bodyPr>
          <a:lstStyle/>
          <a:p>
            <a:pPr marL="325438" marR="0" lvl="0" indent="0" algn="l"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150" normalizeH="0" baseline="0" noProof="0" dirty="0">
                <a:ln>
                  <a:noFill/>
                </a:ln>
                <a:solidFill>
                  <a:srgbClr val="FFFFFF"/>
                </a:solidFill>
                <a:effectLst/>
                <a:uLnTx/>
                <a:uFillTx/>
                <a:latin typeface="Ubuntu"/>
                <a:ea typeface="+mn-ea"/>
                <a:cs typeface="+mn-cs"/>
              </a:rPr>
              <a:t>February 2023</a:t>
            </a:r>
            <a:endParaRPr kumimoji="0" lang="en-BE" sz="4400" b="1" i="0" u="none" strike="noStrike" kern="1200" cap="none" spc="150" normalizeH="0" baseline="0" noProof="0" dirty="0">
              <a:ln>
                <a:noFill/>
              </a:ln>
              <a:solidFill>
                <a:srgbClr val="FFFFFF"/>
              </a:solidFill>
              <a:effectLst/>
              <a:uLnTx/>
              <a:uFillTx/>
              <a:latin typeface="Ubuntu"/>
              <a:ea typeface="+mn-ea"/>
              <a:cs typeface="+mn-cs"/>
            </a:endParaRPr>
          </a:p>
        </p:txBody>
      </p:sp>
    </p:spTree>
    <p:extLst>
      <p:ext uri="{BB962C8B-B14F-4D97-AF65-F5344CB8AC3E}">
        <p14:creationId xmlns:p14="http://schemas.microsoft.com/office/powerpoint/2010/main" val="390610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EE78DEA-72E9-083D-B6B4-33470FFB52D4}"/>
              </a:ext>
            </a:extLst>
          </p:cNvPr>
          <p:cNvSpPr>
            <a:spLocks noGrp="1"/>
          </p:cNvSpPr>
          <p:nvPr>
            <p:ph type="body" sz="quarter" idx="12"/>
          </p:nvPr>
        </p:nvSpPr>
        <p:spPr/>
        <p:txBody>
          <a:bodyPr/>
          <a:lstStyle/>
          <a:p>
            <a:endParaRPr lang="en-BE"/>
          </a:p>
        </p:txBody>
      </p:sp>
      <p:sp>
        <p:nvSpPr>
          <p:cNvPr id="5" name="Picture Placeholder 4">
            <a:extLst>
              <a:ext uri="{FF2B5EF4-FFF2-40B4-BE49-F238E27FC236}">
                <a16:creationId xmlns:a16="http://schemas.microsoft.com/office/drawing/2014/main" id="{47A92284-954A-C3B3-B4C2-33B750A97F96}"/>
              </a:ext>
            </a:extLst>
          </p:cNvPr>
          <p:cNvSpPr>
            <a:spLocks noGrp="1"/>
          </p:cNvSpPr>
          <p:nvPr>
            <p:ph type="pic" sz="quarter" idx="13"/>
          </p:nvPr>
        </p:nvSpPr>
        <p:spPr/>
      </p:sp>
      <p:pic>
        <p:nvPicPr>
          <p:cNvPr id="11" name="Picture 10">
            <a:extLst>
              <a:ext uri="{FF2B5EF4-FFF2-40B4-BE49-F238E27FC236}">
                <a16:creationId xmlns:a16="http://schemas.microsoft.com/office/drawing/2014/main" id="{24BC8C09-30DD-AB72-104F-A5B7E2B9CDA6}"/>
              </a:ext>
            </a:extLst>
          </p:cNvPr>
          <p:cNvPicPr>
            <a:picLocks noChangeAspect="1"/>
          </p:cNvPicPr>
          <p:nvPr/>
        </p:nvPicPr>
        <p:blipFill rotWithShape="1">
          <a:blip r:embed="rId2">
            <a:extLst>
              <a:ext uri="{28A0092B-C50C-407E-A947-70E740481C1C}">
                <a14:useLocalDpi xmlns:a14="http://schemas.microsoft.com/office/drawing/2010/main" val="0"/>
              </a:ext>
            </a:extLst>
          </a:blip>
          <a:srcRect l="17940" r="22801"/>
          <a:stretch/>
        </p:blipFill>
        <p:spPr>
          <a:xfrm>
            <a:off x="6095997" y="0"/>
            <a:ext cx="6096002" cy="6858000"/>
          </a:xfrm>
          <a:prstGeom prst="rect">
            <a:avLst/>
          </a:prstGeom>
        </p:spPr>
      </p:pic>
      <p:sp>
        <p:nvSpPr>
          <p:cNvPr id="2" name="Text Placeholder 1">
            <a:extLst>
              <a:ext uri="{FF2B5EF4-FFF2-40B4-BE49-F238E27FC236}">
                <a16:creationId xmlns:a16="http://schemas.microsoft.com/office/drawing/2014/main" id="{A63B8C92-AC78-5D29-E65C-ED56188202D0}"/>
              </a:ext>
            </a:extLst>
          </p:cNvPr>
          <p:cNvSpPr>
            <a:spLocks noGrp="1"/>
          </p:cNvSpPr>
          <p:nvPr>
            <p:ph type="body" sz="quarter" idx="10"/>
          </p:nvPr>
        </p:nvSpPr>
        <p:spPr>
          <a:xfrm>
            <a:off x="342900" y="296073"/>
            <a:ext cx="5436000" cy="666453"/>
          </a:xfrm>
          <a:noFill/>
        </p:spPr>
        <p:txBody>
          <a:bodyPr/>
          <a:lstStyle/>
          <a:p>
            <a:r>
              <a:rPr lang="en-BE" dirty="0"/>
              <a:t>Power of TV in the attention economy</a:t>
            </a:r>
          </a:p>
        </p:txBody>
      </p:sp>
      <p:sp>
        <p:nvSpPr>
          <p:cNvPr id="3" name="Text Placeholder 2">
            <a:extLst>
              <a:ext uri="{FF2B5EF4-FFF2-40B4-BE49-F238E27FC236}">
                <a16:creationId xmlns:a16="http://schemas.microsoft.com/office/drawing/2014/main" id="{F856BB7D-87C0-AFDA-8ECB-AB486771A102}"/>
              </a:ext>
            </a:extLst>
          </p:cNvPr>
          <p:cNvSpPr>
            <a:spLocks noGrp="1"/>
          </p:cNvSpPr>
          <p:nvPr>
            <p:ph type="body" sz="quarter" idx="11"/>
          </p:nvPr>
        </p:nvSpPr>
        <p:spPr>
          <a:xfrm>
            <a:off x="342900" y="1647645"/>
            <a:ext cx="5436000" cy="4456292"/>
          </a:xfrm>
          <a:noFill/>
        </p:spPr>
        <p:txBody>
          <a:bodyPr/>
          <a:lstStyle/>
          <a:p>
            <a:pPr marL="0" indent="0" algn="just">
              <a:buNone/>
            </a:pPr>
            <a:r>
              <a:rPr lang="en-GB" dirty="0"/>
              <a:t>In today's digital age, the concept of attention has become increasingly valuable. Brands understand the impact of this new metric, recognizing that the greater the ad attention, the greater the business results.</a:t>
            </a:r>
            <a:endParaRPr lang="en-BE" dirty="0"/>
          </a:p>
          <a:p>
            <a:pPr marL="0" indent="0" algn="just">
              <a:buNone/>
            </a:pPr>
            <a:r>
              <a:rPr lang="en-GB" dirty="0"/>
              <a:t>As the TV industry is building a more sophisticated understanding of ad attention, The Global TV Group has created a compilation of relevant research</a:t>
            </a:r>
            <a:r>
              <a:rPr lang="en-BE" dirty="0"/>
              <a:t> on the topic.</a:t>
            </a:r>
          </a:p>
          <a:p>
            <a:pPr marL="0" indent="0" algn="just">
              <a:buNone/>
            </a:pPr>
            <a:r>
              <a:rPr lang="en-GB" dirty="0"/>
              <a:t>The featured studies from Belgium, Australia, Italy and the United States examine the growing importance of the attention economy and the role that television plays in it. </a:t>
            </a:r>
            <a:endParaRPr lang="en-BE" dirty="0"/>
          </a:p>
          <a:p>
            <a:pPr marL="0" indent="0" algn="just">
              <a:buNone/>
            </a:pPr>
            <a:r>
              <a:rPr lang="en-GB" dirty="0"/>
              <a:t>We hope you find plenty of value and inspiration in the collected research and invite you to spread </a:t>
            </a:r>
            <a:r>
              <a:rPr lang="en-BE" dirty="0"/>
              <a:t>it </a:t>
            </a:r>
            <a:r>
              <a:rPr lang="en-GB" dirty="0"/>
              <a:t>widely.</a:t>
            </a:r>
            <a:endParaRPr lang="en-BE" dirty="0"/>
          </a:p>
          <a:p>
            <a:pPr marL="0" indent="0" algn="just">
              <a:buNone/>
            </a:pPr>
            <a:endParaRPr lang="en-BE" dirty="0"/>
          </a:p>
          <a:p>
            <a:pPr marL="0" indent="0" algn="just">
              <a:buNone/>
            </a:pPr>
            <a:r>
              <a:rPr lang="en-GB" dirty="0"/>
              <a:t>The Global TV Group</a:t>
            </a:r>
            <a:endParaRPr lang="en-BE" dirty="0"/>
          </a:p>
        </p:txBody>
      </p:sp>
    </p:spTree>
    <p:extLst>
      <p:ext uri="{BB962C8B-B14F-4D97-AF65-F5344CB8AC3E}">
        <p14:creationId xmlns:p14="http://schemas.microsoft.com/office/powerpoint/2010/main" val="1359254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p:txBody>
          <a:bodyPr/>
          <a:lstStyle/>
          <a:p>
            <a:r>
              <a:rPr lang="en-GB" dirty="0"/>
              <a:t>Ad attention is far more important than time spent on</a:t>
            </a:r>
            <a:r>
              <a:rPr lang="en-BE" dirty="0"/>
              <a:t> </a:t>
            </a:r>
            <a:r>
              <a:rPr lang="en-GB" dirty="0"/>
              <a:t>platform</a:t>
            </a:r>
            <a:endParaRPr lang="en-BE" dirty="0"/>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AUSTRALIA</a:t>
            </a:r>
          </a:p>
        </p:txBody>
      </p:sp>
      <p:sp>
        <p:nvSpPr>
          <p:cNvPr id="13" name="Rectangle 12">
            <a:extLst>
              <a:ext uri="{FF2B5EF4-FFF2-40B4-BE49-F238E27FC236}">
                <a16:creationId xmlns:a16="http://schemas.microsoft.com/office/drawing/2014/main" id="{0D4A58EB-2F22-80F2-DF46-6BE19EF6FFD5}"/>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nvGrpSpPr>
          <p:cNvPr id="14" name="Group 13">
            <a:extLst>
              <a:ext uri="{FF2B5EF4-FFF2-40B4-BE49-F238E27FC236}">
                <a16:creationId xmlns:a16="http://schemas.microsoft.com/office/drawing/2014/main" id="{55A43952-7E84-1909-9A49-3F28148683A7}"/>
              </a:ext>
            </a:extLst>
          </p:cNvPr>
          <p:cNvGrpSpPr/>
          <p:nvPr/>
        </p:nvGrpSpPr>
        <p:grpSpPr>
          <a:xfrm>
            <a:off x="0" y="1821891"/>
            <a:ext cx="3784699" cy="540000"/>
            <a:chOff x="0" y="1821891"/>
            <a:chExt cx="3784699" cy="540000"/>
          </a:xfrm>
        </p:grpSpPr>
        <p:grpSp>
          <p:nvGrpSpPr>
            <p:cNvPr id="15" name="Group 14">
              <a:extLst>
                <a:ext uri="{FF2B5EF4-FFF2-40B4-BE49-F238E27FC236}">
                  <a16:creationId xmlns:a16="http://schemas.microsoft.com/office/drawing/2014/main" id="{D0F097C2-415F-8CDD-0152-AE29E6C4D298}"/>
                </a:ext>
              </a:extLst>
            </p:cNvPr>
            <p:cNvGrpSpPr/>
            <p:nvPr/>
          </p:nvGrpSpPr>
          <p:grpSpPr>
            <a:xfrm>
              <a:off x="0" y="1821891"/>
              <a:ext cx="3784699" cy="540000"/>
              <a:chOff x="-1" y="1251283"/>
              <a:chExt cx="3784699" cy="540000"/>
            </a:xfrm>
          </p:grpSpPr>
          <p:sp>
            <p:nvSpPr>
              <p:cNvPr id="17" name="Text Placeholder 2">
                <a:extLst>
                  <a:ext uri="{FF2B5EF4-FFF2-40B4-BE49-F238E27FC236}">
                    <a16:creationId xmlns:a16="http://schemas.microsoft.com/office/drawing/2014/main" id="{5ABBB3F2-ED82-6248-422D-F8D0570C6EE3}"/>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18" name="Rectangle 17">
                <a:extLst>
                  <a:ext uri="{FF2B5EF4-FFF2-40B4-BE49-F238E27FC236}">
                    <a16:creationId xmlns:a16="http://schemas.microsoft.com/office/drawing/2014/main" id="{AC6BCF86-5196-03D0-D9F9-5869D30FA74C}"/>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16" name="Freeform 5">
              <a:extLst>
                <a:ext uri="{FF2B5EF4-FFF2-40B4-BE49-F238E27FC236}">
                  <a16:creationId xmlns:a16="http://schemas.microsoft.com/office/drawing/2014/main" id="{DF64531A-0DC1-5D76-5CAF-8E7AFD21B178}"/>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
        <p:nvSpPr>
          <p:cNvPr id="19" name="Text Placeholder 2">
            <a:extLst>
              <a:ext uri="{FF2B5EF4-FFF2-40B4-BE49-F238E27FC236}">
                <a16:creationId xmlns:a16="http://schemas.microsoft.com/office/drawing/2014/main" id="{04ADD168-B7CF-D05B-476F-E8219990D3AE}"/>
              </a:ext>
            </a:extLst>
          </p:cNvPr>
          <p:cNvSpPr txBox="1">
            <a:spLocks/>
          </p:cNvSpPr>
          <p:nvPr/>
        </p:nvSpPr>
        <p:spPr>
          <a:xfrm>
            <a:off x="9504710" y="1828799"/>
            <a:ext cx="2353916" cy="2254463"/>
          </a:xfrm>
          <a:prstGeom prst="rect">
            <a:avLst/>
          </a:prstGeom>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solidFill>
                  <a:schemeClr val="tx1">
                    <a:lumMod val="90000"/>
                    <a:lumOff val="10000"/>
                  </a:schemeClr>
                </a:solidFill>
              </a:rPr>
              <a:t>Title of the study: </a:t>
            </a:r>
            <a:br>
              <a:rPr lang="en-GB" sz="1050" b="1" dirty="0">
                <a:solidFill>
                  <a:schemeClr val="tx1">
                    <a:lumMod val="90000"/>
                    <a:lumOff val="10000"/>
                  </a:schemeClr>
                </a:solidFill>
              </a:rPr>
            </a:br>
            <a:r>
              <a:rPr lang="en-GB" sz="1050" dirty="0">
                <a:solidFill>
                  <a:schemeClr val="tx1">
                    <a:lumMod val="90000"/>
                    <a:lumOff val="10000"/>
                  </a:schemeClr>
                </a:solidFill>
              </a:rPr>
              <a:t>Grab your audience by the eyeballs. The attention habits of consumers</a:t>
            </a:r>
            <a:endParaRPr lang="en-BE" sz="1050" dirty="0">
              <a:solidFill>
                <a:schemeClr val="tx1">
                  <a:lumMod val="90000"/>
                  <a:lumOff val="10000"/>
                </a:schemeClr>
              </a:solidFill>
            </a:endParaRPr>
          </a:p>
          <a:p>
            <a:pPr marL="0" indent="0">
              <a:buNone/>
            </a:pPr>
            <a:r>
              <a:rPr lang="en-GB" sz="1050" b="1" dirty="0">
                <a:solidFill>
                  <a:schemeClr val="tx1">
                    <a:lumMod val="90000"/>
                    <a:lumOff val="10000"/>
                  </a:schemeClr>
                </a:solidFill>
              </a:rPr>
              <a:t>Year of publication</a:t>
            </a:r>
            <a:r>
              <a:rPr lang="en-BE" sz="1050" b="1" dirty="0">
                <a:solidFill>
                  <a:schemeClr val="tx1">
                    <a:lumMod val="90000"/>
                    <a:lumOff val="10000"/>
                  </a:schemeClr>
                </a:solidFill>
              </a:rPr>
              <a:t>: </a:t>
            </a:r>
            <a:r>
              <a:rPr lang="en-BE" sz="1050" dirty="0">
                <a:solidFill>
                  <a:schemeClr val="tx1">
                    <a:lumMod val="90000"/>
                    <a:lumOff val="10000"/>
                  </a:schemeClr>
                </a:solidFill>
              </a:rPr>
              <a:t>2022</a:t>
            </a:r>
            <a:endParaRPr lang="en-GB" sz="1050" dirty="0">
              <a:solidFill>
                <a:schemeClr val="tx1">
                  <a:lumMod val="90000"/>
                  <a:lumOff val="10000"/>
                </a:schemeClr>
              </a:solidFill>
            </a:endParaRPr>
          </a:p>
          <a:p>
            <a:pPr marL="0" indent="0">
              <a:buNone/>
            </a:pPr>
            <a:r>
              <a:rPr lang="en-GB" sz="1050" b="1" dirty="0">
                <a:solidFill>
                  <a:schemeClr val="tx1">
                    <a:lumMod val="90000"/>
                    <a:lumOff val="10000"/>
                  </a:schemeClr>
                </a:solidFill>
              </a:rPr>
              <a:t>Commissioned by: </a:t>
            </a:r>
            <a:r>
              <a:rPr lang="en-GB" sz="1050" dirty="0" err="1">
                <a:solidFill>
                  <a:schemeClr val="tx1">
                    <a:lumMod val="90000"/>
                    <a:lumOff val="10000"/>
                  </a:schemeClr>
                </a:solidFill>
              </a:rPr>
              <a:t>ThinkTV</a:t>
            </a:r>
            <a:r>
              <a:rPr lang="en-GB" sz="1050" dirty="0">
                <a:solidFill>
                  <a:schemeClr val="tx1">
                    <a:lumMod val="90000"/>
                    <a:lumOff val="10000"/>
                  </a:schemeClr>
                </a:solidFill>
              </a:rPr>
              <a:t> Australia</a:t>
            </a:r>
          </a:p>
          <a:p>
            <a:pPr marL="0" indent="0">
              <a:buNone/>
            </a:pPr>
            <a:r>
              <a:rPr lang="en-GB" sz="1050" b="1" dirty="0">
                <a:solidFill>
                  <a:schemeClr val="tx1">
                    <a:lumMod val="90000"/>
                    <a:lumOff val="10000"/>
                  </a:schemeClr>
                </a:solidFill>
              </a:rPr>
              <a:t>Contractor</a:t>
            </a:r>
            <a:r>
              <a:rPr lang="en-BE" sz="1050" b="1" dirty="0">
                <a:solidFill>
                  <a:schemeClr val="tx1">
                    <a:lumMod val="90000"/>
                    <a:lumOff val="10000"/>
                  </a:schemeClr>
                </a:solidFill>
              </a:rPr>
              <a:t>: </a:t>
            </a:r>
            <a:r>
              <a:rPr lang="fr-BE" sz="1050" dirty="0">
                <a:solidFill>
                  <a:schemeClr val="tx1">
                    <a:lumMod val="90000"/>
                    <a:lumOff val="10000"/>
                  </a:schemeClr>
                </a:solidFill>
              </a:rPr>
              <a:t>Dr Duane Varan, </a:t>
            </a:r>
            <a:r>
              <a:rPr lang="fr-BE" sz="1050" dirty="0" err="1">
                <a:solidFill>
                  <a:schemeClr val="tx1">
                    <a:lumMod val="90000"/>
                    <a:lumOff val="10000"/>
                  </a:schemeClr>
                </a:solidFill>
              </a:rPr>
              <a:t>Mediascience</a:t>
            </a:r>
            <a:endParaRPr lang="en-BE" sz="1050" dirty="0">
              <a:solidFill>
                <a:schemeClr val="tx1">
                  <a:lumMod val="90000"/>
                  <a:lumOff val="10000"/>
                </a:schemeClr>
              </a:solidFill>
            </a:endParaRPr>
          </a:p>
          <a:p>
            <a:pPr marL="0" indent="0">
              <a:buNone/>
            </a:pPr>
            <a:r>
              <a:rPr lang="en-BE" sz="1050" b="1" dirty="0">
                <a:solidFill>
                  <a:schemeClr val="tx1">
                    <a:lumMod val="90000"/>
                    <a:lumOff val="10000"/>
                  </a:schemeClr>
                </a:solidFill>
              </a:rPr>
              <a:t>Full study </a:t>
            </a:r>
            <a:r>
              <a:rPr lang="en-BE" sz="1050" dirty="0">
                <a:solidFill>
                  <a:schemeClr val="tx1">
                    <a:lumMod val="90000"/>
                    <a:lumOff val="10000"/>
                  </a:schemeClr>
                </a:solidFill>
              </a:rPr>
              <a:t>is available </a:t>
            </a:r>
            <a:r>
              <a:rPr lang="en-BE" sz="1050" dirty="0">
                <a:solidFill>
                  <a:schemeClr val="tx1">
                    <a:lumMod val="90000"/>
                    <a:lumOff val="10000"/>
                  </a:schemeClr>
                </a:solidFill>
                <a:hlinkClick r:id="rId2"/>
              </a:rPr>
              <a:t>here</a:t>
            </a:r>
            <a:endParaRPr lang="en-BE" sz="1050" dirty="0">
              <a:solidFill>
                <a:schemeClr val="tx1">
                  <a:lumMod val="90000"/>
                  <a:lumOff val="10000"/>
                </a:schemeClr>
              </a:solidFill>
            </a:endParaRPr>
          </a:p>
          <a:p>
            <a:pPr marL="0" indent="0">
              <a:buNone/>
            </a:pPr>
            <a:r>
              <a:rPr lang="en-BE" sz="1050" b="1" dirty="0">
                <a:solidFill>
                  <a:schemeClr val="tx1">
                    <a:lumMod val="90000"/>
                    <a:lumOff val="10000"/>
                  </a:schemeClr>
                </a:solidFill>
              </a:rPr>
              <a:t>Contact: </a:t>
            </a:r>
            <a:r>
              <a:rPr lang="en-GB" sz="1050" dirty="0">
                <a:solidFill>
                  <a:schemeClr val="tx1">
                    <a:lumMod val="90000"/>
                    <a:lumOff val="10000"/>
                  </a:schemeClr>
                </a:solidFill>
                <a:hlinkClick r:id="rId3"/>
              </a:rPr>
              <a:t>Steve Weaver</a:t>
            </a:r>
            <a:r>
              <a:rPr lang="en-GB" sz="1050" dirty="0">
                <a:solidFill>
                  <a:schemeClr val="tx1">
                    <a:lumMod val="90000"/>
                    <a:lumOff val="10000"/>
                  </a:schemeClr>
                </a:solidFill>
              </a:rPr>
              <a:t>, Research Director, </a:t>
            </a:r>
            <a:r>
              <a:rPr lang="en-GB" sz="1050" dirty="0" err="1">
                <a:solidFill>
                  <a:schemeClr val="tx1">
                    <a:lumMod val="90000"/>
                    <a:lumOff val="10000"/>
                  </a:schemeClr>
                </a:solidFill>
              </a:rPr>
              <a:t>ThinkTV</a:t>
            </a:r>
            <a:r>
              <a:rPr lang="en-GB" sz="1050" dirty="0">
                <a:solidFill>
                  <a:schemeClr val="tx1">
                    <a:lumMod val="90000"/>
                    <a:lumOff val="10000"/>
                  </a:schemeClr>
                </a:solidFill>
              </a:rPr>
              <a:t> Australia</a:t>
            </a:r>
          </a:p>
        </p:txBody>
      </p:sp>
      <p:sp>
        <p:nvSpPr>
          <p:cNvPr id="21" name="Text Placeholder 2">
            <a:extLst>
              <a:ext uri="{FF2B5EF4-FFF2-40B4-BE49-F238E27FC236}">
                <a16:creationId xmlns:a16="http://schemas.microsoft.com/office/drawing/2014/main" id="{D1088F1C-14C8-A2EF-8860-499978935FC6}"/>
              </a:ext>
            </a:extLst>
          </p:cNvPr>
          <p:cNvSpPr txBox="1">
            <a:spLocks/>
          </p:cNvSpPr>
          <p:nvPr/>
        </p:nvSpPr>
        <p:spPr>
          <a:xfrm>
            <a:off x="540001"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solidFill>
                  <a:schemeClr val="accent1"/>
                </a:solidFill>
              </a:rPr>
              <a:t>The volume of viewable opportunity to see ads differs markedly by platform and the screens used to access them.  Certain platform eco-systems, like BVOD, create a greater volume of viewable opportunity</a:t>
            </a:r>
            <a:r>
              <a:rPr lang="en-BE" sz="1400" dirty="0">
                <a:solidFill>
                  <a:schemeClr val="accent1"/>
                </a:solidFill>
              </a:rPr>
              <a:t>.</a:t>
            </a:r>
            <a:endParaRPr lang="en-GB" sz="1400" dirty="0">
              <a:solidFill>
                <a:schemeClr val="accent1"/>
              </a:solidFill>
            </a:endParaRPr>
          </a:p>
        </p:txBody>
      </p:sp>
      <p:sp>
        <p:nvSpPr>
          <p:cNvPr id="22" name="Text Placeholder 2">
            <a:extLst>
              <a:ext uri="{FF2B5EF4-FFF2-40B4-BE49-F238E27FC236}">
                <a16:creationId xmlns:a16="http://schemas.microsoft.com/office/drawing/2014/main" id="{3D7A6A7A-A901-4BF5-7E4A-2FACC72085E2}"/>
              </a:ext>
            </a:extLst>
          </p:cNvPr>
          <p:cNvSpPr txBox="1">
            <a:spLocks/>
          </p:cNvSpPr>
          <p:nvPr/>
        </p:nvSpPr>
        <p:spPr>
          <a:xfrm>
            <a:off x="2617333"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solidFill>
                  <a:schemeClr val="accent1"/>
                </a:solidFill>
              </a:rPr>
              <a:t>Platform inventory varies in the amount of ad attention it generates.  BVOD inventory generates the highest ad attention</a:t>
            </a:r>
            <a:r>
              <a:rPr lang="en-BE" sz="1400" dirty="0">
                <a:solidFill>
                  <a:schemeClr val="accent1"/>
                </a:solidFill>
              </a:rPr>
              <a:t>.</a:t>
            </a:r>
            <a:endParaRPr lang="en-GB" sz="1400" dirty="0">
              <a:solidFill>
                <a:schemeClr val="accent1"/>
              </a:solidFill>
            </a:endParaRPr>
          </a:p>
        </p:txBody>
      </p:sp>
      <p:sp>
        <p:nvSpPr>
          <p:cNvPr id="23" name="Text Placeholder 2">
            <a:extLst>
              <a:ext uri="{FF2B5EF4-FFF2-40B4-BE49-F238E27FC236}">
                <a16:creationId xmlns:a16="http://schemas.microsoft.com/office/drawing/2014/main" id="{86A7436F-AAF7-2FCF-C888-DE7E79A249C7}"/>
              </a:ext>
            </a:extLst>
          </p:cNvPr>
          <p:cNvSpPr txBox="1">
            <a:spLocks/>
          </p:cNvSpPr>
          <p:nvPr/>
        </p:nvSpPr>
        <p:spPr>
          <a:xfrm>
            <a:off x="4694665" y="2699922"/>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solidFill>
                  <a:schemeClr val="accent1"/>
                </a:solidFill>
              </a:rPr>
              <a:t>Ad attention, combined with the Ecosystem‘s volume of ad viewing opportunity provides a comparable assessment of advertising effectiveness</a:t>
            </a:r>
            <a:r>
              <a:rPr lang="en-BE" sz="1400" dirty="0">
                <a:solidFill>
                  <a:schemeClr val="accent1"/>
                </a:solidFill>
              </a:rPr>
              <a:t>.</a:t>
            </a:r>
            <a:endParaRPr lang="en-GB" sz="1400" dirty="0">
              <a:solidFill>
                <a:schemeClr val="accent1"/>
              </a:solidFill>
            </a:endParaRPr>
          </a:p>
        </p:txBody>
      </p:sp>
      <p:sp>
        <p:nvSpPr>
          <p:cNvPr id="24" name="Text Placeholder 2">
            <a:extLst>
              <a:ext uri="{FF2B5EF4-FFF2-40B4-BE49-F238E27FC236}">
                <a16:creationId xmlns:a16="http://schemas.microsoft.com/office/drawing/2014/main" id="{3CB2D592-DAFE-178B-E56C-082467421372}"/>
              </a:ext>
            </a:extLst>
          </p:cNvPr>
          <p:cNvSpPr txBox="1">
            <a:spLocks/>
          </p:cNvSpPr>
          <p:nvPr/>
        </p:nvSpPr>
        <p:spPr>
          <a:xfrm>
            <a:off x="6771997" y="2699921"/>
            <a:ext cx="1834989"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400" dirty="0">
                <a:solidFill>
                  <a:schemeClr val="accent1"/>
                </a:solidFill>
              </a:rPr>
              <a:t>BVOD* volume of viewable opportunity to see ads is the largest and most consistent across all screens. Facebook and You</a:t>
            </a:r>
            <a:r>
              <a:rPr lang="en-BE" sz="1400" dirty="0">
                <a:solidFill>
                  <a:schemeClr val="accent1"/>
                </a:solidFill>
              </a:rPr>
              <a:t>T</a:t>
            </a:r>
            <a:r>
              <a:rPr lang="en-GB" sz="1400" dirty="0" err="1">
                <a:solidFill>
                  <a:schemeClr val="accent1"/>
                </a:solidFill>
              </a:rPr>
              <a:t>ube</a:t>
            </a:r>
            <a:r>
              <a:rPr lang="en-GB" sz="1400" dirty="0">
                <a:solidFill>
                  <a:schemeClr val="accent1"/>
                </a:solidFill>
              </a:rPr>
              <a:t> both have very low volumes of viewable opportunity to see ads</a:t>
            </a:r>
            <a:r>
              <a:rPr lang="en-BE" sz="1400" dirty="0">
                <a:solidFill>
                  <a:schemeClr val="accent1"/>
                </a:solidFill>
              </a:rPr>
              <a:t>.</a:t>
            </a:r>
            <a:endParaRPr lang="en-GB" sz="1400" dirty="0">
              <a:solidFill>
                <a:schemeClr val="accent1"/>
              </a:solidFill>
            </a:endParaRPr>
          </a:p>
        </p:txBody>
      </p:sp>
      <p:pic>
        <p:nvPicPr>
          <p:cNvPr id="2" name="Picture Placeholder 30">
            <a:extLst>
              <a:ext uri="{FF2B5EF4-FFF2-40B4-BE49-F238E27FC236}">
                <a16:creationId xmlns:a16="http://schemas.microsoft.com/office/drawing/2014/main" id="{7181A66F-F998-26C4-76E0-F3EB83D5400B}"/>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a:xfrm>
            <a:off x="11347450" y="6186488"/>
            <a:ext cx="593725" cy="593725"/>
          </a:xfrm>
        </p:spPr>
      </p:pic>
      <p:sp>
        <p:nvSpPr>
          <p:cNvPr id="3" name="Text Placeholder 2">
            <a:extLst>
              <a:ext uri="{FF2B5EF4-FFF2-40B4-BE49-F238E27FC236}">
                <a16:creationId xmlns:a16="http://schemas.microsoft.com/office/drawing/2014/main" id="{04A09AF9-F6A5-A153-A527-A76CF6BB9E4C}"/>
              </a:ext>
            </a:extLst>
          </p:cNvPr>
          <p:cNvSpPr txBox="1">
            <a:spLocks/>
          </p:cNvSpPr>
          <p:nvPr/>
        </p:nvSpPr>
        <p:spPr>
          <a:xfrm>
            <a:off x="3563959" y="6384869"/>
            <a:ext cx="6363812" cy="215444"/>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00" i="1" dirty="0">
                <a:solidFill>
                  <a:schemeClr val="tx1">
                    <a:lumMod val="50000"/>
                    <a:lumOff val="50000"/>
                  </a:schemeClr>
                </a:solidFill>
              </a:rPr>
              <a:t>*BVOD stands for Broadcaster Video-on-demand.</a:t>
            </a:r>
          </a:p>
        </p:txBody>
      </p:sp>
    </p:spTree>
    <p:extLst>
      <p:ext uri="{BB962C8B-B14F-4D97-AF65-F5344CB8AC3E}">
        <p14:creationId xmlns:p14="http://schemas.microsoft.com/office/powerpoint/2010/main" val="1598654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p:txBody>
          <a:bodyPr/>
          <a:lstStyle/>
          <a:p>
            <a:r>
              <a:rPr lang="en-BE" dirty="0"/>
              <a:t>BVOD creates greater opportunity for ads to be viewed than other online video platforms</a:t>
            </a:r>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AUSTRALIA</a:t>
            </a:r>
          </a:p>
        </p:txBody>
      </p:sp>
      <p:pic>
        <p:nvPicPr>
          <p:cNvPr id="31" name="Picture Placeholder 30">
            <a:extLst>
              <a:ext uri="{FF2B5EF4-FFF2-40B4-BE49-F238E27FC236}">
                <a16:creationId xmlns:a16="http://schemas.microsoft.com/office/drawing/2014/main" id="{304FD929-BF4F-CFA0-29E2-289DE0C60D7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3" name="Rectangle 12">
            <a:extLst>
              <a:ext uri="{FF2B5EF4-FFF2-40B4-BE49-F238E27FC236}">
                <a16:creationId xmlns:a16="http://schemas.microsoft.com/office/drawing/2014/main" id="{0D4A58EB-2F22-80F2-DF46-6BE19EF6FFD5}"/>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Text Placeholder 2">
            <a:extLst>
              <a:ext uri="{FF2B5EF4-FFF2-40B4-BE49-F238E27FC236}">
                <a16:creationId xmlns:a16="http://schemas.microsoft.com/office/drawing/2014/main" id="{04ADD168-B7CF-D05B-476F-E8219990D3AE}"/>
              </a:ext>
            </a:extLst>
          </p:cNvPr>
          <p:cNvSpPr txBox="1">
            <a:spLocks/>
          </p:cNvSpPr>
          <p:nvPr/>
        </p:nvSpPr>
        <p:spPr>
          <a:xfrm>
            <a:off x="9504709" y="1828799"/>
            <a:ext cx="2353916" cy="2346796"/>
          </a:xfrm>
          <a:prstGeom prst="rect">
            <a:avLst/>
          </a:prstGeom>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solidFill>
                  <a:schemeClr val="tx1">
                    <a:lumMod val="90000"/>
                    <a:lumOff val="10000"/>
                  </a:schemeClr>
                </a:solidFill>
              </a:rPr>
              <a:t>The opportunity to see ads differs </a:t>
            </a:r>
            <a:r>
              <a:rPr lang="en-BE" sz="1400" dirty="0">
                <a:solidFill>
                  <a:schemeClr val="tx1">
                    <a:lumMod val="90000"/>
                    <a:lumOff val="10000"/>
                  </a:schemeClr>
                </a:solidFill>
              </a:rPr>
              <a:t>depending on the platform</a:t>
            </a:r>
            <a:r>
              <a:rPr lang="en-GB" sz="1400" dirty="0">
                <a:solidFill>
                  <a:schemeClr val="tx1">
                    <a:lumMod val="90000"/>
                    <a:lumOff val="10000"/>
                  </a:schemeClr>
                </a:solidFill>
              </a:rPr>
              <a:t>. </a:t>
            </a:r>
            <a:r>
              <a:rPr lang="en-BE" sz="1400" dirty="0">
                <a:solidFill>
                  <a:schemeClr val="tx1">
                    <a:lumMod val="90000"/>
                    <a:lumOff val="10000"/>
                  </a:schemeClr>
                </a:solidFill>
              </a:rPr>
              <a:t>BVOD ads show higher levels of viewability than commercials on other online platforms.</a:t>
            </a:r>
          </a:p>
          <a:p>
            <a:pPr marL="0" indent="0">
              <a:buNone/>
            </a:pPr>
            <a:endParaRPr lang="en-BE" sz="1050" dirty="0">
              <a:solidFill>
                <a:schemeClr val="tx1">
                  <a:lumMod val="90000"/>
                  <a:lumOff val="10000"/>
                </a:schemeClr>
              </a:solidFill>
            </a:endParaRPr>
          </a:p>
          <a:p>
            <a:pPr marL="0" indent="0">
              <a:buNone/>
            </a:pPr>
            <a:r>
              <a:rPr lang="en-BE" sz="1050" i="1" dirty="0">
                <a:solidFill>
                  <a:schemeClr val="bg1">
                    <a:lumMod val="50000"/>
                  </a:schemeClr>
                </a:solidFill>
              </a:rPr>
              <a:t>Source: </a:t>
            </a:r>
            <a:r>
              <a:rPr lang="en-GB" sz="1050" i="1" dirty="0">
                <a:solidFill>
                  <a:schemeClr val="bg1">
                    <a:lumMod val="50000"/>
                  </a:schemeClr>
                </a:solidFill>
              </a:rPr>
              <a:t>Grab your audience by the eyeballs. The attention habits of consumers</a:t>
            </a:r>
            <a:r>
              <a:rPr lang="en-BE" sz="1050" i="1" dirty="0">
                <a:solidFill>
                  <a:schemeClr val="bg1">
                    <a:lumMod val="50000"/>
                  </a:schemeClr>
                </a:solidFill>
              </a:rPr>
              <a:t>, 2022, </a:t>
            </a:r>
            <a:r>
              <a:rPr lang="en-BE" sz="1050" i="1" dirty="0" err="1">
                <a:solidFill>
                  <a:schemeClr val="bg1">
                    <a:lumMod val="50000"/>
                  </a:schemeClr>
                </a:solidFill>
              </a:rPr>
              <a:t>ThinkTV</a:t>
            </a:r>
            <a:r>
              <a:rPr lang="en-BE" sz="1050" i="1" dirty="0">
                <a:solidFill>
                  <a:schemeClr val="bg1">
                    <a:lumMod val="50000"/>
                  </a:schemeClr>
                </a:solidFill>
              </a:rPr>
              <a:t> Australia/</a:t>
            </a:r>
            <a:r>
              <a:rPr lang="fr-BE" sz="1050" i="1" dirty="0" err="1">
                <a:solidFill>
                  <a:schemeClr val="bg1">
                    <a:lumMod val="50000"/>
                  </a:schemeClr>
                </a:solidFill>
              </a:rPr>
              <a:t>Mediascience</a:t>
            </a:r>
            <a:r>
              <a:rPr lang="en-BE" sz="1050" i="1" dirty="0">
                <a:solidFill>
                  <a:schemeClr val="bg1">
                    <a:lumMod val="50000"/>
                  </a:schemeClr>
                </a:solidFill>
              </a:rPr>
              <a:t>.</a:t>
            </a:r>
            <a:endParaRPr lang="fr-BE" sz="1050" i="1" dirty="0">
              <a:solidFill>
                <a:schemeClr val="bg1">
                  <a:lumMod val="50000"/>
                </a:schemeClr>
              </a:solidFill>
            </a:endParaRPr>
          </a:p>
        </p:txBody>
      </p:sp>
      <p:graphicFrame>
        <p:nvGraphicFramePr>
          <p:cNvPr id="4" name="Chart 3">
            <a:extLst>
              <a:ext uri="{FF2B5EF4-FFF2-40B4-BE49-F238E27FC236}">
                <a16:creationId xmlns:a16="http://schemas.microsoft.com/office/drawing/2014/main" id="{82BF2222-D317-0A3B-EE3B-28297544F21B}"/>
              </a:ext>
            </a:extLst>
          </p:cNvPr>
          <p:cNvGraphicFramePr/>
          <p:nvPr>
            <p:extLst>
              <p:ext uri="{D42A27DB-BD31-4B8C-83A1-F6EECF244321}">
                <p14:modId xmlns:p14="http://schemas.microsoft.com/office/powerpoint/2010/main" val="2423768034"/>
              </p:ext>
            </p:extLst>
          </p:nvPr>
        </p:nvGraphicFramePr>
        <p:xfrm>
          <a:off x="479295" y="2918302"/>
          <a:ext cx="2663268" cy="28793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36742CC4-C023-E44F-21D7-4C19EE11B82E}"/>
              </a:ext>
            </a:extLst>
          </p:cNvPr>
          <p:cNvGraphicFramePr/>
          <p:nvPr>
            <p:extLst>
              <p:ext uri="{D42A27DB-BD31-4B8C-83A1-F6EECF244321}">
                <p14:modId xmlns:p14="http://schemas.microsoft.com/office/powerpoint/2010/main" val="1542355815"/>
              </p:ext>
            </p:extLst>
          </p:nvPr>
        </p:nvGraphicFramePr>
        <p:xfrm>
          <a:off x="3304897" y="2918302"/>
          <a:ext cx="2663268" cy="287938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a:extLst>
              <a:ext uri="{FF2B5EF4-FFF2-40B4-BE49-F238E27FC236}">
                <a16:creationId xmlns:a16="http://schemas.microsoft.com/office/drawing/2014/main" id="{8834C18C-969F-2E30-E0D5-4057993B5A5C}"/>
              </a:ext>
            </a:extLst>
          </p:cNvPr>
          <p:cNvGraphicFramePr/>
          <p:nvPr>
            <p:extLst>
              <p:ext uri="{D42A27DB-BD31-4B8C-83A1-F6EECF244321}">
                <p14:modId xmlns:p14="http://schemas.microsoft.com/office/powerpoint/2010/main" val="3540723672"/>
              </p:ext>
            </p:extLst>
          </p:nvPr>
        </p:nvGraphicFramePr>
        <p:xfrm>
          <a:off x="6120772" y="2918302"/>
          <a:ext cx="2663268" cy="2879386"/>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25">
            <a:extLst>
              <a:ext uri="{FF2B5EF4-FFF2-40B4-BE49-F238E27FC236}">
                <a16:creationId xmlns:a16="http://schemas.microsoft.com/office/drawing/2014/main" id="{99E16875-F169-8B53-F563-7A0CBD66B8F4}"/>
              </a:ext>
            </a:extLst>
          </p:cNvPr>
          <p:cNvSpPr txBox="1"/>
          <p:nvPr/>
        </p:nvSpPr>
        <p:spPr>
          <a:xfrm>
            <a:off x="1223924" y="4250986"/>
            <a:ext cx="1174010" cy="461665"/>
          </a:xfrm>
          <a:prstGeom prst="rect">
            <a:avLst/>
          </a:prstGeom>
          <a:noFill/>
        </p:spPr>
        <p:txBody>
          <a:bodyPr wrap="square" rtlCol="0">
            <a:spAutoFit/>
          </a:bodyPr>
          <a:lstStyle/>
          <a:p>
            <a:pPr algn="ctr"/>
            <a:r>
              <a:rPr lang="en-BE" sz="2400" b="1" dirty="0">
                <a:solidFill>
                  <a:schemeClr val="accent1"/>
                </a:solidFill>
              </a:rPr>
              <a:t>BVOD</a:t>
            </a:r>
          </a:p>
        </p:txBody>
      </p:sp>
      <p:sp>
        <p:nvSpPr>
          <p:cNvPr id="27" name="TextBox 26">
            <a:extLst>
              <a:ext uri="{FF2B5EF4-FFF2-40B4-BE49-F238E27FC236}">
                <a16:creationId xmlns:a16="http://schemas.microsoft.com/office/drawing/2014/main" id="{7845C245-1F9C-3A2C-B43D-8CBC90932DED}"/>
              </a:ext>
            </a:extLst>
          </p:cNvPr>
          <p:cNvSpPr txBox="1"/>
          <p:nvPr/>
        </p:nvSpPr>
        <p:spPr>
          <a:xfrm>
            <a:off x="4007315" y="4289898"/>
            <a:ext cx="1258432" cy="369332"/>
          </a:xfrm>
          <a:prstGeom prst="rect">
            <a:avLst/>
          </a:prstGeom>
          <a:noFill/>
        </p:spPr>
        <p:txBody>
          <a:bodyPr wrap="square" rtlCol="0">
            <a:spAutoFit/>
          </a:bodyPr>
          <a:lstStyle/>
          <a:p>
            <a:pPr algn="ctr"/>
            <a:r>
              <a:rPr lang="en-BE" b="1" dirty="0">
                <a:solidFill>
                  <a:schemeClr val="tx1">
                    <a:lumMod val="50000"/>
                    <a:lumOff val="50000"/>
                  </a:schemeClr>
                </a:solidFill>
              </a:rPr>
              <a:t>YouTube</a:t>
            </a:r>
          </a:p>
        </p:txBody>
      </p:sp>
      <p:sp>
        <p:nvSpPr>
          <p:cNvPr id="28" name="TextBox 27">
            <a:extLst>
              <a:ext uri="{FF2B5EF4-FFF2-40B4-BE49-F238E27FC236}">
                <a16:creationId xmlns:a16="http://schemas.microsoft.com/office/drawing/2014/main" id="{3C38FDBA-84B4-C6E7-EA41-2AF701A81028}"/>
              </a:ext>
            </a:extLst>
          </p:cNvPr>
          <p:cNvSpPr txBox="1"/>
          <p:nvPr/>
        </p:nvSpPr>
        <p:spPr>
          <a:xfrm>
            <a:off x="6946568" y="4289898"/>
            <a:ext cx="1011676" cy="369332"/>
          </a:xfrm>
          <a:prstGeom prst="rect">
            <a:avLst/>
          </a:prstGeom>
          <a:noFill/>
        </p:spPr>
        <p:txBody>
          <a:bodyPr wrap="square" rtlCol="0">
            <a:spAutoFit/>
          </a:bodyPr>
          <a:lstStyle/>
          <a:p>
            <a:pPr algn="ctr"/>
            <a:r>
              <a:rPr lang="en-BE" b="1" dirty="0">
                <a:solidFill>
                  <a:schemeClr val="tx1">
                    <a:lumMod val="50000"/>
                    <a:lumOff val="50000"/>
                  </a:schemeClr>
                </a:solidFill>
              </a:rPr>
              <a:t>Social</a:t>
            </a:r>
          </a:p>
        </p:txBody>
      </p:sp>
      <p:sp>
        <p:nvSpPr>
          <p:cNvPr id="29" name="Text Placeholder 2">
            <a:extLst>
              <a:ext uri="{FF2B5EF4-FFF2-40B4-BE49-F238E27FC236}">
                <a16:creationId xmlns:a16="http://schemas.microsoft.com/office/drawing/2014/main" id="{D04B0C58-059F-8898-3377-600EF4DF73F8}"/>
              </a:ext>
            </a:extLst>
          </p:cNvPr>
          <p:cNvSpPr txBox="1">
            <a:spLocks/>
          </p:cNvSpPr>
          <p:nvPr/>
        </p:nvSpPr>
        <p:spPr>
          <a:xfrm>
            <a:off x="479294" y="2034040"/>
            <a:ext cx="8304745" cy="661720"/>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00" b="1" dirty="0">
                <a:solidFill>
                  <a:schemeClr val="tx1"/>
                </a:solidFill>
              </a:rPr>
              <a:t>V</a:t>
            </a:r>
            <a:r>
              <a:rPr lang="en-BE" sz="1800" b="1" dirty="0">
                <a:solidFill>
                  <a:schemeClr val="tx1"/>
                </a:solidFill>
              </a:rPr>
              <a:t>iewing </a:t>
            </a:r>
            <a:r>
              <a:rPr lang="en-BE" sz="1400" dirty="0">
                <a:solidFill>
                  <a:schemeClr val="tx1"/>
                </a:solidFill>
              </a:rPr>
              <a:t>(indexed to 1h)</a:t>
            </a:r>
          </a:p>
          <a:p>
            <a:pPr marL="0" indent="0" algn="ctr">
              <a:buNone/>
            </a:pPr>
            <a:r>
              <a:rPr lang="en-BE" sz="1400" dirty="0">
                <a:solidFill>
                  <a:schemeClr val="tx1">
                    <a:lumMod val="50000"/>
                    <a:lumOff val="50000"/>
                  </a:schemeClr>
                </a:solidFill>
                <a:sym typeface="Wingdings 2" panose="05020102010507070707" pitchFamily="18" charset="2"/>
              </a:rPr>
              <a:t></a:t>
            </a:r>
            <a:r>
              <a:rPr lang="en-BE" sz="1400" dirty="0">
                <a:solidFill>
                  <a:schemeClr val="tx1"/>
                </a:solidFill>
                <a:sym typeface="Wingdings 2" panose="05020102010507070707" pitchFamily="18" charset="2"/>
              </a:rPr>
              <a:t> </a:t>
            </a:r>
            <a:r>
              <a:rPr lang="en-BE" sz="1400" dirty="0">
                <a:solidFill>
                  <a:schemeClr val="tx1"/>
                </a:solidFill>
              </a:rPr>
              <a:t>% Exposed to non-advertising content        </a:t>
            </a:r>
            <a:r>
              <a:rPr lang="en-BE" sz="1400" dirty="0">
                <a:solidFill>
                  <a:schemeClr val="accent1"/>
                </a:solidFill>
                <a:sym typeface="Wingdings 2" panose="05020102010507070707" pitchFamily="18" charset="2"/>
              </a:rPr>
              <a:t></a:t>
            </a:r>
            <a:r>
              <a:rPr lang="en-BE" sz="1400" dirty="0">
                <a:solidFill>
                  <a:schemeClr val="tx1">
                    <a:lumMod val="50000"/>
                    <a:lumOff val="50000"/>
                  </a:schemeClr>
                </a:solidFill>
                <a:sym typeface="Wingdings 2" panose="05020102010507070707" pitchFamily="18" charset="2"/>
              </a:rPr>
              <a:t> </a:t>
            </a:r>
            <a:r>
              <a:rPr lang="en-BE" sz="1400" dirty="0">
                <a:solidFill>
                  <a:schemeClr val="tx1"/>
                </a:solidFill>
              </a:rPr>
              <a:t>% exposed to advertising content</a:t>
            </a:r>
          </a:p>
        </p:txBody>
      </p:sp>
    </p:spTree>
    <p:extLst>
      <p:ext uri="{BB962C8B-B14F-4D97-AF65-F5344CB8AC3E}">
        <p14:creationId xmlns:p14="http://schemas.microsoft.com/office/powerpoint/2010/main" val="734718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p:txBody>
          <a:bodyPr/>
          <a:lstStyle/>
          <a:p>
            <a:r>
              <a:rPr lang="en-BE" dirty="0"/>
              <a:t>BVOD ads capture higher attention compared to ads on other online platforms</a:t>
            </a:r>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AUSTRALIA</a:t>
            </a:r>
          </a:p>
        </p:txBody>
      </p:sp>
      <p:pic>
        <p:nvPicPr>
          <p:cNvPr id="6" name="Picture Placeholder 5">
            <a:extLst>
              <a:ext uri="{FF2B5EF4-FFF2-40B4-BE49-F238E27FC236}">
                <a16:creationId xmlns:a16="http://schemas.microsoft.com/office/drawing/2014/main" id="{CC2B58EB-B56B-98E9-1BE2-C7714773597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3" name="Rectangle 12">
            <a:extLst>
              <a:ext uri="{FF2B5EF4-FFF2-40B4-BE49-F238E27FC236}">
                <a16:creationId xmlns:a16="http://schemas.microsoft.com/office/drawing/2014/main" id="{0D4A58EB-2F22-80F2-DF46-6BE19EF6FFD5}"/>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Text Placeholder 2">
            <a:extLst>
              <a:ext uri="{FF2B5EF4-FFF2-40B4-BE49-F238E27FC236}">
                <a16:creationId xmlns:a16="http://schemas.microsoft.com/office/drawing/2014/main" id="{04ADD168-B7CF-D05B-476F-E8219990D3AE}"/>
              </a:ext>
            </a:extLst>
          </p:cNvPr>
          <p:cNvSpPr txBox="1">
            <a:spLocks/>
          </p:cNvSpPr>
          <p:nvPr/>
        </p:nvSpPr>
        <p:spPr>
          <a:xfrm>
            <a:off x="9504709" y="1828799"/>
            <a:ext cx="2353916" cy="1915909"/>
          </a:xfrm>
          <a:prstGeom prst="rect">
            <a:avLst/>
          </a:prstGeom>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1400" dirty="0">
                <a:solidFill>
                  <a:schemeClr val="tx1">
                    <a:lumMod val="90000"/>
                    <a:lumOff val="10000"/>
                  </a:schemeClr>
                </a:solidFill>
              </a:rPr>
              <a:t>Viewers are much more attentive to BVOD ads than to commercials on other online platforms. </a:t>
            </a:r>
            <a:endParaRPr lang="en-BE" sz="1050" dirty="0">
              <a:solidFill>
                <a:schemeClr val="tx1">
                  <a:lumMod val="90000"/>
                  <a:lumOff val="10000"/>
                </a:schemeClr>
              </a:solidFill>
            </a:endParaRPr>
          </a:p>
          <a:p>
            <a:pPr marL="0" indent="0">
              <a:buNone/>
            </a:pPr>
            <a:endParaRPr lang="en-BE" sz="1050" i="1" dirty="0">
              <a:solidFill>
                <a:schemeClr val="bg1">
                  <a:lumMod val="50000"/>
                </a:schemeClr>
              </a:solidFill>
            </a:endParaRPr>
          </a:p>
          <a:p>
            <a:pPr marL="0" indent="0">
              <a:buNone/>
            </a:pPr>
            <a:r>
              <a:rPr lang="en-BE" sz="1050" i="1" dirty="0">
                <a:solidFill>
                  <a:schemeClr val="bg1">
                    <a:lumMod val="50000"/>
                  </a:schemeClr>
                </a:solidFill>
              </a:rPr>
              <a:t>Source: </a:t>
            </a:r>
            <a:r>
              <a:rPr lang="en-GB" sz="1050" i="1" dirty="0">
                <a:solidFill>
                  <a:schemeClr val="bg1">
                    <a:lumMod val="50000"/>
                  </a:schemeClr>
                </a:solidFill>
              </a:rPr>
              <a:t>Grab your audience by the eyeballs. The attention habits of consumers</a:t>
            </a:r>
            <a:r>
              <a:rPr lang="en-BE" sz="1050" i="1" dirty="0">
                <a:solidFill>
                  <a:schemeClr val="bg1">
                    <a:lumMod val="50000"/>
                  </a:schemeClr>
                </a:solidFill>
              </a:rPr>
              <a:t>, 2022, </a:t>
            </a:r>
            <a:r>
              <a:rPr lang="en-BE" sz="1050" i="1" dirty="0" err="1">
                <a:solidFill>
                  <a:schemeClr val="bg1">
                    <a:lumMod val="50000"/>
                  </a:schemeClr>
                </a:solidFill>
              </a:rPr>
              <a:t>ThinkTV</a:t>
            </a:r>
            <a:r>
              <a:rPr lang="en-BE" sz="1050" i="1" dirty="0">
                <a:solidFill>
                  <a:schemeClr val="bg1">
                    <a:lumMod val="50000"/>
                  </a:schemeClr>
                </a:solidFill>
              </a:rPr>
              <a:t> Australia/</a:t>
            </a:r>
            <a:r>
              <a:rPr lang="fr-BE" sz="1050" i="1" dirty="0" err="1">
                <a:solidFill>
                  <a:schemeClr val="bg1">
                    <a:lumMod val="50000"/>
                  </a:schemeClr>
                </a:solidFill>
              </a:rPr>
              <a:t>Mediascience</a:t>
            </a:r>
            <a:r>
              <a:rPr lang="en-BE" sz="1050" i="1" dirty="0">
                <a:solidFill>
                  <a:schemeClr val="bg1">
                    <a:lumMod val="50000"/>
                  </a:schemeClr>
                </a:solidFill>
              </a:rPr>
              <a:t>.</a:t>
            </a:r>
            <a:endParaRPr lang="fr-BE" sz="1050" i="1" dirty="0">
              <a:solidFill>
                <a:schemeClr val="bg1">
                  <a:lumMod val="50000"/>
                </a:schemeClr>
              </a:solidFill>
            </a:endParaRPr>
          </a:p>
        </p:txBody>
      </p:sp>
      <p:graphicFrame>
        <p:nvGraphicFramePr>
          <p:cNvPr id="25" name="Chart 24">
            <a:extLst>
              <a:ext uri="{FF2B5EF4-FFF2-40B4-BE49-F238E27FC236}">
                <a16:creationId xmlns:a16="http://schemas.microsoft.com/office/drawing/2014/main" id="{8834C18C-969F-2E30-E0D5-4057993B5A5C}"/>
              </a:ext>
            </a:extLst>
          </p:cNvPr>
          <p:cNvGraphicFramePr/>
          <p:nvPr>
            <p:extLst>
              <p:ext uri="{D42A27DB-BD31-4B8C-83A1-F6EECF244321}">
                <p14:modId xmlns:p14="http://schemas.microsoft.com/office/powerpoint/2010/main" val="3053197164"/>
              </p:ext>
            </p:extLst>
          </p:nvPr>
        </p:nvGraphicFramePr>
        <p:xfrm>
          <a:off x="6120772" y="2918302"/>
          <a:ext cx="2663268" cy="2879386"/>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Box 25">
            <a:extLst>
              <a:ext uri="{FF2B5EF4-FFF2-40B4-BE49-F238E27FC236}">
                <a16:creationId xmlns:a16="http://schemas.microsoft.com/office/drawing/2014/main" id="{99E16875-F169-8B53-F563-7A0CBD66B8F4}"/>
              </a:ext>
            </a:extLst>
          </p:cNvPr>
          <p:cNvSpPr txBox="1"/>
          <p:nvPr/>
        </p:nvSpPr>
        <p:spPr>
          <a:xfrm>
            <a:off x="1223924" y="4250986"/>
            <a:ext cx="1174010" cy="461665"/>
          </a:xfrm>
          <a:prstGeom prst="rect">
            <a:avLst/>
          </a:prstGeom>
          <a:noFill/>
        </p:spPr>
        <p:txBody>
          <a:bodyPr wrap="square" rtlCol="0">
            <a:spAutoFit/>
          </a:bodyPr>
          <a:lstStyle/>
          <a:p>
            <a:pPr algn="ctr"/>
            <a:r>
              <a:rPr lang="en-BE" sz="2400" b="1" dirty="0">
                <a:solidFill>
                  <a:schemeClr val="accent1"/>
                </a:solidFill>
              </a:rPr>
              <a:t>BVOD</a:t>
            </a:r>
          </a:p>
        </p:txBody>
      </p:sp>
      <p:sp>
        <p:nvSpPr>
          <p:cNvPr id="27" name="TextBox 26">
            <a:extLst>
              <a:ext uri="{FF2B5EF4-FFF2-40B4-BE49-F238E27FC236}">
                <a16:creationId xmlns:a16="http://schemas.microsoft.com/office/drawing/2014/main" id="{7845C245-1F9C-3A2C-B43D-8CBC90932DED}"/>
              </a:ext>
            </a:extLst>
          </p:cNvPr>
          <p:cNvSpPr txBox="1"/>
          <p:nvPr/>
        </p:nvSpPr>
        <p:spPr>
          <a:xfrm>
            <a:off x="4007315" y="4289898"/>
            <a:ext cx="1258432" cy="369332"/>
          </a:xfrm>
          <a:prstGeom prst="rect">
            <a:avLst/>
          </a:prstGeom>
          <a:noFill/>
        </p:spPr>
        <p:txBody>
          <a:bodyPr wrap="square" rtlCol="0">
            <a:spAutoFit/>
          </a:bodyPr>
          <a:lstStyle/>
          <a:p>
            <a:pPr algn="ctr"/>
            <a:r>
              <a:rPr lang="en-BE" b="1" dirty="0">
                <a:solidFill>
                  <a:schemeClr val="tx1">
                    <a:lumMod val="50000"/>
                    <a:lumOff val="50000"/>
                  </a:schemeClr>
                </a:solidFill>
              </a:rPr>
              <a:t>YouTube</a:t>
            </a:r>
          </a:p>
        </p:txBody>
      </p:sp>
      <p:sp>
        <p:nvSpPr>
          <p:cNvPr id="28" name="TextBox 27">
            <a:extLst>
              <a:ext uri="{FF2B5EF4-FFF2-40B4-BE49-F238E27FC236}">
                <a16:creationId xmlns:a16="http://schemas.microsoft.com/office/drawing/2014/main" id="{3C38FDBA-84B4-C6E7-EA41-2AF701A81028}"/>
              </a:ext>
            </a:extLst>
          </p:cNvPr>
          <p:cNvSpPr txBox="1"/>
          <p:nvPr/>
        </p:nvSpPr>
        <p:spPr>
          <a:xfrm>
            <a:off x="6946568" y="4289898"/>
            <a:ext cx="1011676" cy="369332"/>
          </a:xfrm>
          <a:prstGeom prst="rect">
            <a:avLst/>
          </a:prstGeom>
          <a:noFill/>
        </p:spPr>
        <p:txBody>
          <a:bodyPr wrap="square" rtlCol="0">
            <a:spAutoFit/>
          </a:bodyPr>
          <a:lstStyle/>
          <a:p>
            <a:pPr algn="ctr"/>
            <a:r>
              <a:rPr lang="en-BE" b="1" dirty="0">
                <a:solidFill>
                  <a:schemeClr val="tx1">
                    <a:lumMod val="50000"/>
                    <a:lumOff val="50000"/>
                  </a:schemeClr>
                </a:solidFill>
              </a:rPr>
              <a:t>Social</a:t>
            </a:r>
          </a:p>
        </p:txBody>
      </p:sp>
      <p:sp>
        <p:nvSpPr>
          <p:cNvPr id="29" name="Text Placeholder 2">
            <a:extLst>
              <a:ext uri="{FF2B5EF4-FFF2-40B4-BE49-F238E27FC236}">
                <a16:creationId xmlns:a16="http://schemas.microsoft.com/office/drawing/2014/main" id="{D04B0C58-059F-8898-3377-600EF4DF73F8}"/>
              </a:ext>
            </a:extLst>
          </p:cNvPr>
          <p:cNvSpPr txBox="1">
            <a:spLocks/>
          </p:cNvSpPr>
          <p:nvPr/>
        </p:nvSpPr>
        <p:spPr>
          <a:xfrm>
            <a:off x="479294" y="2034040"/>
            <a:ext cx="8304745" cy="661720"/>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00" b="1" dirty="0">
                <a:solidFill>
                  <a:schemeClr val="tx1"/>
                </a:solidFill>
              </a:rPr>
              <a:t>A</a:t>
            </a:r>
            <a:r>
              <a:rPr lang="en-BE" sz="1800" b="1" dirty="0">
                <a:solidFill>
                  <a:schemeClr val="tx1"/>
                </a:solidFill>
              </a:rPr>
              <a:t>ttention</a:t>
            </a:r>
          </a:p>
          <a:p>
            <a:pPr marL="0" indent="0" algn="ctr">
              <a:buNone/>
            </a:pPr>
            <a:r>
              <a:rPr lang="en-BE" sz="1400" dirty="0">
                <a:solidFill>
                  <a:schemeClr val="tx1">
                    <a:lumMod val="50000"/>
                    <a:lumOff val="50000"/>
                  </a:schemeClr>
                </a:solidFill>
                <a:sym typeface="Wingdings 2" panose="05020102010507070707" pitchFamily="18" charset="2"/>
              </a:rPr>
              <a:t></a:t>
            </a:r>
            <a:r>
              <a:rPr lang="en-BE" sz="1400" dirty="0">
                <a:solidFill>
                  <a:schemeClr val="tx1"/>
                </a:solidFill>
                <a:sym typeface="Wingdings 2" panose="05020102010507070707" pitchFamily="18" charset="2"/>
              </a:rPr>
              <a:t> </a:t>
            </a:r>
            <a:r>
              <a:rPr lang="en-BE" sz="1400" dirty="0">
                <a:solidFill>
                  <a:schemeClr val="tx1"/>
                </a:solidFill>
              </a:rPr>
              <a:t>% No attention        </a:t>
            </a:r>
            <a:r>
              <a:rPr lang="en-BE" sz="1400" dirty="0">
                <a:solidFill>
                  <a:schemeClr val="accent1"/>
                </a:solidFill>
                <a:sym typeface="Wingdings 2" panose="05020102010507070707" pitchFamily="18" charset="2"/>
              </a:rPr>
              <a:t></a:t>
            </a:r>
            <a:r>
              <a:rPr lang="en-BE" sz="1400" dirty="0">
                <a:solidFill>
                  <a:schemeClr val="tx1">
                    <a:lumMod val="50000"/>
                    <a:lumOff val="50000"/>
                  </a:schemeClr>
                </a:solidFill>
                <a:sym typeface="Wingdings 2" panose="05020102010507070707" pitchFamily="18" charset="2"/>
              </a:rPr>
              <a:t> </a:t>
            </a:r>
            <a:r>
              <a:rPr lang="en-BE" sz="1400" dirty="0">
                <a:solidFill>
                  <a:schemeClr val="tx1"/>
                </a:solidFill>
              </a:rPr>
              <a:t>% Attention</a:t>
            </a:r>
          </a:p>
        </p:txBody>
      </p:sp>
      <p:graphicFrame>
        <p:nvGraphicFramePr>
          <p:cNvPr id="2" name="Chart 1">
            <a:extLst>
              <a:ext uri="{FF2B5EF4-FFF2-40B4-BE49-F238E27FC236}">
                <a16:creationId xmlns:a16="http://schemas.microsoft.com/office/drawing/2014/main" id="{94253CE4-BF48-B7BE-6996-B40EFAC2E6F2}"/>
              </a:ext>
            </a:extLst>
          </p:cNvPr>
          <p:cNvGraphicFramePr/>
          <p:nvPr>
            <p:extLst>
              <p:ext uri="{D42A27DB-BD31-4B8C-83A1-F6EECF244321}">
                <p14:modId xmlns:p14="http://schemas.microsoft.com/office/powerpoint/2010/main" val="927034074"/>
              </p:ext>
            </p:extLst>
          </p:nvPr>
        </p:nvGraphicFramePr>
        <p:xfrm>
          <a:off x="3304897" y="2918302"/>
          <a:ext cx="2663268" cy="287938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866314A0-546B-7A94-4831-429AEAFB4E6D}"/>
              </a:ext>
            </a:extLst>
          </p:cNvPr>
          <p:cNvGraphicFramePr/>
          <p:nvPr>
            <p:extLst>
              <p:ext uri="{D42A27DB-BD31-4B8C-83A1-F6EECF244321}">
                <p14:modId xmlns:p14="http://schemas.microsoft.com/office/powerpoint/2010/main" val="4244850814"/>
              </p:ext>
            </p:extLst>
          </p:nvPr>
        </p:nvGraphicFramePr>
        <p:xfrm>
          <a:off x="479295" y="2918302"/>
          <a:ext cx="2663268" cy="287938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30640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D4A58EB-2F22-80F2-DF46-6BE19EF6FFD5}"/>
              </a:ext>
            </a:extLst>
          </p:cNvPr>
          <p:cNvSpPr/>
          <p:nvPr/>
        </p:nvSpPr>
        <p:spPr>
          <a:xfrm>
            <a:off x="-1" y="1828799"/>
            <a:ext cx="12192001"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5" name="Rectangle 34">
            <a:extLst>
              <a:ext uri="{FF2B5EF4-FFF2-40B4-BE49-F238E27FC236}">
                <a16:creationId xmlns:a16="http://schemas.microsoft.com/office/drawing/2014/main" id="{2319B143-39E8-E7C6-9823-56E80ECBDE60}"/>
              </a:ext>
            </a:extLst>
          </p:cNvPr>
          <p:cNvSpPr/>
          <p:nvPr/>
        </p:nvSpPr>
        <p:spPr>
          <a:xfrm>
            <a:off x="342899" y="2545413"/>
            <a:ext cx="11515727" cy="1017268"/>
          </a:xfrm>
          <a:prstGeom prst="rect">
            <a:avLst/>
          </a:prstGeom>
          <a:solidFill>
            <a:schemeClr val="bg2"/>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8" name="Rectangle 47">
            <a:extLst>
              <a:ext uri="{FF2B5EF4-FFF2-40B4-BE49-F238E27FC236}">
                <a16:creationId xmlns:a16="http://schemas.microsoft.com/office/drawing/2014/main" id="{64F29DA2-E2C5-6756-83B6-8AEC1C3003C4}"/>
              </a:ext>
            </a:extLst>
          </p:cNvPr>
          <p:cNvSpPr/>
          <p:nvPr/>
        </p:nvSpPr>
        <p:spPr>
          <a:xfrm>
            <a:off x="7999375" y="2835882"/>
            <a:ext cx="1641544" cy="4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p:txBody>
          <a:bodyPr/>
          <a:lstStyle/>
          <a:p>
            <a:r>
              <a:rPr lang="en-BE" dirty="0"/>
              <a:t>Ads on BVOD have the highest </a:t>
            </a:r>
            <a:r>
              <a:rPr lang="en-BE" i="1" dirty="0"/>
              <a:t>effective </a:t>
            </a:r>
            <a:r>
              <a:rPr lang="en-BE" dirty="0"/>
              <a:t>attention level among online platforms </a:t>
            </a:r>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AUSTRALIA</a:t>
            </a:r>
          </a:p>
        </p:txBody>
      </p:sp>
      <p:sp>
        <p:nvSpPr>
          <p:cNvPr id="19" name="Text Placeholder 2">
            <a:extLst>
              <a:ext uri="{FF2B5EF4-FFF2-40B4-BE49-F238E27FC236}">
                <a16:creationId xmlns:a16="http://schemas.microsoft.com/office/drawing/2014/main" id="{04ADD168-B7CF-D05B-476F-E8219990D3AE}"/>
              </a:ext>
            </a:extLst>
          </p:cNvPr>
          <p:cNvSpPr txBox="1">
            <a:spLocks/>
          </p:cNvSpPr>
          <p:nvPr/>
        </p:nvSpPr>
        <p:spPr>
          <a:xfrm>
            <a:off x="3563959" y="6384869"/>
            <a:ext cx="6363812" cy="215444"/>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800" i="1" dirty="0">
                <a:solidFill>
                  <a:schemeClr val="tx1">
                    <a:lumMod val="50000"/>
                    <a:lumOff val="50000"/>
                  </a:schemeClr>
                </a:solidFill>
              </a:rPr>
              <a:t>Source: </a:t>
            </a:r>
            <a:r>
              <a:rPr lang="fr-BE" sz="800" i="1" dirty="0">
                <a:solidFill>
                  <a:schemeClr val="tx1">
                    <a:lumMod val="50000"/>
                    <a:lumOff val="50000"/>
                  </a:schemeClr>
                </a:solidFill>
              </a:rPr>
              <a:t>Roy</a:t>
            </a:r>
            <a:r>
              <a:rPr lang="en-BE" sz="800" i="1" dirty="0">
                <a:solidFill>
                  <a:schemeClr val="tx1">
                    <a:lumMod val="50000"/>
                    <a:lumOff val="50000"/>
                  </a:schemeClr>
                </a:solidFill>
              </a:rPr>
              <a:t> Morgan 14+, 12 months to March 2022, average 7 days, social media websites/apps used (7d)</a:t>
            </a:r>
            <a:endParaRPr lang="en-GB" sz="800" i="1" dirty="0">
              <a:solidFill>
                <a:schemeClr val="tx1">
                  <a:lumMod val="50000"/>
                  <a:lumOff val="50000"/>
                </a:schemeClr>
              </a:solidFill>
            </a:endParaRPr>
          </a:p>
        </p:txBody>
      </p:sp>
      <p:pic>
        <p:nvPicPr>
          <p:cNvPr id="4" name="Picture 3">
            <a:extLst>
              <a:ext uri="{FF2B5EF4-FFF2-40B4-BE49-F238E27FC236}">
                <a16:creationId xmlns:a16="http://schemas.microsoft.com/office/drawing/2014/main" id="{FA69E0FC-1AD5-149C-0D1E-904609132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099" y="5063457"/>
            <a:ext cx="406131" cy="406131"/>
          </a:xfrm>
          <a:prstGeom prst="rect">
            <a:avLst/>
          </a:prstGeom>
        </p:spPr>
      </p:pic>
      <p:sp>
        <p:nvSpPr>
          <p:cNvPr id="5" name="Text Placeholder 2">
            <a:extLst>
              <a:ext uri="{FF2B5EF4-FFF2-40B4-BE49-F238E27FC236}">
                <a16:creationId xmlns:a16="http://schemas.microsoft.com/office/drawing/2014/main" id="{EDEEA6EE-7784-1C52-9E82-9BF92463613F}"/>
              </a:ext>
            </a:extLst>
          </p:cNvPr>
          <p:cNvSpPr txBox="1">
            <a:spLocks/>
          </p:cNvSpPr>
          <p:nvPr/>
        </p:nvSpPr>
        <p:spPr>
          <a:xfrm>
            <a:off x="391539" y="5486211"/>
            <a:ext cx="2662948" cy="415498"/>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dirty="0">
                <a:solidFill>
                  <a:schemeClr val="tx1">
                    <a:lumMod val="90000"/>
                    <a:lumOff val="10000"/>
                  </a:schemeClr>
                </a:solidFill>
              </a:rPr>
              <a:t>In-feed video fully viewed and exposed video in feed</a:t>
            </a:r>
          </a:p>
        </p:txBody>
      </p:sp>
      <p:sp>
        <p:nvSpPr>
          <p:cNvPr id="6" name="Text Placeholder 2">
            <a:extLst>
              <a:ext uri="{FF2B5EF4-FFF2-40B4-BE49-F238E27FC236}">
                <a16:creationId xmlns:a16="http://schemas.microsoft.com/office/drawing/2014/main" id="{78B4A680-9639-FC85-50EC-9C9249B624BB}"/>
              </a:ext>
            </a:extLst>
          </p:cNvPr>
          <p:cNvSpPr txBox="1">
            <a:spLocks/>
          </p:cNvSpPr>
          <p:nvPr/>
        </p:nvSpPr>
        <p:spPr>
          <a:xfrm>
            <a:off x="391539" y="4166090"/>
            <a:ext cx="2662948" cy="415498"/>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dirty="0" err="1">
                <a:solidFill>
                  <a:schemeClr val="tx1">
                    <a:lumMod val="90000"/>
                    <a:lumOff val="10000"/>
                  </a:schemeClr>
                </a:solidFill>
              </a:rPr>
              <a:t>Unskippable</a:t>
            </a:r>
            <a:r>
              <a:rPr lang="en-GB" sz="1050" dirty="0">
                <a:solidFill>
                  <a:schemeClr val="tx1">
                    <a:lumMod val="90000"/>
                    <a:lumOff val="10000"/>
                  </a:schemeClr>
                </a:solidFill>
              </a:rPr>
              <a:t> pre-roll, skippable pre-roll and mid-roll in longer content</a:t>
            </a:r>
          </a:p>
        </p:txBody>
      </p:sp>
      <p:pic>
        <p:nvPicPr>
          <p:cNvPr id="74" name="Picture Placeholder 73">
            <a:extLst>
              <a:ext uri="{FF2B5EF4-FFF2-40B4-BE49-F238E27FC236}">
                <a16:creationId xmlns:a16="http://schemas.microsoft.com/office/drawing/2014/main" id="{3CB689B1-8530-CB74-ABD5-A16C19FED14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pic>
        <p:nvPicPr>
          <p:cNvPr id="15" name="Picture 14">
            <a:extLst>
              <a:ext uri="{FF2B5EF4-FFF2-40B4-BE49-F238E27FC236}">
                <a16:creationId xmlns:a16="http://schemas.microsoft.com/office/drawing/2014/main" id="{FA9AE314-C32D-5E02-3371-D2A31C9594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179" y="3757169"/>
            <a:ext cx="493683" cy="493683"/>
          </a:xfrm>
          <a:prstGeom prst="rect">
            <a:avLst/>
          </a:prstGeom>
        </p:spPr>
      </p:pic>
      <p:sp>
        <p:nvSpPr>
          <p:cNvPr id="16" name="Text Placeholder 2">
            <a:extLst>
              <a:ext uri="{FF2B5EF4-FFF2-40B4-BE49-F238E27FC236}">
                <a16:creationId xmlns:a16="http://schemas.microsoft.com/office/drawing/2014/main" id="{B4A5BB4A-8290-A2EE-9110-994E0BFDF7ED}"/>
              </a:ext>
            </a:extLst>
          </p:cNvPr>
          <p:cNvSpPr txBox="1">
            <a:spLocks/>
          </p:cNvSpPr>
          <p:nvPr/>
        </p:nvSpPr>
        <p:spPr>
          <a:xfrm>
            <a:off x="391539" y="3181358"/>
            <a:ext cx="2662948" cy="253916"/>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dirty="0">
                <a:solidFill>
                  <a:schemeClr val="tx1">
                    <a:lumMod val="90000"/>
                    <a:lumOff val="10000"/>
                  </a:schemeClr>
                </a:solidFill>
              </a:rPr>
              <a:t>Pre-roll and mid-roll on roll-form content</a:t>
            </a:r>
          </a:p>
        </p:txBody>
      </p:sp>
      <p:sp>
        <p:nvSpPr>
          <p:cNvPr id="17" name="Text Placeholder 2">
            <a:extLst>
              <a:ext uri="{FF2B5EF4-FFF2-40B4-BE49-F238E27FC236}">
                <a16:creationId xmlns:a16="http://schemas.microsoft.com/office/drawing/2014/main" id="{12559FE2-7C00-E399-0820-E97945050169}"/>
              </a:ext>
            </a:extLst>
          </p:cNvPr>
          <p:cNvSpPr txBox="1">
            <a:spLocks/>
          </p:cNvSpPr>
          <p:nvPr/>
        </p:nvSpPr>
        <p:spPr>
          <a:xfrm>
            <a:off x="10557547" y="2835882"/>
            <a:ext cx="960613" cy="400110"/>
          </a:xfrm>
          <a:prstGeom prst="rect">
            <a:avLst/>
          </a:prstGeom>
          <a:solidFill>
            <a:schemeClr val="bg1"/>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2000" b="1" dirty="0">
                <a:solidFill>
                  <a:schemeClr val="accent1"/>
                </a:solidFill>
              </a:rPr>
              <a:t>17.5M</a:t>
            </a:r>
            <a:endParaRPr lang="en-GB" sz="2000" b="1" dirty="0">
              <a:solidFill>
                <a:schemeClr val="accent1"/>
              </a:solidFill>
            </a:endParaRPr>
          </a:p>
        </p:txBody>
      </p:sp>
      <p:graphicFrame>
        <p:nvGraphicFramePr>
          <p:cNvPr id="18" name="Chart 17">
            <a:extLst>
              <a:ext uri="{FF2B5EF4-FFF2-40B4-BE49-F238E27FC236}">
                <a16:creationId xmlns:a16="http://schemas.microsoft.com/office/drawing/2014/main" id="{6FCE2227-008B-9780-3A51-B84AC8D49D8C}"/>
              </a:ext>
            </a:extLst>
          </p:cNvPr>
          <p:cNvGraphicFramePr/>
          <p:nvPr>
            <p:extLst>
              <p:ext uri="{D42A27DB-BD31-4B8C-83A1-F6EECF244321}">
                <p14:modId xmlns:p14="http://schemas.microsoft.com/office/powerpoint/2010/main" val="2745170913"/>
              </p:ext>
            </p:extLst>
          </p:nvPr>
        </p:nvGraphicFramePr>
        <p:xfrm>
          <a:off x="3634664" y="2623254"/>
          <a:ext cx="869245" cy="868066"/>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 Placeholder 2">
            <a:extLst>
              <a:ext uri="{FF2B5EF4-FFF2-40B4-BE49-F238E27FC236}">
                <a16:creationId xmlns:a16="http://schemas.microsoft.com/office/drawing/2014/main" id="{E94B5B6A-5A99-F3DD-5C5B-DF3EC1686648}"/>
              </a:ext>
            </a:extLst>
          </p:cNvPr>
          <p:cNvSpPr txBox="1">
            <a:spLocks/>
          </p:cNvSpPr>
          <p:nvPr/>
        </p:nvSpPr>
        <p:spPr>
          <a:xfrm>
            <a:off x="342899" y="2060643"/>
            <a:ext cx="11515727" cy="276999"/>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1200" b="1" dirty="0">
                <a:solidFill>
                  <a:schemeClr val="tx1">
                    <a:lumMod val="90000"/>
                    <a:lumOff val="10000"/>
                  </a:schemeClr>
                </a:solidFill>
              </a:rPr>
              <a:t>Effective attention comparison</a:t>
            </a:r>
            <a:endParaRPr lang="en-GB" sz="1200" b="1" dirty="0">
              <a:solidFill>
                <a:schemeClr val="tx1">
                  <a:lumMod val="90000"/>
                  <a:lumOff val="10000"/>
                </a:schemeClr>
              </a:solidFill>
            </a:endParaRPr>
          </a:p>
        </p:txBody>
      </p:sp>
      <p:sp>
        <p:nvSpPr>
          <p:cNvPr id="21" name="Text Placeholder 2">
            <a:extLst>
              <a:ext uri="{FF2B5EF4-FFF2-40B4-BE49-F238E27FC236}">
                <a16:creationId xmlns:a16="http://schemas.microsoft.com/office/drawing/2014/main" id="{662B6AC6-7B79-59B8-0227-AB06F0D89E68}"/>
              </a:ext>
            </a:extLst>
          </p:cNvPr>
          <p:cNvSpPr txBox="1">
            <a:spLocks/>
          </p:cNvSpPr>
          <p:nvPr/>
        </p:nvSpPr>
        <p:spPr>
          <a:xfrm>
            <a:off x="3563959" y="2081857"/>
            <a:ext cx="1641544" cy="253916"/>
          </a:xfrm>
          <a:prstGeom prst="rect">
            <a:avLst/>
          </a:prstGeom>
          <a:ln w="6350">
            <a:solidFill>
              <a:schemeClr val="bg2"/>
            </a:solidFill>
          </a:ln>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050" dirty="0">
                <a:solidFill>
                  <a:schemeClr val="tx1">
                    <a:lumMod val="90000"/>
                    <a:lumOff val="10000"/>
                  </a:schemeClr>
                </a:solidFill>
              </a:rPr>
              <a:t>Ad viewing opportunity</a:t>
            </a:r>
            <a:endParaRPr lang="en-GB" sz="1050" dirty="0">
              <a:solidFill>
                <a:schemeClr val="tx1">
                  <a:lumMod val="90000"/>
                  <a:lumOff val="10000"/>
                </a:schemeClr>
              </a:solidFill>
            </a:endParaRPr>
          </a:p>
        </p:txBody>
      </p:sp>
      <p:sp>
        <p:nvSpPr>
          <p:cNvPr id="22" name="Text Placeholder 2">
            <a:extLst>
              <a:ext uri="{FF2B5EF4-FFF2-40B4-BE49-F238E27FC236}">
                <a16:creationId xmlns:a16="http://schemas.microsoft.com/office/drawing/2014/main" id="{EE39F650-5CC6-3540-7445-5FE0C3F62AE4}"/>
              </a:ext>
            </a:extLst>
          </p:cNvPr>
          <p:cNvSpPr txBox="1">
            <a:spLocks/>
          </p:cNvSpPr>
          <p:nvPr/>
        </p:nvSpPr>
        <p:spPr>
          <a:xfrm>
            <a:off x="5781667" y="2081857"/>
            <a:ext cx="1641544" cy="253916"/>
          </a:xfrm>
          <a:prstGeom prst="rect">
            <a:avLst/>
          </a:prstGeom>
          <a:ln w="6350">
            <a:solidFill>
              <a:schemeClr val="bg2"/>
            </a:solidFill>
          </a:ln>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050" dirty="0">
                <a:solidFill>
                  <a:schemeClr val="tx1">
                    <a:lumMod val="90000"/>
                    <a:lumOff val="10000"/>
                  </a:schemeClr>
                </a:solidFill>
              </a:rPr>
              <a:t>Attention</a:t>
            </a:r>
            <a:endParaRPr lang="en-GB" sz="1050" dirty="0">
              <a:solidFill>
                <a:schemeClr val="tx1">
                  <a:lumMod val="90000"/>
                  <a:lumOff val="10000"/>
                </a:schemeClr>
              </a:solidFill>
            </a:endParaRPr>
          </a:p>
        </p:txBody>
      </p:sp>
      <p:sp>
        <p:nvSpPr>
          <p:cNvPr id="23" name="Text Placeholder 2">
            <a:extLst>
              <a:ext uri="{FF2B5EF4-FFF2-40B4-BE49-F238E27FC236}">
                <a16:creationId xmlns:a16="http://schemas.microsoft.com/office/drawing/2014/main" id="{9B3F1756-DB1E-368B-8AFD-18A15B6C999C}"/>
              </a:ext>
            </a:extLst>
          </p:cNvPr>
          <p:cNvSpPr txBox="1">
            <a:spLocks/>
          </p:cNvSpPr>
          <p:nvPr/>
        </p:nvSpPr>
        <p:spPr>
          <a:xfrm>
            <a:off x="7999375" y="2081857"/>
            <a:ext cx="1641544" cy="253916"/>
          </a:xfrm>
          <a:prstGeom prst="rect">
            <a:avLst/>
          </a:prstGeom>
          <a:ln w="6350">
            <a:solidFill>
              <a:schemeClr val="bg2"/>
            </a:solidFill>
          </a:ln>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050" dirty="0">
                <a:solidFill>
                  <a:schemeClr val="tx1">
                    <a:lumMod val="90000"/>
                    <a:lumOff val="10000"/>
                  </a:schemeClr>
                </a:solidFill>
              </a:rPr>
              <a:t>Effective attention</a:t>
            </a:r>
            <a:endParaRPr lang="en-GB" sz="1050" dirty="0">
              <a:solidFill>
                <a:schemeClr val="tx1">
                  <a:lumMod val="90000"/>
                  <a:lumOff val="10000"/>
                </a:schemeClr>
              </a:solidFill>
            </a:endParaRPr>
          </a:p>
        </p:txBody>
      </p:sp>
      <p:sp>
        <p:nvSpPr>
          <p:cNvPr id="24" name="Text Placeholder 2">
            <a:extLst>
              <a:ext uri="{FF2B5EF4-FFF2-40B4-BE49-F238E27FC236}">
                <a16:creationId xmlns:a16="http://schemas.microsoft.com/office/drawing/2014/main" id="{D3386C52-1ED4-E46E-41E2-58625D48175D}"/>
              </a:ext>
            </a:extLst>
          </p:cNvPr>
          <p:cNvSpPr txBox="1">
            <a:spLocks/>
          </p:cNvSpPr>
          <p:nvPr/>
        </p:nvSpPr>
        <p:spPr>
          <a:xfrm>
            <a:off x="10217082" y="2081857"/>
            <a:ext cx="1641544" cy="253916"/>
          </a:xfrm>
          <a:prstGeom prst="rect">
            <a:avLst/>
          </a:prstGeom>
          <a:ln w="6350">
            <a:solidFill>
              <a:schemeClr val="bg2"/>
            </a:solidFill>
          </a:ln>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050" dirty="0">
                <a:solidFill>
                  <a:schemeClr val="tx1">
                    <a:lumMod val="90000"/>
                    <a:lumOff val="10000"/>
                  </a:schemeClr>
                </a:solidFill>
              </a:rPr>
              <a:t>Reach</a:t>
            </a:r>
            <a:endParaRPr lang="en-GB" sz="1050" dirty="0">
              <a:solidFill>
                <a:schemeClr val="tx1">
                  <a:lumMod val="90000"/>
                  <a:lumOff val="10000"/>
                </a:schemeClr>
              </a:solidFill>
            </a:endParaRPr>
          </a:p>
        </p:txBody>
      </p:sp>
      <p:sp>
        <p:nvSpPr>
          <p:cNvPr id="26" name="Text Placeholder 2">
            <a:extLst>
              <a:ext uri="{FF2B5EF4-FFF2-40B4-BE49-F238E27FC236}">
                <a16:creationId xmlns:a16="http://schemas.microsoft.com/office/drawing/2014/main" id="{6C26F54F-6E47-839D-54B7-BC46677DE077}"/>
              </a:ext>
            </a:extLst>
          </p:cNvPr>
          <p:cNvSpPr txBox="1">
            <a:spLocks/>
          </p:cNvSpPr>
          <p:nvPr/>
        </p:nvSpPr>
        <p:spPr>
          <a:xfrm>
            <a:off x="4590859" y="2929355"/>
            <a:ext cx="603715" cy="261610"/>
          </a:xfrm>
          <a:prstGeom prst="rect">
            <a:avLst/>
          </a:prstGeom>
          <a:solidFill>
            <a:schemeClr val="bg1"/>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100" b="1" dirty="0">
                <a:solidFill>
                  <a:schemeClr val="accent1"/>
                </a:solidFill>
              </a:rPr>
              <a:t>13.3%</a:t>
            </a:r>
            <a:endParaRPr lang="en-GB" sz="1100" b="1" dirty="0">
              <a:solidFill>
                <a:schemeClr val="accent1"/>
              </a:solidFill>
            </a:endParaRPr>
          </a:p>
        </p:txBody>
      </p:sp>
      <p:graphicFrame>
        <p:nvGraphicFramePr>
          <p:cNvPr id="31" name="Chart 30">
            <a:extLst>
              <a:ext uri="{FF2B5EF4-FFF2-40B4-BE49-F238E27FC236}">
                <a16:creationId xmlns:a16="http://schemas.microsoft.com/office/drawing/2014/main" id="{1300C3CA-CF9D-4230-B382-57A7883E885C}"/>
              </a:ext>
            </a:extLst>
          </p:cNvPr>
          <p:cNvGraphicFramePr/>
          <p:nvPr>
            <p:extLst>
              <p:ext uri="{D42A27DB-BD31-4B8C-83A1-F6EECF244321}">
                <p14:modId xmlns:p14="http://schemas.microsoft.com/office/powerpoint/2010/main" val="3040543782"/>
              </p:ext>
            </p:extLst>
          </p:nvPr>
        </p:nvGraphicFramePr>
        <p:xfrm>
          <a:off x="3634664" y="3736545"/>
          <a:ext cx="869245" cy="868066"/>
        </p:xfrm>
        <a:graphic>
          <a:graphicData uri="http://schemas.openxmlformats.org/drawingml/2006/chart">
            <c:chart xmlns:c="http://schemas.openxmlformats.org/drawingml/2006/chart" xmlns:r="http://schemas.openxmlformats.org/officeDocument/2006/relationships" r:id="rId6"/>
          </a:graphicData>
        </a:graphic>
      </p:graphicFrame>
      <p:sp>
        <p:nvSpPr>
          <p:cNvPr id="32" name="Text Placeholder 2">
            <a:extLst>
              <a:ext uri="{FF2B5EF4-FFF2-40B4-BE49-F238E27FC236}">
                <a16:creationId xmlns:a16="http://schemas.microsoft.com/office/drawing/2014/main" id="{04E474E7-8D3C-0D05-601D-3267717BB424}"/>
              </a:ext>
            </a:extLst>
          </p:cNvPr>
          <p:cNvSpPr txBox="1">
            <a:spLocks/>
          </p:cNvSpPr>
          <p:nvPr/>
        </p:nvSpPr>
        <p:spPr>
          <a:xfrm>
            <a:off x="4590859" y="4042646"/>
            <a:ext cx="603715" cy="2616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100" b="1" dirty="0">
                <a:solidFill>
                  <a:schemeClr val="tx1"/>
                </a:solidFill>
              </a:rPr>
              <a:t>4.5%</a:t>
            </a:r>
            <a:endParaRPr lang="en-GB" sz="1100" b="1" dirty="0">
              <a:solidFill>
                <a:schemeClr val="tx1"/>
              </a:solidFill>
            </a:endParaRPr>
          </a:p>
        </p:txBody>
      </p:sp>
      <p:graphicFrame>
        <p:nvGraphicFramePr>
          <p:cNvPr id="33" name="Chart 32">
            <a:extLst>
              <a:ext uri="{FF2B5EF4-FFF2-40B4-BE49-F238E27FC236}">
                <a16:creationId xmlns:a16="http://schemas.microsoft.com/office/drawing/2014/main" id="{5D51C484-2409-386F-F210-C0D984DB8F29}"/>
              </a:ext>
            </a:extLst>
          </p:cNvPr>
          <p:cNvGraphicFramePr/>
          <p:nvPr>
            <p:extLst>
              <p:ext uri="{D42A27DB-BD31-4B8C-83A1-F6EECF244321}">
                <p14:modId xmlns:p14="http://schemas.microsoft.com/office/powerpoint/2010/main" val="1353350495"/>
              </p:ext>
            </p:extLst>
          </p:nvPr>
        </p:nvGraphicFramePr>
        <p:xfrm>
          <a:off x="3634664" y="5021004"/>
          <a:ext cx="869245" cy="868066"/>
        </p:xfrm>
        <a:graphic>
          <a:graphicData uri="http://schemas.openxmlformats.org/drawingml/2006/chart">
            <c:chart xmlns:c="http://schemas.openxmlformats.org/drawingml/2006/chart" xmlns:r="http://schemas.openxmlformats.org/officeDocument/2006/relationships" r:id="rId7"/>
          </a:graphicData>
        </a:graphic>
      </p:graphicFrame>
      <p:sp>
        <p:nvSpPr>
          <p:cNvPr id="34" name="Text Placeholder 2">
            <a:extLst>
              <a:ext uri="{FF2B5EF4-FFF2-40B4-BE49-F238E27FC236}">
                <a16:creationId xmlns:a16="http://schemas.microsoft.com/office/drawing/2014/main" id="{06524B3E-9A51-B762-FC71-343710D0B3E5}"/>
              </a:ext>
            </a:extLst>
          </p:cNvPr>
          <p:cNvSpPr txBox="1">
            <a:spLocks/>
          </p:cNvSpPr>
          <p:nvPr/>
        </p:nvSpPr>
        <p:spPr>
          <a:xfrm>
            <a:off x="4590859" y="5327105"/>
            <a:ext cx="603715" cy="2616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100" b="1" dirty="0">
                <a:solidFill>
                  <a:schemeClr val="tx1"/>
                </a:solidFill>
              </a:rPr>
              <a:t>0.7%</a:t>
            </a:r>
            <a:endParaRPr lang="en-GB" sz="1100" b="1" dirty="0">
              <a:solidFill>
                <a:schemeClr val="tx1"/>
              </a:solidFill>
            </a:endParaRPr>
          </a:p>
        </p:txBody>
      </p:sp>
      <p:graphicFrame>
        <p:nvGraphicFramePr>
          <p:cNvPr id="36" name="Chart 35">
            <a:extLst>
              <a:ext uri="{FF2B5EF4-FFF2-40B4-BE49-F238E27FC236}">
                <a16:creationId xmlns:a16="http://schemas.microsoft.com/office/drawing/2014/main" id="{83D105DA-03C3-E90E-EDD0-48DAA0614AE0}"/>
              </a:ext>
            </a:extLst>
          </p:cNvPr>
          <p:cNvGraphicFramePr/>
          <p:nvPr>
            <p:extLst>
              <p:ext uri="{D42A27DB-BD31-4B8C-83A1-F6EECF244321}">
                <p14:modId xmlns:p14="http://schemas.microsoft.com/office/powerpoint/2010/main" val="2670567509"/>
              </p:ext>
            </p:extLst>
          </p:nvPr>
        </p:nvGraphicFramePr>
        <p:xfrm>
          <a:off x="5872717" y="2620033"/>
          <a:ext cx="869245" cy="868066"/>
        </p:xfrm>
        <a:graphic>
          <a:graphicData uri="http://schemas.openxmlformats.org/drawingml/2006/chart">
            <c:chart xmlns:c="http://schemas.openxmlformats.org/drawingml/2006/chart" xmlns:r="http://schemas.openxmlformats.org/officeDocument/2006/relationships" r:id="rId8"/>
          </a:graphicData>
        </a:graphic>
      </p:graphicFrame>
      <p:sp>
        <p:nvSpPr>
          <p:cNvPr id="37" name="Text Placeholder 2">
            <a:extLst>
              <a:ext uri="{FF2B5EF4-FFF2-40B4-BE49-F238E27FC236}">
                <a16:creationId xmlns:a16="http://schemas.microsoft.com/office/drawing/2014/main" id="{DB46C99D-22AB-F34C-1F75-1A54873A4D67}"/>
              </a:ext>
            </a:extLst>
          </p:cNvPr>
          <p:cNvSpPr txBox="1">
            <a:spLocks/>
          </p:cNvSpPr>
          <p:nvPr/>
        </p:nvSpPr>
        <p:spPr>
          <a:xfrm>
            <a:off x="6828912" y="2926134"/>
            <a:ext cx="603715" cy="261610"/>
          </a:xfrm>
          <a:prstGeom prst="rect">
            <a:avLst/>
          </a:prstGeom>
          <a:solidFill>
            <a:schemeClr val="bg1"/>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100" b="1" dirty="0">
                <a:solidFill>
                  <a:schemeClr val="accent1"/>
                </a:solidFill>
              </a:rPr>
              <a:t>85.9%</a:t>
            </a:r>
            <a:endParaRPr lang="en-GB" sz="1100" b="1" dirty="0">
              <a:solidFill>
                <a:schemeClr val="accent1"/>
              </a:solidFill>
            </a:endParaRPr>
          </a:p>
        </p:txBody>
      </p:sp>
      <p:graphicFrame>
        <p:nvGraphicFramePr>
          <p:cNvPr id="38" name="Chart 37">
            <a:extLst>
              <a:ext uri="{FF2B5EF4-FFF2-40B4-BE49-F238E27FC236}">
                <a16:creationId xmlns:a16="http://schemas.microsoft.com/office/drawing/2014/main" id="{8DE74D71-70E6-0BBF-149C-F06A9775F93A}"/>
              </a:ext>
            </a:extLst>
          </p:cNvPr>
          <p:cNvGraphicFramePr/>
          <p:nvPr>
            <p:extLst>
              <p:ext uri="{D42A27DB-BD31-4B8C-83A1-F6EECF244321}">
                <p14:modId xmlns:p14="http://schemas.microsoft.com/office/powerpoint/2010/main" val="2415200666"/>
              </p:ext>
            </p:extLst>
          </p:nvPr>
        </p:nvGraphicFramePr>
        <p:xfrm>
          <a:off x="5872717" y="3736545"/>
          <a:ext cx="869245" cy="868066"/>
        </p:xfrm>
        <a:graphic>
          <a:graphicData uri="http://schemas.openxmlformats.org/drawingml/2006/chart">
            <c:chart xmlns:c="http://schemas.openxmlformats.org/drawingml/2006/chart" xmlns:r="http://schemas.openxmlformats.org/officeDocument/2006/relationships" r:id="rId9"/>
          </a:graphicData>
        </a:graphic>
      </p:graphicFrame>
      <p:sp>
        <p:nvSpPr>
          <p:cNvPr id="39" name="Text Placeholder 2">
            <a:extLst>
              <a:ext uri="{FF2B5EF4-FFF2-40B4-BE49-F238E27FC236}">
                <a16:creationId xmlns:a16="http://schemas.microsoft.com/office/drawing/2014/main" id="{F65F10AF-D67A-C3CF-BFB3-33557CAADE0F}"/>
              </a:ext>
            </a:extLst>
          </p:cNvPr>
          <p:cNvSpPr txBox="1">
            <a:spLocks/>
          </p:cNvSpPr>
          <p:nvPr/>
        </p:nvSpPr>
        <p:spPr>
          <a:xfrm>
            <a:off x="6828912" y="4042646"/>
            <a:ext cx="603715" cy="2616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100" b="1" dirty="0">
                <a:solidFill>
                  <a:schemeClr val="tx1"/>
                </a:solidFill>
              </a:rPr>
              <a:t>71.0%</a:t>
            </a:r>
            <a:endParaRPr lang="en-GB" sz="1100" b="1" dirty="0">
              <a:solidFill>
                <a:schemeClr val="tx1"/>
              </a:solidFill>
            </a:endParaRPr>
          </a:p>
        </p:txBody>
      </p:sp>
      <p:graphicFrame>
        <p:nvGraphicFramePr>
          <p:cNvPr id="40" name="Chart 39">
            <a:extLst>
              <a:ext uri="{FF2B5EF4-FFF2-40B4-BE49-F238E27FC236}">
                <a16:creationId xmlns:a16="http://schemas.microsoft.com/office/drawing/2014/main" id="{6E40761D-7A4A-AB19-2C04-E39186BE4594}"/>
              </a:ext>
            </a:extLst>
          </p:cNvPr>
          <p:cNvGraphicFramePr/>
          <p:nvPr>
            <p:extLst>
              <p:ext uri="{D42A27DB-BD31-4B8C-83A1-F6EECF244321}">
                <p14:modId xmlns:p14="http://schemas.microsoft.com/office/powerpoint/2010/main" val="1758575539"/>
              </p:ext>
            </p:extLst>
          </p:nvPr>
        </p:nvGraphicFramePr>
        <p:xfrm>
          <a:off x="5872717" y="5020131"/>
          <a:ext cx="869245" cy="868066"/>
        </p:xfrm>
        <a:graphic>
          <a:graphicData uri="http://schemas.openxmlformats.org/drawingml/2006/chart">
            <c:chart xmlns:c="http://schemas.openxmlformats.org/drawingml/2006/chart" xmlns:r="http://schemas.openxmlformats.org/officeDocument/2006/relationships" r:id="rId10"/>
          </a:graphicData>
        </a:graphic>
      </p:graphicFrame>
      <p:sp>
        <p:nvSpPr>
          <p:cNvPr id="41" name="Text Placeholder 2">
            <a:extLst>
              <a:ext uri="{FF2B5EF4-FFF2-40B4-BE49-F238E27FC236}">
                <a16:creationId xmlns:a16="http://schemas.microsoft.com/office/drawing/2014/main" id="{F631BB2C-C8F8-AF2C-8874-7755261DC0A0}"/>
              </a:ext>
            </a:extLst>
          </p:cNvPr>
          <p:cNvSpPr txBox="1">
            <a:spLocks/>
          </p:cNvSpPr>
          <p:nvPr/>
        </p:nvSpPr>
        <p:spPr>
          <a:xfrm>
            <a:off x="6828912" y="5326232"/>
            <a:ext cx="603715" cy="2616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100" b="1" dirty="0">
                <a:solidFill>
                  <a:schemeClr val="tx1"/>
                </a:solidFill>
              </a:rPr>
              <a:t>50%</a:t>
            </a:r>
            <a:endParaRPr lang="en-GB" sz="1100" b="1" dirty="0">
              <a:solidFill>
                <a:schemeClr val="tx1"/>
              </a:solidFill>
            </a:endParaRPr>
          </a:p>
        </p:txBody>
      </p:sp>
      <p:sp>
        <p:nvSpPr>
          <p:cNvPr id="42" name="Text Placeholder 2">
            <a:extLst>
              <a:ext uri="{FF2B5EF4-FFF2-40B4-BE49-F238E27FC236}">
                <a16:creationId xmlns:a16="http://schemas.microsoft.com/office/drawing/2014/main" id="{42B75972-FAE6-ECE3-B05F-09CFE78A9907}"/>
              </a:ext>
            </a:extLst>
          </p:cNvPr>
          <p:cNvSpPr txBox="1">
            <a:spLocks/>
          </p:cNvSpPr>
          <p:nvPr/>
        </p:nvSpPr>
        <p:spPr>
          <a:xfrm>
            <a:off x="8949796" y="2929355"/>
            <a:ext cx="603715" cy="261610"/>
          </a:xfrm>
          <a:prstGeom prst="rect">
            <a:avLst/>
          </a:prstGeom>
          <a:solidFill>
            <a:schemeClr val="bg1"/>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100" b="1" dirty="0">
                <a:solidFill>
                  <a:schemeClr val="accent1"/>
                </a:solidFill>
              </a:rPr>
              <a:t>11.4</a:t>
            </a:r>
            <a:endParaRPr lang="en-GB" sz="1100" b="1" dirty="0">
              <a:solidFill>
                <a:schemeClr val="accent1"/>
              </a:solidFill>
            </a:endParaRPr>
          </a:p>
        </p:txBody>
      </p:sp>
      <p:sp>
        <p:nvSpPr>
          <p:cNvPr id="49" name="Rectangle 48">
            <a:extLst>
              <a:ext uri="{FF2B5EF4-FFF2-40B4-BE49-F238E27FC236}">
                <a16:creationId xmlns:a16="http://schemas.microsoft.com/office/drawing/2014/main" id="{65686BBB-6F1F-29EA-6FBE-D8AFCEC28B1E}"/>
              </a:ext>
            </a:extLst>
          </p:cNvPr>
          <p:cNvSpPr/>
          <p:nvPr/>
        </p:nvSpPr>
        <p:spPr>
          <a:xfrm>
            <a:off x="7999375" y="3948755"/>
            <a:ext cx="460784"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0" name="Rectangle 49">
            <a:extLst>
              <a:ext uri="{FF2B5EF4-FFF2-40B4-BE49-F238E27FC236}">
                <a16:creationId xmlns:a16="http://schemas.microsoft.com/office/drawing/2014/main" id="{23895FFC-19E6-97D1-F976-3B2F4E16E5B8}"/>
              </a:ext>
            </a:extLst>
          </p:cNvPr>
          <p:cNvSpPr/>
          <p:nvPr/>
        </p:nvSpPr>
        <p:spPr>
          <a:xfrm>
            <a:off x="7999375" y="5238164"/>
            <a:ext cx="57598"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2" name="Text Placeholder 2">
            <a:extLst>
              <a:ext uri="{FF2B5EF4-FFF2-40B4-BE49-F238E27FC236}">
                <a16:creationId xmlns:a16="http://schemas.microsoft.com/office/drawing/2014/main" id="{C11B4F65-C33F-A2C0-048C-EFB68A27C20E}"/>
              </a:ext>
            </a:extLst>
          </p:cNvPr>
          <p:cNvSpPr txBox="1">
            <a:spLocks/>
          </p:cNvSpPr>
          <p:nvPr/>
        </p:nvSpPr>
        <p:spPr>
          <a:xfrm>
            <a:off x="8549623" y="4033950"/>
            <a:ext cx="603715" cy="2616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100" b="1" dirty="0">
                <a:solidFill>
                  <a:schemeClr val="tx1"/>
                </a:solidFill>
              </a:rPr>
              <a:t>3.2</a:t>
            </a:r>
            <a:endParaRPr lang="en-GB" sz="1100" b="1" dirty="0">
              <a:solidFill>
                <a:schemeClr val="tx1"/>
              </a:solidFill>
            </a:endParaRPr>
          </a:p>
        </p:txBody>
      </p:sp>
      <p:sp>
        <p:nvSpPr>
          <p:cNvPr id="53" name="Text Placeholder 2">
            <a:extLst>
              <a:ext uri="{FF2B5EF4-FFF2-40B4-BE49-F238E27FC236}">
                <a16:creationId xmlns:a16="http://schemas.microsoft.com/office/drawing/2014/main" id="{07786031-A035-D802-11EE-68A7419AEAB3}"/>
              </a:ext>
            </a:extLst>
          </p:cNvPr>
          <p:cNvSpPr txBox="1">
            <a:spLocks/>
          </p:cNvSpPr>
          <p:nvPr/>
        </p:nvSpPr>
        <p:spPr>
          <a:xfrm>
            <a:off x="8140305" y="5326222"/>
            <a:ext cx="603715" cy="2616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100" b="1" dirty="0">
                <a:solidFill>
                  <a:schemeClr val="tx1"/>
                </a:solidFill>
              </a:rPr>
              <a:t>0.4</a:t>
            </a:r>
            <a:endParaRPr lang="en-GB" sz="1100" b="1" dirty="0">
              <a:solidFill>
                <a:schemeClr val="tx1"/>
              </a:solidFill>
            </a:endParaRPr>
          </a:p>
        </p:txBody>
      </p:sp>
      <p:cxnSp>
        <p:nvCxnSpPr>
          <p:cNvPr id="55" name="Straight Connector 54">
            <a:extLst>
              <a:ext uri="{FF2B5EF4-FFF2-40B4-BE49-F238E27FC236}">
                <a16:creationId xmlns:a16="http://schemas.microsoft.com/office/drawing/2014/main" id="{F9AB4054-40A3-8B9E-D542-9D47C49DA1FC}"/>
              </a:ext>
            </a:extLst>
          </p:cNvPr>
          <p:cNvCxnSpPr>
            <a:cxnSpLocks/>
          </p:cNvCxnSpPr>
          <p:nvPr/>
        </p:nvCxnSpPr>
        <p:spPr>
          <a:xfrm>
            <a:off x="7999375" y="2653248"/>
            <a:ext cx="0" cy="79175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F13E1CD-CA10-FEAD-14A7-029292F1D778}"/>
              </a:ext>
            </a:extLst>
          </p:cNvPr>
          <p:cNvCxnSpPr>
            <a:cxnSpLocks/>
          </p:cNvCxnSpPr>
          <p:nvPr/>
        </p:nvCxnSpPr>
        <p:spPr>
          <a:xfrm>
            <a:off x="7999375" y="3757169"/>
            <a:ext cx="0" cy="791754"/>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669CD85-D7C6-9AF1-24CF-1F37F913861D}"/>
              </a:ext>
            </a:extLst>
          </p:cNvPr>
          <p:cNvCxnSpPr>
            <a:cxnSpLocks/>
          </p:cNvCxnSpPr>
          <p:nvPr/>
        </p:nvCxnSpPr>
        <p:spPr>
          <a:xfrm>
            <a:off x="7999375" y="5058287"/>
            <a:ext cx="0" cy="791754"/>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59" name="Text Placeholder 2">
            <a:extLst>
              <a:ext uri="{FF2B5EF4-FFF2-40B4-BE49-F238E27FC236}">
                <a16:creationId xmlns:a16="http://schemas.microsoft.com/office/drawing/2014/main" id="{8048903D-99D7-5673-D0B3-7FFE0F5DA5D2}"/>
              </a:ext>
            </a:extLst>
          </p:cNvPr>
          <p:cNvSpPr txBox="1">
            <a:spLocks/>
          </p:cNvSpPr>
          <p:nvPr/>
        </p:nvSpPr>
        <p:spPr>
          <a:xfrm>
            <a:off x="10557547" y="3966738"/>
            <a:ext cx="960613" cy="4001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2000" dirty="0">
                <a:solidFill>
                  <a:schemeClr val="tx1"/>
                </a:solidFill>
              </a:rPr>
              <a:t>14.9M</a:t>
            </a:r>
            <a:endParaRPr lang="en-GB" sz="2000" dirty="0">
              <a:solidFill>
                <a:schemeClr val="tx1"/>
              </a:solidFill>
            </a:endParaRPr>
          </a:p>
        </p:txBody>
      </p:sp>
      <p:sp>
        <p:nvSpPr>
          <p:cNvPr id="60" name="Text Placeholder 2">
            <a:extLst>
              <a:ext uri="{FF2B5EF4-FFF2-40B4-BE49-F238E27FC236}">
                <a16:creationId xmlns:a16="http://schemas.microsoft.com/office/drawing/2014/main" id="{3DC2EE71-A2E3-9587-C508-96A89F72CA7D}"/>
              </a:ext>
            </a:extLst>
          </p:cNvPr>
          <p:cNvSpPr txBox="1">
            <a:spLocks/>
          </p:cNvSpPr>
          <p:nvPr/>
        </p:nvSpPr>
        <p:spPr>
          <a:xfrm>
            <a:off x="10557547" y="5254109"/>
            <a:ext cx="960613" cy="400110"/>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2000" dirty="0">
                <a:solidFill>
                  <a:schemeClr val="tx1"/>
                </a:solidFill>
              </a:rPr>
              <a:t>16.6M</a:t>
            </a:r>
            <a:endParaRPr lang="en-GB" sz="2000" dirty="0">
              <a:solidFill>
                <a:schemeClr val="tx1"/>
              </a:solidFill>
            </a:endParaRPr>
          </a:p>
        </p:txBody>
      </p:sp>
      <p:sp>
        <p:nvSpPr>
          <p:cNvPr id="61" name="Text Placeholder 2">
            <a:extLst>
              <a:ext uri="{FF2B5EF4-FFF2-40B4-BE49-F238E27FC236}">
                <a16:creationId xmlns:a16="http://schemas.microsoft.com/office/drawing/2014/main" id="{AA354D98-130D-63FA-9733-F0A8C3C9D78C}"/>
              </a:ext>
            </a:extLst>
          </p:cNvPr>
          <p:cNvSpPr txBox="1">
            <a:spLocks/>
          </p:cNvSpPr>
          <p:nvPr/>
        </p:nvSpPr>
        <p:spPr>
          <a:xfrm>
            <a:off x="479099" y="2766210"/>
            <a:ext cx="960613" cy="400110"/>
          </a:xfrm>
          <a:prstGeom prst="rect">
            <a:avLst/>
          </a:prstGeom>
          <a:solidFill>
            <a:schemeClr val="bg1"/>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2000" b="1" dirty="0">
                <a:solidFill>
                  <a:schemeClr val="accent1"/>
                </a:solidFill>
              </a:rPr>
              <a:t>BVOD</a:t>
            </a:r>
            <a:endParaRPr lang="en-GB" sz="2000" b="1" dirty="0">
              <a:solidFill>
                <a:schemeClr val="accent1"/>
              </a:solidFill>
            </a:endParaRPr>
          </a:p>
        </p:txBody>
      </p:sp>
      <p:cxnSp>
        <p:nvCxnSpPr>
          <p:cNvPr id="66" name="Straight Connector 65">
            <a:extLst>
              <a:ext uri="{FF2B5EF4-FFF2-40B4-BE49-F238E27FC236}">
                <a16:creationId xmlns:a16="http://schemas.microsoft.com/office/drawing/2014/main" id="{FCCB3E38-3484-95F0-2BE0-5D82C3144694}"/>
              </a:ext>
            </a:extLst>
          </p:cNvPr>
          <p:cNvCxnSpPr/>
          <p:nvPr/>
        </p:nvCxnSpPr>
        <p:spPr>
          <a:xfrm>
            <a:off x="3335383" y="2081857"/>
            <a:ext cx="0" cy="37681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8AEC659-AD2B-D318-FB69-DBA8D549D968}"/>
              </a:ext>
            </a:extLst>
          </p:cNvPr>
          <p:cNvCxnSpPr/>
          <p:nvPr/>
        </p:nvCxnSpPr>
        <p:spPr>
          <a:xfrm>
            <a:off x="5503817" y="2081857"/>
            <a:ext cx="0" cy="37681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A1F08EE-9403-098E-85C7-D47991E06CC2}"/>
              </a:ext>
            </a:extLst>
          </p:cNvPr>
          <p:cNvCxnSpPr/>
          <p:nvPr/>
        </p:nvCxnSpPr>
        <p:spPr>
          <a:xfrm>
            <a:off x="7715794" y="2081857"/>
            <a:ext cx="0" cy="37681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8BB3583-83AC-6321-103E-A3DCA1971195}"/>
              </a:ext>
            </a:extLst>
          </p:cNvPr>
          <p:cNvCxnSpPr/>
          <p:nvPr/>
        </p:nvCxnSpPr>
        <p:spPr>
          <a:xfrm>
            <a:off x="9927771" y="2081857"/>
            <a:ext cx="0" cy="37681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3847A60-49DE-BE89-8EF6-B89157F4FFCA}"/>
              </a:ext>
            </a:extLst>
          </p:cNvPr>
          <p:cNvCxnSpPr/>
          <p:nvPr/>
        </p:nvCxnSpPr>
        <p:spPr>
          <a:xfrm>
            <a:off x="342899" y="4811802"/>
            <a:ext cx="1151572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883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a:solidFill>
            <a:schemeClr val="bg2"/>
          </a:solidFill>
        </p:spPr>
        <p:txBody>
          <a:bodyPr/>
          <a:lstStyle/>
          <a:p>
            <a:r>
              <a:rPr lang="en-BE" dirty="0"/>
              <a:t>Ads on </a:t>
            </a:r>
            <a:r>
              <a:rPr lang="fr-BE" dirty="0"/>
              <a:t>BVOD </a:t>
            </a:r>
            <a:r>
              <a:rPr lang="en-BE" dirty="0"/>
              <a:t>surpass</a:t>
            </a:r>
            <a:r>
              <a:rPr lang="fr-BE" dirty="0"/>
              <a:t> </a:t>
            </a:r>
            <a:r>
              <a:rPr lang="en-BE" dirty="0"/>
              <a:t>ad</a:t>
            </a:r>
            <a:r>
              <a:rPr lang="en-GB" dirty="0"/>
              <a:t>s</a:t>
            </a:r>
            <a:r>
              <a:rPr lang="en-BE" dirty="0"/>
              <a:t> on </a:t>
            </a:r>
            <a:r>
              <a:rPr lang="fr-BE" dirty="0"/>
              <a:t>YouTube</a:t>
            </a:r>
            <a:r>
              <a:rPr lang="en-BE" dirty="0"/>
              <a:t> in terms of attention </a:t>
            </a:r>
            <a:r>
              <a:rPr lang="en-GB" dirty="0"/>
              <a:t>when watched on</a:t>
            </a:r>
            <a:r>
              <a:rPr lang="en-BE" dirty="0"/>
              <a:t> mobile </a:t>
            </a:r>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BELGIUM</a:t>
            </a:r>
          </a:p>
        </p:txBody>
      </p:sp>
      <p:sp>
        <p:nvSpPr>
          <p:cNvPr id="13" name="Rectangle 12">
            <a:extLst>
              <a:ext uri="{FF2B5EF4-FFF2-40B4-BE49-F238E27FC236}">
                <a16:creationId xmlns:a16="http://schemas.microsoft.com/office/drawing/2014/main" id="{0D4A58EB-2F22-80F2-DF46-6BE19EF6FFD5}"/>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nvGrpSpPr>
          <p:cNvPr id="14" name="Group 13">
            <a:extLst>
              <a:ext uri="{FF2B5EF4-FFF2-40B4-BE49-F238E27FC236}">
                <a16:creationId xmlns:a16="http://schemas.microsoft.com/office/drawing/2014/main" id="{55A43952-7E84-1909-9A49-3F28148683A7}"/>
              </a:ext>
            </a:extLst>
          </p:cNvPr>
          <p:cNvGrpSpPr/>
          <p:nvPr/>
        </p:nvGrpSpPr>
        <p:grpSpPr>
          <a:xfrm>
            <a:off x="0" y="1821891"/>
            <a:ext cx="3784699" cy="540000"/>
            <a:chOff x="0" y="1821891"/>
            <a:chExt cx="3784699" cy="540000"/>
          </a:xfrm>
        </p:grpSpPr>
        <p:grpSp>
          <p:nvGrpSpPr>
            <p:cNvPr id="15" name="Group 14">
              <a:extLst>
                <a:ext uri="{FF2B5EF4-FFF2-40B4-BE49-F238E27FC236}">
                  <a16:creationId xmlns:a16="http://schemas.microsoft.com/office/drawing/2014/main" id="{D0F097C2-415F-8CDD-0152-AE29E6C4D298}"/>
                </a:ext>
              </a:extLst>
            </p:cNvPr>
            <p:cNvGrpSpPr/>
            <p:nvPr/>
          </p:nvGrpSpPr>
          <p:grpSpPr>
            <a:xfrm>
              <a:off x="0" y="1821891"/>
              <a:ext cx="3784699" cy="540000"/>
              <a:chOff x="-1" y="1251283"/>
              <a:chExt cx="3784699" cy="540000"/>
            </a:xfrm>
          </p:grpSpPr>
          <p:sp>
            <p:nvSpPr>
              <p:cNvPr id="17" name="Text Placeholder 2">
                <a:extLst>
                  <a:ext uri="{FF2B5EF4-FFF2-40B4-BE49-F238E27FC236}">
                    <a16:creationId xmlns:a16="http://schemas.microsoft.com/office/drawing/2014/main" id="{5ABBB3F2-ED82-6248-422D-F8D0570C6EE3}"/>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18" name="Rectangle 17">
                <a:extLst>
                  <a:ext uri="{FF2B5EF4-FFF2-40B4-BE49-F238E27FC236}">
                    <a16:creationId xmlns:a16="http://schemas.microsoft.com/office/drawing/2014/main" id="{AC6BCF86-5196-03D0-D9F9-5869D30FA74C}"/>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16" name="Freeform 5">
              <a:extLst>
                <a:ext uri="{FF2B5EF4-FFF2-40B4-BE49-F238E27FC236}">
                  <a16:creationId xmlns:a16="http://schemas.microsoft.com/office/drawing/2014/main" id="{DF64531A-0DC1-5D76-5CAF-8E7AFD21B178}"/>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
        <p:nvSpPr>
          <p:cNvPr id="19" name="Text Placeholder 2">
            <a:extLst>
              <a:ext uri="{FF2B5EF4-FFF2-40B4-BE49-F238E27FC236}">
                <a16:creationId xmlns:a16="http://schemas.microsoft.com/office/drawing/2014/main" id="{04ADD168-B7CF-D05B-476F-E8219990D3AE}"/>
              </a:ext>
            </a:extLst>
          </p:cNvPr>
          <p:cNvSpPr txBox="1">
            <a:spLocks/>
          </p:cNvSpPr>
          <p:nvPr/>
        </p:nvSpPr>
        <p:spPr>
          <a:xfrm>
            <a:off x="9504709" y="1828799"/>
            <a:ext cx="2353916" cy="1931298"/>
          </a:xfrm>
          <a:prstGeom prst="rect">
            <a:avLst/>
          </a:prstGeom>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solidFill>
                  <a:schemeClr val="tx1">
                    <a:lumMod val="90000"/>
                    <a:lumOff val="10000"/>
                  </a:schemeClr>
                </a:solidFill>
              </a:rPr>
              <a:t>Title of the study: </a:t>
            </a:r>
            <a:br>
              <a:rPr lang="en-GB" sz="1050" b="1" dirty="0">
                <a:solidFill>
                  <a:schemeClr val="tx1">
                    <a:lumMod val="90000"/>
                    <a:lumOff val="10000"/>
                  </a:schemeClr>
                </a:solidFill>
              </a:rPr>
            </a:br>
            <a:r>
              <a:rPr lang="en-GB" sz="1050" dirty="0">
                <a:solidFill>
                  <a:schemeClr val="tx1">
                    <a:lumMod val="90000"/>
                    <a:lumOff val="10000"/>
                  </a:schemeClr>
                </a:solidFill>
              </a:rPr>
              <a:t>Attention, a key metric for your video plan</a:t>
            </a:r>
          </a:p>
          <a:p>
            <a:pPr marL="0" indent="0">
              <a:buNone/>
            </a:pPr>
            <a:r>
              <a:rPr lang="en-GB" sz="1050" b="1" dirty="0">
                <a:solidFill>
                  <a:schemeClr val="tx1">
                    <a:lumMod val="90000"/>
                    <a:lumOff val="10000"/>
                  </a:schemeClr>
                </a:solidFill>
              </a:rPr>
              <a:t>Year of publication</a:t>
            </a:r>
            <a:r>
              <a:rPr lang="en-BE" sz="1050" b="1" dirty="0">
                <a:solidFill>
                  <a:schemeClr val="tx1">
                    <a:lumMod val="90000"/>
                    <a:lumOff val="10000"/>
                  </a:schemeClr>
                </a:solidFill>
              </a:rPr>
              <a:t>: </a:t>
            </a:r>
            <a:r>
              <a:rPr lang="en-BE" sz="1050" dirty="0">
                <a:solidFill>
                  <a:schemeClr val="tx1">
                    <a:lumMod val="90000"/>
                    <a:lumOff val="10000"/>
                  </a:schemeClr>
                </a:solidFill>
              </a:rPr>
              <a:t>2022</a:t>
            </a:r>
            <a:endParaRPr lang="en-GB" sz="1050" dirty="0">
              <a:solidFill>
                <a:schemeClr val="tx1">
                  <a:lumMod val="90000"/>
                  <a:lumOff val="10000"/>
                </a:schemeClr>
              </a:solidFill>
            </a:endParaRPr>
          </a:p>
          <a:p>
            <a:pPr marL="0" indent="0">
              <a:buNone/>
            </a:pPr>
            <a:r>
              <a:rPr lang="en-GB" sz="1050" b="1" dirty="0">
                <a:solidFill>
                  <a:schemeClr val="tx1">
                    <a:lumMod val="90000"/>
                    <a:lumOff val="10000"/>
                  </a:schemeClr>
                </a:solidFill>
              </a:rPr>
              <a:t>Commissioned by: </a:t>
            </a:r>
            <a:r>
              <a:rPr lang="en-GB" sz="1050" dirty="0">
                <a:solidFill>
                  <a:schemeClr val="tx1">
                    <a:lumMod val="90000"/>
                    <a:lumOff val="10000"/>
                  </a:schemeClr>
                </a:solidFill>
              </a:rPr>
              <a:t>VIA Belgium</a:t>
            </a:r>
          </a:p>
          <a:p>
            <a:pPr marL="0" indent="0">
              <a:buNone/>
            </a:pPr>
            <a:r>
              <a:rPr lang="en-GB" sz="1050" b="1" dirty="0">
                <a:solidFill>
                  <a:schemeClr val="tx1">
                    <a:lumMod val="90000"/>
                    <a:lumOff val="10000"/>
                  </a:schemeClr>
                </a:solidFill>
              </a:rPr>
              <a:t>Contractor</a:t>
            </a:r>
            <a:r>
              <a:rPr lang="en-BE" sz="1050" b="1" dirty="0">
                <a:solidFill>
                  <a:schemeClr val="tx1">
                    <a:lumMod val="90000"/>
                    <a:lumOff val="10000"/>
                  </a:schemeClr>
                </a:solidFill>
              </a:rPr>
              <a:t>: </a:t>
            </a:r>
            <a:r>
              <a:rPr lang="fr-BE" sz="1050" dirty="0">
                <a:solidFill>
                  <a:schemeClr val="tx1">
                    <a:lumMod val="90000"/>
                    <a:lumOff val="10000"/>
                  </a:schemeClr>
                </a:solidFill>
              </a:rPr>
              <a:t>Amplified Intelligence</a:t>
            </a:r>
            <a:endParaRPr lang="en-BE" sz="1050" dirty="0">
              <a:solidFill>
                <a:schemeClr val="tx1">
                  <a:lumMod val="90000"/>
                  <a:lumOff val="10000"/>
                </a:schemeClr>
              </a:solidFill>
            </a:endParaRPr>
          </a:p>
          <a:p>
            <a:pPr marL="0" indent="0">
              <a:buNone/>
            </a:pPr>
            <a:r>
              <a:rPr lang="en-BE" sz="1050" b="1" dirty="0">
                <a:solidFill>
                  <a:schemeClr val="tx1">
                    <a:lumMod val="90000"/>
                    <a:lumOff val="10000"/>
                  </a:schemeClr>
                </a:solidFill>
              </a:rPr>
              <a:t>Full study </a:t>
            </a:r>
            <a:r>
              <a:rPr lang="en-BE" sz="1050" dirty="0">
                <a:solidFill>
                  <a:schemeClr val="tx1">
                    <a:lumMod val="90000"/>
                    <a:lumOff val="10000"/>
                  </a:schemeClr>
                </a:solidFill>
              </a:rPr>
              <a:t>available </a:t>
            </a:r>
            <a:r>
              <a:rPr lang="en-BE" sz="1050" dirty="0">
                <a:solidFill>
                  <a:schemeClr val="tx1">
                    <a:lumMod val="90000"/>
                    <a:lumOff val="10000"/>
                  </a:schemeClr>
                </a:solidFill>
                <a:hlinkClick r:id="rId2"/>
              </a:rPr>
              <a:t>here</a:t>
            </a:r>
            <a:endParaRPr lang="en-BE" sz="1050" dirty="0">
              <a:solidFill>
                <a:schemeClr val="tx1">
                  <a:lumMod val="90000"/>
                  <a:lumOff val="10000"/>
                </a:schemeClr>
              </a:solidFill>
            </a:endParaRPr>
          </a:p>
          <a:p>
            <a:pPr marL="0" indent="0">
              <a:buNone/>
            </a:pPr>
            <a:r>
              <a:rPr lang="en-BE" sz="1050" b="1" dirty="0">
                <a:solidFill>
                  <a:schemeClr val="tx1">
                    <a:lumMod val="90000"/>
                    <a:lumOff val="10000"/>
                  </a:schemeClr>
                </a:solidFill>
              </a:rPr>
              <a:t>Contact:</a:t>
            </a:r>
            <a:r>
              <a:rPr lang="en-BE" sz="1050" dirty="0">
                <a:solidFill>
                  <a:schemeClr val="tx1">
                    <a:lumMod val="90000"/>
                    <a:lumOff val="10000"/>
                  </a:schemeClr>
                </a:solidFill>
              </a:rPr>
              <a:t> </a:t>
            </a:r>
            <a:r>
              <a:rPr lang="en-BE" sz="1050" dirty="0" err="1">
                <a:solidFill>
                  <a:schemeClr val="tx1">
                    <a:lumMod val="90000"/>
                    <a:lumOff val="10000"/>
                  </a:schemeClr>
                </a:solidFill>
                <a:hlinkClick r:id="rId3"/>
              </a:rPr>
              <a:t>Wout</a:t>
            </a:r>
            <a:r>
              <a:rPr lang="en-BE" sz="1050" dirty="0">
                <a:solidFill>
                  <a:schemeClr val="tx1">
                    <a:lumMod val="90000"/>
                    <a:lumOff val="10000"/>
                  </a:schemeClr>
                </a:solidFill>
                <a:hlinkClick r:id="rId3"/>
              </a:rPr>
              <a:t> </a:t>
            </a:r>
            <a:r>
              <a:rPr lang="en-BE" sz="1050" dirty="0" err="1">
                <a:solidFill>
                  <a:schemeClr val="tx1">
                    <a:lumMod val="90000"/>
                    <a:lumOff val="10000"/>
                  </a:schemeClr>
                </a:solidFill>
                <a:hlinkClick r:id="rId3"/>
              </a:rPr>
              <a:t>Dockx</a:t>
            </a:r>
            <a:r>
              <a:rPr lang="en-BE" sz="1050" dirty="0">
                <a:solidFill>
                  <a:schemeClr val="tx1">
                    <a:lumMod val="90000"/>
                    <a:lumOff val="10000"/>
                  </a:schemeClr>
                </a:solidFill>
              </a:rPr>
              <a:t>, Secretary General, VIA</a:t>
            </a:r>
            <a:endParaRPr lang="en-GB" sz="1050" dirty="0">
              <a:solidFill>
                <a:schemeClr val="tx1">
                  <a:lumMod val="90000"/>
                  <a:lumOff val="10000"/>
                </a:schemeClr>
              </a:solidFill>
            </a:endParaRPr>
          </a:p>
        </p:txBody>
      </p:sp>
      <p:sp>
        <p:nvSpPr>
          <p:cNvPr id="21" name="Text Placeholder 2">
            <a:extLst>
              <a:ext uri="{FF2B5EF4-FFF2-40B4-BE49-F238E27FC236}">
                <a16:creationId xmlns:a16="http://schemas.microsoft.com/office/drawing/2014/main" id="{D1088F1C-14C8-A2EF-8860-499978935FC6}"/>
              </a:ext>
            </a:extLst>
          </p:cNvPr>
          <p:cNvSpPr txBox="1">
            <a:spLocks/>
          </p:cNvSpPr>
          <p:nvPr/>
        </p:nvSpPr>
        <p:spPr>
          <a:xfrm>
            <a:off x="540003" y="2699921"/>
            <a:ext cx="1462475"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dirty="0">
                <a:solidFill>
                  <a:schemeClr val="accent1"/>
                </a:solidFill>
              </a:rPr>
              <a:t>The amount of attention that an ad can get depends on the platform</a:t>
            </a:r>
          </a:p>
        </p:txBody>
      </p:sp>
      <p:sp>
        <p:nvSpPr>
          <p:cNvPr id="22" name="Text Placeholder 2">
            <a:extLst>
              <a:ext uri="{FF2B5EF4-FFF2-40B4-BE49-F238E27FC236}">
                <a16:creationId xmlns:a16="http://schemas.microsoft.com/office/drawing/2014/main" id="{3D7A6A7A-A901-4BF5-7E4A-2FACC72085E2}"/>
              </a:ext>
            </a:extLst>
          </p:cNvPr>
          <p:cNvSpPr txBox="1">
            <a:spLocks/>
          </p:cNvSpPr>
          <p:nvPr/>
        </p:nvSpPr>
        <p:spPr>
          <a:xfrm>
            <a:off x="2195624" y="2699921"/>
            <a:ext cx="1462475"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dirty="0">
                <a:solidFill>
                  <a:schemeClr val="accent1"/>
                </a:solidFill>
              </a:rPr>
              <a:t>Longer ads do not capture more attention on YouTube, but on BVOD they do</a:t>
            </a:r>
          </a:p>
        </p:txBody>
      </p:sp>
      <p:sp>
        <p:nvSpPr>
          <p:cNvPr id="23" name="Text Placeholder 2">
            <a:extLst>
              <a:ext uri="{FF2B5EF4-FFF2-40B4-BE49-F238E27FC236}">
                <a16:creationId xmlns:a16="http://schemas.microsoft.com/office/drawing/2014/main" id="{86A7436F-AAF7-2FCF-C888-DE7E79A249C7}"/>
              </a:ext>
            </a:extLst>
          </p:cNvPr>
          <p:cNvSpPr txBox="1">
            <a:spLocks/>
          </p:cNvSpPr>
          <p:nvPr/>
        </p:nvSpPr>
        <p:spPr>
          <a:xfrm>
            <a:off x="3851244" y="2699922"/>
            <a:ext cx="1462475"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dirty="0">
                <a:solidFill>
                  <a:schemeClr val="accent1"/>
                </a:solidFill>
              </a:rPr>
              <a:t>On YouTube, attention is mediated by the skip button. The observed skip rate is about 70%</a:t>
            </a:r>
          </a:p>
        </p:txBody>
      </p:sp>
      <p:sp>
        <p:nvSpPr>
          <p:cNvPr id="24" name="Text Placeholder 2">
            <a:extLst>
              <a:ext uri="{FF2B5EF4-FFF2-40B4-BE49-F238E27FC236}">
                <a16:creationId xmlns:a16="http://schemas.microsoft.com/office/drawing/2014/main" id="{3CB2D592-DAFE-178B-E56C-082467421372}"/>
              </a:ext>
            </a:extLst>
          </p:cNvPr>
          <p:cNvSpPr txBox="1">
            <a:spLocks/>
          </p:cNvSpPr>
          <p:nvPr/>
        </p:nvSpPr>
        <p:spPr>
          <a:xfrm>
            <a:off x="5506865" y="2699921"/>
            <a:ext cx="1462475"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dirty="0">
                <a:solidFill>
                  <a:schemeClr val="accent1"/>
                </a:solidFill>
              </a:rPr>
              <a:t>On BVOD, attention remains stable regardless of the length of the spot</a:t>
            </a:r>
          </a:p>
        </p:txBody>
      </p:sp>
      <p:sp>
        <p:nvSpPr>
          <p:cNvPr id="3" name="Text Placeholder 2">
            <a:extLst>
              <a:ext uri="{FF2B5EF4-FFF2-40B4-BE49-F238E27FC236}">
                <a16:creationId xmlns:a16="http://schemas.microsoft.com/office/drawing/2014/main" id="{F71CF403-CCE9-97FB-24AA-D4F651681571}"/>
              </a:ext>
            </a:extLst>
          </p:cNvPr>
          <p:cNvSpPr txBox="1">
            <a:spLocks/>
          </p:cNvSpPr>
          <p:nvPr/>
        </p:nvSpPr>
        <p:spPr>
          <a:xfrm>
            <a:off x="7162486" y="2699921"/>
            <a:ext cx="1462475" cy="3065984"/>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600" dirty="0">
                <a:solidFill>
                  <a:schemeClr val="accent1"/>
                </a:solidFill>
              </a:rPr>
              <a:t>Observed Short-term Advertising Strength (STAS) for BVOD is 125 versus 112 for YouTube</a:t>
            </a:r>
          </a:p>
        </p:txBody>
      </p:sp>
      <p:pic>
        <p:nvPicPr>
          <p:cNvPr id="5" name="Picture Placeholder 2">
            <a:extLst>
              <a:ext uri="{FF2B5EF4-FFF2-40B4-BE49-F238E27FC236}">
                <a16:creationId xmlns:a16="http://schemas.microsoft.com/office/drawing/2014/main" id="{BBB5576E-BE39-B9F1-F097-9893B2612E2F}"/>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a:xfrm>
            <a:off x="11347450" y="6186488"/>
            <a:ext cx="593725" cy="593725"/>
          </a:xfrm>
        </p:spPr>
      </p:pic>
    </p:spTree>
    <p:extLst>
      <p:ext uri="{BB962C8B-B14F-4D97-AF65-F5344CB8AC3E}">
        <p14:creationId xmlns:p14="http://schemas.microsoft.com/office/powerpoint/2010/main" val="3633372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p:txBody>
          <a:bodyPr/>
          <a:lstStyle/>
          <a:p>
            <a:r>
              <a:rPr lang="en-GB" dirty="0"/>
              <a:t>Longer ads do not increase active attention on YouTube, </a:t>
            </a:r>
            <a:r>
              <a:rPr lang="en-BE" dirty="0"/>
              <a:t>while</a:t>
            </a:r>
            <a:r>
              <a:rPr lang="en-GB" dirty="0"/>
              <a:t> on BVOD they do</a:t>
            </a:r>
          </a:p>
          <a:p>
            <a:endParaRPr lang="en-BE" dirty="0"/>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BELGIUM</a:t>
            </a:r>
          </a:p>
        </p:txBody>
      </p:sp>
      <p:pic>
        <p:nvPicPr>
          <p:cNvPr id="3" name="Picture Placeholder 2">
            <a:extLst>
              <a:ext uri="{FF2B5EF4-FFF2-40B4-BE49-F238E27FC236}">
                <a16:creationId xmlns:a16="http://schemas.microsoft.com/office/drawing/2014/main" id="{239369A7-CDE1-F697-19B7-C2827B81B72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3" name="Rectangle 12">
            <a:extLst>
              <a:ext uri="{FF2B5EF4-FFF2-40B4-BE49-F238E27FC236}">
                <a16:creationId xmlns:a16="http://schemas.microsoft.com/office/drawing/2014/main" id="{0D4A58EB-2F22-80F2-DF46-6BE19EF6FFD5}"/>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Text Placeholder 2">
            <a:extLst>
              <a:ext uri="{FF2B5EF4-FFF2-40B4-BE49-F238E27FC236}">
                <a16:creationId xmlns:a16="http://schemas.microsoft.com/office/drawing/2014/main" id="{04ADD168-B7CF-D05B-476F-E8219990D3AE}"/>
              </a:ext>
            </a:extLst>
          </p:cNvPr>
          <p:cNvSpPr txBox="1">
            <a:spLocks/>
          </p:cNvSpPr>
          <p:nvPr/>
        </p:nvSpPr>
        <p:spPr>
          <a:xfrm>
            <a:off x="9504709" y="1828799"/>
            <a:ext cx="2353916" cy="3593291"/>
          </a:xfrm>
          <a:prstGeom prst="rect">
            <a:avLst/>
          </a:prstGeom>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solidFill>
                  <a:schemeClr val="tx1">
                    <a:lumMod val="90000"/>
                    <a:lumOff val="10000"/>
                  </a:schemeClr>
                </a:solidFill>
              </a:rPr>
              <a:t>The amount of active attention on BVOD continues to grow with spot length</a:t>
            </a:r>
            <a:r>
              <a:rPr lang="en-BE" sz="1400" dirty="0">
                <a:solidFill>
                  <a:schemeClr val="tx1">
                    <a:lumMod val="90000"/>
                    <a:lumOff val="10000"/>
                  </a:schemeClr>
                </a:solidFill>
              </a:rPr>
              <a:t>.</a:t>
            </a:r>
          </a:p>
          <a:p>
            <a:pPr marL="0" indent="0">
              <a:buNone/>
            </a:pPr>
            <a:endParaRPr lang="en-BE" sz="1050" i="1" dirty="0">
              <a:solidFill>
                <a:schemeClr val="tx1">
                  <a:lumMod val="50000"/>
                  <a:lumOff val="50000"/>
                </a:schemeClr>
              </a:solidFill>
            </a:endParaRPr>
          </a:p>
          <a:p>
            <a:pPr marL="0" indent="0">
              <a:buNone/>
            </a:pPr>
            <a:r>
              <a:rPr lang="en-BE" sz="1050" i="1" dirty="0">
                <a:solidFill>
                  <a:schemeClr val="tx1">
                    <a:lumMod val="50000"/>
                    <a:lumOff val="50000"/>
                  </a:schemeClr>
                </a:solidFill>
              </a:rPr>
              <a:t>Source: </a:t>
            </a:r>
            <a:r>
              <a:rPr lang="fr-BE" sz="1050" i="1" dirty="0">
                <a:solidFill>
                  <a:schemeClr val="tx1">
                    <a:lumMod val="50000"/>
                    <a:lumOff val="50000"/>
                  </a:schemeClr>
                </a:solidFill>
              </a:rPr>
              <a:t>VIA </a:t>
            </a:r>
            <a:r>
              <a:rPr lang="fr-BE" sz="1050" i="1" dirty="0" err="1">
                <a:solidFill>
                  <a:schemeClr val="tx1">
                    <a:lumMod val="50000"/>
                    <a:lumOff val="50000"/>
                  </a:schemeClr>
                </a:solidFill>
              </a:rPr>
              <a:t>Belgium</a:t>
            </a:r>
            <a:r>
              <a:rPr lang="fr-BE" sz="1050" i="1" dirty="0">
                <a:solidFill>
                  <a:schemeClr val="tx1">
                    <a:lumMod val="50000"/>
                    <a:lumOff val="50000"/>
                  </a:schemeClr>
                </a:solidFill>
              </a:rPr>
              <a:t>, Amplified Intelligence</a:t>
            </a:r>
            <a:endParaRPr lang="en-BE" sz="1050" i="1" dirty="0">
              <a:solidFill>
                <a:schemeClr val="tx1">
                  <a:lumMod val="50000"/>
                  <a:lumOff val="50000"/>
                </a:schemeClr>
              </a:solidFill>
            </a:endParaRPr>
          </a:p>
          <a:p>
            <a:pPr marL="0" indent="0">
              <a:buNone/>
            </a:pPr>
            <a:r>
              <a:rPr lang="en-GB" sz="1050" i="1" dirty="0">
                <a:solidFill>
                  <a:schemeClr val="tx1">
                    <a:lumMod val="50000"/>
                    <a:lumOff val="50000"/>
                  </a:schemeClr>
                </a:solidFill>
              </a:rPr>
              <a:t>Base: 3807 observations in 300 households in Belgium, North </a:t>
            </a:r>
            <a:r>
              <a:rPr lang="en-BE" sz="1050" i="1" dirty="0">
                <a:solidFill>
                  <a:schemeClr val="tx1">
                    <a:lumMod val="50000"/>
                    <a:lumOff val="50000"/>
                  </a:schemeClr>
                </a:solidFill>
              </a:rPr>
              <a:t>a</a:t>
            </a:r>
            <a:r>
              <a:rPr lang="en-GB" sz="1050" i="1" dirty="0" err="1">
                <a:solidFill>
                  <a:schemeClr val="tx1">
                    <a:lumMod val="50000"/>
                    <a:lumOff val="50000"/>
                  </a:schemeClr>
                </a:solidFill>
              </a:rPr>
              <a:t>nd</a:t>
            </a:r>
            <a:r>
              <a:rPr lang="en-GB" sz="1050" i="1" dirty="0">
                <a:solidFill>
                  <a:schemeClr val="tx1">
                    <a:lumMod val="50000"/>
                    <a:lumOff val="50000"/>
                  </a:schemeClr>
                </a:solidFill>
              </a:rPr>
              <a:t> South</a:t>
            </a:r>
            <a:r>
              <a:rPr lang="en-BE" sz="1050" i="1" dirty="0">
                <a:solidFill>
                  <a:schemeClr val="tx1">
                    <a:lumMod val="50000"/>
                    <a:lumOff val="50000"/>
                  </a:schemeClr>
                </a:solidFill>
              </a:rPr>
              <a:t>.</a:t>
            </a:r>
            <a:endParaRPr lang="en-GB" sz="1050" i="1" dirty="0">
              <a:solidFill>
                <a:schemeClr val="tx1">
                  <a:lumMod val="50000"/>
                  <a:lumOff val="50000"/>
                </a:schemeClr>
              </a:solidFill>
            </a:endParaRPr>
          </a:p>
          <a:p>
            <a:pPr marL="0" indent="0">
              <a:buNone/>
            </a:pPr>
            <a:r>
              <a:rPr lang="en-GB" sz="1050" i="1" dirty="0">
                <a:solidFill>
                  <a:schemeClr val="tx1">
                    <a:lumMod val="50000"/>
                    <a:lumOff val="50000"/>
                  </a:schemeClr>
                </a:solidFill>
              </a:rPr>
              <a:t>Sample universe: 18-64</a:t>
            </a:r>
            <a:r>
              <a:rPr lang="en-BE" sz="1050" i="1" dirty="0">
                <a:solidFill>
                  <a:schemeClr val="tx1">
                    <a:lumMod val="50000"/>
                    <a:lumOff val="50000"/>
                  </a:schemeClr>
                </a:solidFill>
              </a:rPr>
              <a:t>.</a:t>
            </a:r>
            <a:endParaRPr lang="en-GB" sz="1050" i="1" dirty="0">
              <a:solidFill>
                <a:schemeClr val="tx1">
                  <a:lumMod val="50000"/>
                  <a:lumOff val="50000"/>
                </a:schemeClr>
              </a:solidFill>
            </a:endParaRPr>
          </a:p>
          <a:p>
            <a:pPr marL="0" indent="0">
              <a:buNone/>
            </a:pPr>
            <a:r>
              <a:rPr lang="en-GB" sz="1050" i="1" dirty="0">
                <a:solidFill>
                  <a:schemeClr val="tx1">
                    <a:lumMod val="50000"/>
                    <a:lumOff val="50000"/>
                  </a:schemeClr>
                </a:solidFill>
              </a:rPr>
              <a:t>Fieldwork: August 19 to September 9 2022.</a:t>
            </a:r>
          </a:p>
          <a:p>
            <a:pPr marL="0" indent="0">
              <a:buNone/>
            </a:pPr>
            <a:r>
              <a:rPr lang="en-GB" sz="1050" i="1" dirty="0">
                <a:solidFill>
                  <a:schemeClr val="tx1">
                    <a:lumMod val="50000"/>
                    <a:lumOff val="50000"/>
                  </a:schemeClr>
                </a:solidFill>
              </a:rPr>
              <a:t>Shown are the number of active attention seconds, </a:t>
            </a:r>
            <a:r>
              <a:rPr lang="en-BE" sz="1050" i="1" dirty="0">
                <a:solidFill>
                  <a:schemeClr val="tx1">
                    <a:lumMod val="50000"/>
                    <a:lumOff val="50000"/>
                  </a:schemeClr>
                </a:solidFill>
              </a:rPr>
              <a:t>depending on </a:t>
            </a:r>
            <a:r>
              <a:rPr lang="en-GB" sz="1050" i="1" dirty="0">
                <a:solidFill>
                  <a:schemeClr val="tx1">
                    <a:lumMod val="50000"/>
                    <a:lumOff val="50000"/>
                  </a:schemeClr>
                </a:solidFill>
              </a:rPr>
              <a:t>the length of the ad.</a:t>
            </a:r>
          </a:p>
          <a:p>
            <a:pPr marL="0" indent="0">
              <a:buNone/>
            </a:pPr>
            <a:endParaRPr lang="en-GB" sz="1050" dirty="0">
              <a:solidFill>
                <a:schemeClr val="tx1">
                  <a:lumMod val="90000"/>
                  <a:lumOff val="10000"/>
                </a:schemeClr>
              </a:solidFill>
            </a:endParaRPr>
          </a:p>
        </p:txBody>
      </p:sp>
      <p:graphicFrame>
        <p:nvGraphicFramePr>
          <p:cNvPr id="4" name="Chart 3">
            <a:extLst>
              <a:ext uri="{FF2B5EF4-FFF2-40B4-BE49-F238E27FC236}">
                <a16:creationId xmlns:a16="http://schemas.microsoft.com/office/drawing/2014/main" id="{41829633-7A33-87F3-EE50-776826FF5437}"/>
              </a:ext>
            </a:extLst>
          </p:cNvPr>
          <p:cNvGraphicFramePr>
            <a:graphicFrameLocks/>
          </p:cNvGraphicFramePr>
          <p:nvPr>
            <p:extLst>
              <p:ext uri="{D42A27DB-BD31-4B8C-83A1-F6EECF244321}">
                <p14:modId xmlns:p14="http://schemas.microsoft.com/office/powerpoint/2010/main" val="3097186416"/>
              </p:ext>
            </p:extLst>
          </p:nvPr>
        </p:nvGraphicFramePr>
        <p:xfrm>
          <a:off x="342900" y="2229394"/>
          <a:ext cx="8774518" cy="370985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2">
            <a:extLst>
              <a:ext uri="{FF2B5EF4-FFF2-40B4-BE49-F238E27FC236}">
                <a16:creationId xmlns:a16="http://schemas.microsoft.com/office/drawing/2014/main" id="{446E9958-0A3D-A0AB-1225-F2BB51A335F3}"/>
              </a:ext>
            </a:extLst>
          </p:cNvPr>
          <p:cNvSpPr txBox="1">
            <a:spLocks/>
          </p:cNvSpPr>
          <p:nvPr/>
        </p:nvSpPr>
        <p:spPr>
          <a:xfrm>
            <a:off x="342900" y="2060643"/>
            <a:ext cx="8505010" cy="276999"/>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200" b="1" dirty="0">
                <a:solidFill>
                  <a:schemeClr val="tx1">
                    <a:lumMod val="90000"/>
                    <a:lumOff val="10000"/>
                  </a:schemeClr>
                </a:solidFill>
              </a:rPr>
              <a:t>Ad length and active attention</a:t>
            </a:r>
            <a:endParaRPr lang="en-GB" sz="1200" b="1" dirty="0">
              <a:solidFill>
                <a:schemeClr val="tx1">
                  <a:lumMod val="90000"/>
                  <a:lumOff val="10000"/>
                </a:schemeClr>
              </a:solidFill>
            </a:endParaRPr>
          </a:p>
        </p:txBody>
      </p:sp>
    </p:spTree>
    <p:extLst>
      <p:ext uri="{BB962C8B-B14F-4D97-AF65-F5344CB8AC3E}">
        <p14:creationId xmlns:p14="http://schemas.microsoft.com/office/powerpoint/2010/main" val="1412148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a:solidFill>
            <a:schemeClr val="bg2"/>
          </a:solidFill>
        </p:spPr>
        <p:txBody>
          <a:bodyPr/>
          <a:lstStyle/>
          <a:p>
            <a:r>
              <a:rPr lang="en-GB" dirty="0"/>
              <a:t>Rai </a:t>
            </a:r>
            <a:r>
              <a:rPr lang="en-GB" dirty="0" err="1"/>
              <a:t>Pubblicità’s</a:t>
            </a:r>
            <a:r>
              <a:rPr lang="en-GB" dirty="0"/>
              <a:t> Golden Minute format performs exceptionally well in terms of ad acceptance</a:t>
            </a:r>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ITALY</a:t>
            </a:r>
          </a:p>
        </p:txBody>
      </p:sp>
      <p:sp>
        <p:nvSpPr>
          <p:cNvPr id="13" name="Rectangle 12">
            <a:extLst>
              <a:ext uri="{FF2B5EF4-FFF2-40B4-BE49-F238E27FC236}">
                <a16:creationId xmlns:a16="http://schemas.microsoft.com/office/drawing/2014/main" id="{0D4A58EB-2F22-80F2-DF46-6BE19EF6FFD5}"/>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nvGrpSpPr>
          <p:cNvPr id="14" name="Group 13">
            <a:extLst>
              <a:ext uri="{FF2B5EF4-FFF2-40B4-BE49-F238E27FC236}">
                <a16:creationId xmlns:a16="http://schemas.microsoft.com/office/drawing/2014/main" id="{55A43952-7E84-1909-9A49-3F28148683A7}"/>
              </a:ext>
            </a:extLst>
          </p:cNvPr>
          <p:cNvGrpSpPr/>
          <p:nvPr/>
        </p:nvGrpSpPr>
        <p:grpSpPr>
          <a:xfrm>
            <a:off x="0" y="1821891"/>
            <a:ext cx="3784699" cy="540000"/>
            <a:chOff x="0" y="1821891"/>
            <a:chExt cx="3784699" cy="540000"/>
          </a:xfrm>
        </p:grpSpPr>
        <p:grpSp>
          <p:nvGrpSpPr>
            <p:cNvPr id="15" name="Group 14">
              <a:extLst>
                <a:ext uri="{FF2B5EF4-FFF2-40B4-BE49-F238E27FC236}">
                  <a16:creationId xmlns:a16="http://schemas.microsoft.com/office/drawing/2014/main" id="{D0F097C2-415F-8CDD-0152-AE29E6C4D298}"/>
                </a:ext>
              </a:extLst>
            </p:cNvPr>
            <p:cNvGrpSpPr/>
            <p:nvPr/>
          </p:nvGrpSpPr>
          <p:grpSpPr>
            <a:xfrm>
              <a:off x="0" y="1821891"/>
              <a:ext cx="3784699" cy="540000"/>
              <a:chOff x="-1" y="1251283"/>
              <a:chExt cx="3784699" cy="540000"/>
            </a:xfrm>
          </p:grpSpPr>
          <p:sp>
            <p:nvSpPr>
              <p:cNvPr id="17" name="Text Placeholder 2">
                <a:extLst>
                  <a:ext uri="{FF2B5EF4-FFF2-40B4-BE49-F238E27FC236}">
                    <a16:creationId xmlns:a16="http://schemas.microsoft.com/office/drawing/2014/main" id="{5ABBB3F2-ED82-6248-422D-F8D0570C6EE3}"/>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18" name="Rectangle 17">
                <a:extLst>
                  <a:ext uri="{FF2B5EF4-FFF2-40B4-BE49-F238E27FC236}">
                    <a16:creationId xmlns:a16="http://schemas.microsoft.com/office/drawing/2014/main" id="{AC6BCF86-5196-03D0-D9F9-5869D30FA74C}"/>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16" name="Freeform 5">
              <a:extLst>
                <a:ext uri="{FF2B5EF4-FFF2-40B4-BE49-F238E27FC236}">
                  <a16:creationId xmlns:a16="http://schemas.microsoft.com/office/drawing/2014/main" id="{DF64531A-0DC1-5D76-5CAF-8E7AFD21B178}"/>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
        <p:nvSpPr>
          <p:cNvPr id="19" name="Text Placeholder 2">
            <a:extLst>
              <a:ext uri="{FF2B5EF4-FFF2-40B4-BE49-F238E27FC236}">
                <a16:creationId xmlns:a16="http://schemas.microsoft.com/office/drawing/2014/main" id="{04ADD168-B7CF-D05B-476F-E8219990D3AE}"/>
              </a:ext>
            </a:extLst>
          </p:cNvPr>
          <p:cNvSpPr txBox="1">
            <a:spLocks/>
          </p:cNvSpPr>
          <p:nvPr/>
        </p:nvSpPr>
        <p:spPr>
          <a:xfrm>
            <a:off x="9504709" y="1828799"/>
            <a:ext cx="2353916" cy="2092881"/>
          </a:xfrm>
          <a:prstGeom prst="rect">
            <a:avLst/>
          </a:prstGeom>
          <a:solidFill>
            <a:schemeClr val="bg2"/>
          </a:solidFill>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solidFill>
                  <a:schemeClr val="tx1">
                    <a:lumMod val="90000"/>
                    <a:lumOff val="10000"/>
                  </a:schemeClr>
                </a:solidFill>
              </a:rPr>
              <a:t>Title of the study: </a:t>
            </a:r>
            <a:br>
              <a:rPr lang="en-GB" sz="1050" b="1" dirty="0">
                <a:solidFill>
                  <a:schemeClr val="tx1">
                    <a:lumMod val="90000"/>
                    <a:lumOff val="10000"/>
                  </a:schemeClr>
                </a:solidFill>
              </a:rPr>
            </a:br>
            <a:r>
              <a:rPr lang="en-GB" sz="1050" dirty="0">
                <a:solidFill>
                  <a:schemeClr val="tx1">
                    <a:lumMod val="90000"/>
                    <a:lumOff val="10000"/>
                  </a:schemeClr>
                </a:solidFill>
              </a:rPr>
              <a:t>Golden Minute Tracking: perceived and format performance</a:t>
            </a:r>
          </a:p>
          <a:p>
            <a:pPr marL="0" indent="0">
              <a:buNone/>
            </a:pPr>
            <a:r>
              <a:rPr lang="en-GB" sz="1050" b="1" dirty="0">
                <a:solidFill>
                  <a:schemeClr val="tx1">
                    <a:lumMod val="90000"/>
                    <a:lumOff val="10000"/>
                  </a:schemeClr>
                </a:solidFill>
              </a:rPr>
              <a:t>Year of publication</a:t>
            </a:r>
            <a:r>
              <a:rPr lang="en-BE" sz="1050" b="1" dirty="0">
                <a:solidFill>
                  <a:schemeClr val="tx1">
                    <a:lumMod val="90000"/>
                    <a:lumOff val="10000"/>
                  </a:schemeClr>
                </a:solidFill>
              </a:rPr>
              <a:t>: </a:t>
            </a:r>
            <a:r>
              <a:rPr lang="en-BE" sz="1050" dirty="0">
                <a:solidFill>
                  <a:schemeClr val="tx1">
                    <a:lumMod val="90000"/>
                    <a:lumOff val="10000"/>
                  </a:schemeClr>
                </a:solidFill>
              </a:rPr>
              <a:t>2022</a:t>
            </a:r>
            <a:endParaRPr lang="en-GB" sz="1050" dirty="0">
              <a:solidFill>
                <a:schemeClr val="tx1">
                  <a:lumMod val="90000"/>
                  <a:lumOff val="10000"/>
                </a:schemeClr>
              </a:solidFill>
            </a:endParaRPr>
          </a:p>
          <a:p>
            <a:pPr marL="0" indent="0">
              <a:buNone/>
            </a:pPr>
            <a:r>
              <a:rPr lang="en-GB" sz="1050" b="1" dirty="0">
                <a:solidFill>
                  <a:schemeClr val="tx1">
                    <a:lumMod val="90000"/>
                    <a:lumOff val="10000"/>
                  </a:schemeClr>
                </a:solidFill>
              </a:rPr>
              <a:t>Commissioned by: </a:t>
            </a:r>
            <a:r>
              <a:rPr lang="en-GB" sz="1050" dirty="0">
                <a:solidFill>
                  <a:schemeClr val="tx1">
                    <a:lumMod val="90000"/>
                    <a:lumOff val="10000"/>
                  </a:schemeClr>
                </a:solidFill>
              </a:rPr>
              <a:t>Rai </a:t>
            </a:r>
            <a:r>
              <a:rPr lang="en-GB" sz="1050" dirty="0" err="1">
                <a:solidFill>
                  <a:schemeClr val="tx1">
                    <a:lumMod val="90000"/>
                    <a:lumOff val="10000"/>
                  </a:schemeClr>
                </a:solidFill>
              </a:rPr>
              <a:t>Pubblicità</a:t>
            </a:r>
            <a:r>
              <a:rPr lang="en-GB" sz="1050" dirty="0">
                <a:solidFill>
                  <a:schemeClr val="tx1">
                    <a:lumMod val="90000"/>
                    <a:lumOff val="10000"/>
                  </a:schemeClr>
                </a:solidFill>
              </a:rPr>
              <a:t> </a:t>
            </a:r>
          </a:p>
          <a:p>
            <a:pPr marL="0" indent="0">
              <a:buNone/>
            </a:pPr>
            <a:r>
              <a:rPr lang="en-GB" sz="1050" b="1" dirty="0">
                <a:solidFill>
                  <a:schemeClr val="tx1">
                    <a:lumMod val="90000"/>
                    <a:lumOff val="10000"/>
                  </a:schemeClr>
                </a:solidFill>
              </a:rPr>
              <a:t>Contractor</a:t>
            </a:r>
            <a:r>
              <a:rPr lang="en-BE" sz="1050" b="1" dirty="0">
                <a:solidFill>
                  <a:schemeClr val="tx1">
                    <a:lumMod val="90000"/>
                    <a:lumOff val="10000"/>
                  </a:schemeClr>
                </a:solidFill>
              </a:rPr>
              <a:t>: </a:t>
            </a:r>
            <a:r>
              <a:rPr lang="fr-BE" sz="1050" dirty="0">
                <a:solidFill>
                  <a:schemeClr val="tx1">
                    <a:lumMod val="90000"/>
                    <a:lumOff val="10000"/>
                  </a:schemeClr>
                </a:solidFill>
              </a:rPr>
              <a:t>Rai </a:t>
            </a:r>
            <a:r>
              <a:rPr lang="fr-BE" sz="1050" dirty="0" err="1">
                <a:solidFill>
                  <a:schemeClr val="tx1">
                    <a:lumMod val="90000"/>
                    <a:lumOff val="10000"/>
                  </a:schemeClr>
                </a:solidFill>
              </a:rPr>
              <a:t>Pubblicità</a:t>
            </a:r>
            <a:r>
              <a:rPr lang="fr-BE" sz="1050" dirty="0">
                <a:solidFill>
                  <a:schemeClr val="tx1">
                    <a:lumMod val="90000"/>
                    <a:lumOff val="10000"/>
                  </a:schemeClr>
                </a:solidFill>
              </a:rPr>
              <a:t> and </a:t>
            </a:r>
            <a:r>
              <a:rPr lang="fr-BE" sz="1050" dirty="0" err="1">
                <a:solidFill>
                  <a:schemeClr val="tx1">
                    <a:lumMod val="90000"/>
                    <a:lumOff val="10000"/>
                  </a:schemeClr>
                </a:solidFill>
              </a:rPr>
              <a:t>Toluna</a:t>
            </a:r>
            <a:endParaRPr lang="fr-BE" sz="1050" dirty="0">
              <a:solidFill>
                <a:schemeClr val="tx1">
                  <a:lumMod val="90000"/>
                  <a:lumOff val="10000"/>
                </a:schemeClr>
              </a:solidFill>
            </a:endParaRPr>
          </a:p>
          <a:p>
            <a:pPr marL="0" indent="0">
              <a:buNone/>
            </a:pPr>
            <a:r>
              <a:rPr lang="en-BE" sz="1050" b="1" dirty="0">
                <a:solidFill>
                  <a:schemeClr val="tx1">
                    <a:lumMod val="90000"/>
                    <a:lumOff val="10000"/>
                  </a:schemeClr>
                </a:solidFill>
              </a:rPr>
              <a:t>Full study </a:t>
            </a:r>
            <a:r>
              <a:rPr lang="en-BE" sz="1050" dirty="0">
                <a:solidFill>
                  <a:schemeClr val="tx1">
                    <a:lumMod val="90000"/>
                    <a:lumOff val="10000"/>
                  </a:schemeClr>
                </a:solidFill>
              </a:rPr>
              <a:t>is available </a:t>
            </a:r>
            <a:r>
              <a:rPr lang="en-BE" sz="1050" dirty="0">
                <a:solidFill>
                  <a:schemeClr val="tx1">
                    <a:lumMod val="90000"/>
                    <a:lumOff val="10000"/>
                  </a:schemeClr>
                </a:solidFill>
                <a:hlinkClick r:id="rId2"/>
              </a:rPr>
              <a:t>here</a:t>
            </a:r>
            <a:endParaRPr lang="en-BE" sz="1050" dirty="0">
              <a:solidFill>
                <a:schemeClr val="tx1">
                  <a:lumMod val="90000"/>
                  <a:lumOff val="10000"/>
                </a:schemeClr>
              </a:solidFill>
            </a:endParaRPr>
          </a:p>
          <a:p>
            <a:pPr marL="0" indent="0">
              <a:buNone/>
            </a:pPr>
            <a:r>
              <a:rPr lang="en-BE" sz="1050" b="1" dirty="0">
                <a:solidFill>
                  <a:schemeClr val="tx1">
                    <a:lumMod val="90000"/>
                    <a:lumOff val="10000"/>
                  </a:schemeClr>
                </a:solidFill>
              </a:rPr>
              <a:t>Contact: </a:t>
            </a:r>
            <a:r>
              <a:rPr lang="fr-BE" sz="1050" dirty="0" err="1">
                <a:solidFill>
                  <a:schemeClr val="tx1">
                    <a:lumMod val="90000"/>
                    <a:lumOff val="10000"/>
                  </a:schemeClr>
                </a:solidFill>
                <a:hlinkClick r:id="rId3"/>
              </a:rPr>
              <a:t>Serafina</a:t>
            </a:r>
            <a:r>
              <a:rPr lang="fr-BE" sz="1050" dirty="0">
                <a:solidFill>
                  <a:schemeClr val="tx1">
                    <a:lumMod val="90000"/>
                    <a:lumOff val="10000"/>
                  </a:schemeClr>
                </a:solidFill>
                <a:hlinkClick r:id="rId3"/>
              </a:rPr>
              <a:t> Croce</a:t>
            </a:r>
            <a:r>
              <a:rPr lang="en-BE" sz="1050" dirty="0">
                <a:solidFill>
                  <a:schemeClr val="tx1">
                    <a:lumMod val="90000"/>
                    <a:lumOff val="10000"/>
                  </a:schemeClr>
                </a:solidFill>
              </a:rPr>
              <a:t>, head of Research, </a:t>
            </a:r>
            <a:r>
              <a:rPr lang="fr-BE" sz="1050" dirty="0">
                <a:solidFill>
                  <a:schemeClr val="tx1">
                    <a:lumMod val="90000"/>
                    <a:lumOff val="10000"/>
                  </a:schemeClr>
                </a:solidFill>
              </a:rPr>
              <a:t>Rai </a:t>
            </a:r>
            <a:r>
              <a:rPr lang="fr-BE" sz="1050" dirty="0" err="1">
                <a:solidFill>
                  <a:schemeClr val="tx1">
                    <a:lumMod val="90000"/>
                    <a:lumOff val="10000"/>
                  </a:schemeClr>
                </a:solidFill>
              </a:rPr>
              <a:t>Pubblicità</a:t>
            </a:r>
            <a:r>
              <a:rPr lang="fr-BE" sz="1050" dirty="0">
                <a:solidFill>
                  <a:schemeClr val="tx1">
                    <a:lumMod val="90000"/>
                    <a:lumOff val="10000"/>
                  </a:schemeClr>
                </a:solidFill>
              </a:rPr>
              <a:t> </a:t>
            </a:r>
            <a:endParaRPr lang="en-GB" sz="1050" dirty="0">
              <a:solidFill>
                <a:schemeClr val="tx1">
                  <a:lumMod val="90000"/>
                  <a:lumOff val="10000"/>
                </a:schemeClr>
              </a:solidFill>
            </a:endParaRPr>
          </a:p>
        </p:txBody>
      </p:sp>
      <p:sp>
        <p:nvSpPr>
          <p:cNvPr id="21" name="Text Placeholder 2">
            <a:extLst>
              <a:ext uri="{FF2B5EF4-FFF2-40B4-BE49-F238E27FC236}">
                <a16:creationId xmlns:a16="http://schemas.microsoft.com/office/drawing/2014/main" id="{D1088F1C-14C8-A2EF-8860-499978935FC6}"/>
              </a:ext>
            </a:extLst>
          </p:cNvPr>
          <p:cNvSpPr txBox="1">
            <a:spLocks/>
          </p:cNvSpPr>
          <p:nvPr/>
        </p:nvSpPr>
        <p:spPr>
          <a:xfrm>
            <a:off x="540003" y="3111113"/>
            <a:ext cx="1462475" cy="2654792"/>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BE" sz="1200" dirty="0">
                <a:solidFill>
                  <a:schemeClr val="accent1"/>
                </a:solidFill>
              </a:rPr>
              <a:t>The Golden Minute format performs exceptionally well in terms of ad acceptance compared to the classic TV ad break</a:t>
            </a:r>
            <a:br>
              <a:rPr lang="en-BE" sz="1200" dirty="0">
                <a:solidFill>
                  <a:schemeClr val="accent1"/>
                </a:solidFill>
              </a:rPr>
            </a:br>
            <a:r>
              <a:rPr lang="en-BE" sz="1200" dirty="0">
                <a:solidFill>
                  <a:schemeClr val="accent1"/>
                </a:solidFill>
              </a:rPr>
              <a:t>(74% across all audience categories).</a:t>
            </a:r>
            <a:endParaRPr lang="en-GB" sz="1200" dirty="0">
              <a:solidFill>
                <a:schemeClr val="accent1"/>
              </a:solidFill>
            </a:endParaRPr>
          </a:p>
        </p:txBody>
      </p:sp>
      <p:sp>
        <p:nvSpPr>
          <p:cNvPr id="22" name="Text Placeholder 2">
            <a:extLst>
              <a:ext uri="{FF2B5EF4-FFF2-40B4-BE49-F238E27FC236}">
                <a16:creationId xmlns:a16="http://schemas.microsoft.com/office/drawing/2014/main" id="{3D7A6A7A-A901-4BF5-7E4A-2FACC72085E2}"/>
              </a:ext>
            </a:extLst>
          </p:cNvPr>
          <p:cNvSpPr txBox="1">
            <a:spLocks/>
          </p:cNvSpPr>
          <p:nvPr/>
        </p:nvSpPr>
        <p:spPr>
          <a:xfrm>
            <a:off x="2195624" y="3111113"/>
            <a:ext cx="1462475" cy="2654792"/>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BE" sz="1200" dirty="0">
                <a:solidFill>
                  <a:schemeClr val="accent1"/>
                </a:solidFill>
              </a:rPr>
              <a:t>The Golden Minute format attracts 84% attention</a:t>
            </a:r>
            <a:r>
              <a:rPr lang="en-GB" sz="1200" dirty="0">
                <a:solidFill>
                  <a:schemeClr val="accent1"/>
                </a:solidFill>
              </a:rPr>
              <a:t>, considerably higher</a:t>
            </a:r>
            <a:r>
              <a:rPr lang="en-BE" sz="1200" dirty="0">
                <a:solidFill>
                  <a:schemeClr val="accent1"/>
                </a:solidFill>
              </a:rPr>
              <a:t> than the classic ad break.</a:t>
            </a:r>
            <a:endParaRPr lang="en-GB" sz="1200" dirty="0">
              <a:solidFill>
                <a:schemeClr val="accent1"/>
              </a:solidFill>
            </a:endParaRPr>
          </a:p>
        </p:txBody>
      </p:sp>
      <p:sp>
        <p:nvSpPr>
          <p:cNvPr id="23" name="Text Placeholder 2">
            <a:extLst>
              <a:ext uri="{FF2B5EF4-FFF2-40B4-BE49-F238E27FC236}">
                <a16:creationId xmlns:a16="http://schemas.microsoft.com/office/drawing/2014/main" id="{86A7436F-AAF7-2FCF-C888-DE7E79A249C7}"/>
              </a:ext>
            </a:extLst>
          </p:cNvPr>
          <p:cNvSpPr txBox="1">
            <a:spLocks/>
          </p:cNvSpPr>
          <p:nvPr/>
        </p:nvSpPr>
        <p:spPr>
          <a:xfrm>
            <a:off x="3851244" y="3111114"/>
            <a:ext cx="1462475" cy="2654792"/>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GB" sz="1200" dirty="0">
                <a:solidFill>
                  <a:schemeClr val="accent1"/>
                </a:solidFill>
              </a:rPr>
              <a:t>The Golden Minute </a:t>
            </a:r>
            <a:r>
              <a:rPr lang="en-BE" sz="1200" dirty="0">
                <a:solidFill>
                  <a:schemeClr val="accent1"/>
                </a:solidFill>
              </a:rPr>
              <a:t>format </a:t>
            </a:r>
            <a:r>
              <a:rPr lang="en-GB" sz="1200" dirty="0">
                <a:solidFill>
                  <a:schemeClr val="accent1"/>
                </a:solidFill>
              </a:rPr>
              <a:t>favours a viewing completion of the commercial, it minimises zapping and increases the brand recall and memorability</a:t>
            </a:r>
            <a:r>
              <a:rPr lang="en-BE" sz="1200" dirty="0">
                <a:solidFill>
                  <a:schemeClr val="accent1"/>
                </a:solidFill>
              </a:rPr>
              <a:t>.</a:t>
            </a:r>
            <a:endParaRPr lang="en-GB" sz="1200" dirty="0">
              <a:solidFill>
                <a:schemeClr val="accent1"/>
              </a:solidFill>
            </a:endParaRPr>
          </a:p>
        </p:txBody>
      </p:sp>
      <p:sp>
        <p:nvSpPr>
          <p:cNvPr id="24" name="Text Placeholder 2">
            <a:extLst>
              <a:ext uri="{FF2B5EF4-FFF2-40B4-BE49-F238E27FC236}">
                <a16:creationId xmlns:a16="http://schemas.microsoft.com/office/drawing/2014/main" id="{3CB2D592-DAFE-178B-E56C-082467421372}"/>
              </a:ext>
            </a:extLst>
          </p:cNvPr>
          <p:cNvSpPr txBox="1">
            <a:spLocks/>
          </p:cNvSpPr>
          <p:nvPr/>
        </p:nvSpPr>
        <p:spPr>
          <a:xfrm>
            <a:off x="5506865" y="3111113"/>
            <a:ext cx="1462475" cy="2654792"/>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fr-BE" sz="1200" dirty="0">
                <a:solidFill>
                  <a:schemeClr val="accent1"/>
                </a:solidFill>
              </a:rPr>
              <a:t>The format </a:t>
            </a:r>
            <a:r>
              <a:rPr lang="en-GB" sz="1200" dirty="0">
                <a:solidFill>
                  <a:schemeClr val="accent1"/>
                </a:solidFill>
              </a:rPr>
              <a:t>likewise</a:t>
            </a:r>
            <a:r>
              <a:rPr lang="fr-BE" sz="1200" dirty="0">
                <a:solidFill>
                  <a:schemeClr val="accent1"/>
                </a:solidFill>
              </a:rPr>
              <a:t> </a:t>
            </a:r>
            <a:r>
              <a:rPr lang="en-BE" sz="1200" dirty="0">
                <a:solidFill>
                  <a:schemeClr val="accent1"/>
                </a:solidFill>
              </a:rPr>
              <a:t>shows high levels of performance across the entire advertising funnel (</a:t>
            </a:r>
            <a:r>
              <a:rPr lang="en-GB" sz="1200" dirty="0">
                <a:solidFill>
                  <a:schemeClr val="accent1"/>
                </a:solidFill>
              </a:rPr>
              <a:t>upper funnel </a:t>
            </a:r>
            <a:r>
              <a:rPr lang="en-BE" sz="1200" dirty="0">
                <a:solidFill>
                  <a:schemeClr val="accent1"/>
                </a:solidFill>
              </a:rPr>
              <a:t>– </a:t>
            </a:r>
            <a:r>
              <a:rPr lang="en-GB" sz="1200" dirty="0">
                <a:solidFill>
                  <a:schemeClr val="accent1"/>
                </a:solidFill>
              </a:rPr>
              <a:t>80% and lower funnel  </a:t>
            </a:r>
            <a:r>
              <a:rPr lang="en-BE" sz="1200" dirty="0">
                <a:solidFill>
                  <a:schemeClr val="accent1"/>
                </a:solidFill>
              </a:rPr>
              <a:t>– </a:t>
            </a:r>
            <a:r>
              <a:rPr lang="en-GB" sz="1200" dirty="0">
                <a:solidFill>
                  <a:schemeClr val="accent1"/>
                </a:solidFill>
              </a:rPr>
              <a:t>65%</a:t>
            </a:r>
            <a:r>
              <a:rPr lang="en-BE" sz="1200" dirty="0">
                <a:solidFill>
                  <a:schemeClr val="accent1"/>
                </a:solidFill>
              </a:rPr>
              <a:t>).</a:t>
            </a:r>
            <a:endParaRPr lang="en-GB" sz="1200" dirty="0">
              <a:solidFill>
                <a:schemeClr val="accent1"/>
              </a:solidFill>
            </a:endParaRPr>
          </a:p>
        </p:txBody>
      </p:sp>
      <p:sp>
        <p:nvSpPr>
          <p:cNvPr id="3" name="Text Placeholder 2">
            <a:extLst>
              <a:ext uri="{FF2B5EF4-FFF2-40B4-BE49-F238E27FC236}">
                <a16:creationId xmlns:a16="http://schemas.microsoft.com/office/drawing/2014/main" id="{F71CF403-CCE9-97FB-24AA-D4F651681571}"/>
              </a:ext>
            </a:extLst>
          </p:cNvPr>
          <p:cNvSpPr txBox="1">
            <a:spLocks/>
          </p:cNvSpPr>
          <p:nvPr/>
        </p:nvSpPr>
        <p:spPr>
          <a:xfrm>
            <a:off x="7162486" y="3111113"/>
            <a:ext cx="1462475" cy="2654792"/>
          </a:xfrm>
          <a:prstGeom prst="rect">
            <a:avLst/>
          </a:prstGeom>
          <a:solidFill>
            <a:schemeClr val="bg2"/>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fr-BE" sz="1200" dirty="0">
                <a:solidFill>
                  <a:schemeClr val="accent1"/>
                </a:solidFill>
              </a:rPr>
              <a:t>The Golden Minute format </a:t>
            </a:r>
            <a:r>
              <a:rPr lang="en-BE" sz="1200" dirty="0">
                <a:solidFill>
                  <a:schemeClr val="accent1"/>
                </a:solidFill>
              </a:rPr>
              <a:t>has a positive effect on intention to buy, scoring on average a 77% cross-category boost.</a:t>
            </a:r>
            <a:endParaRPr lang="en-GB" sz="1200" dirty="0">
              <a:solidFill>
                <a:schemeClr val="accent1"/>
              </a:solidFill>
            </a:endParaRPr>
          </a:p>
        </p:txBody>
      </p:sp>
      <p:pic>
        <p:nvPicPr>
          <p:cNvPr id="7" name="Picture Placeholder 7">
            <a:extLst>
              <a:ext uri="{FF2B5EF4-FFF2-40B4-BE49-F238E27FC236}">
                <a16:creationId xmlns:a16="http://schemas.microsoft.com/office/drawing/2014/main" id="{4B26872F-4587-58F0-98F9-9618BCE0E019}"/>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a:xfrm>
            <a:off x="11347450" y="6186488"/>
            <a:ext cx="593725" cy="593725"/>
          </a:xfrm>
          <a:prstGeom prst="rect">
            <a:avLst/>
          </a:prstGeom>
        </p:spPr>
      </p:pic>
      <p:sp>
        <p:nvSpPr>
          <p:cNvPr id="9" name="TextBox 8">
            <a:extLst>
              <a:ext uri="{FF2B5EF4-FFF2-40B4-BE49-F238E27FC236}">
                <a16:creationId xmlns:a16="http://schemas.microsoft.com/office/drawing/2014/main" id="{BD3B04B3-3BD6-80FA-EFA3-0BD77975E01C}"/>
              </a:ext>
            </a:extLst>
          </p:cNvPr>
          <p:cNvSpPr txBox="1"/>
          <p:nvPr/>
        </p:nvSpPr>
        <p:spPr>
          <a:xfrm>
            <a:off x="346762" y="2505670"/>
            <a:ext cx="8426301" cy="461665"/>
          </a:xfrm>
          <a:prstGeom prst="rect">
            <a:avLst/>
          </a:prstGeom>
          <a:noFill/>
        </p:spPr>
        <p:txBody>
          <a:bodyPr wrap="square">
            <a:spAutoFit/>
          </a:bodyPr>
          <a:lstStyle/>
          <a:p>
            <a:pPr marL="0" indent="0">
              <a:buNone/>
            </a:pPr>
            <a:r>
              <a:rPr lang="en-BE" sz="1200" dirty="0">
                <a:solidFill>
                  <a:schemeClr val="tx1">
                    <a:lumMod val="90000"/>
                    <a:lumOff val="10000"/>
                  </a:schemeClr>
                </a:solidFill>
              </a:rPr>
              <a:t>The study measures the impact and performance </a:t>
            </a:r>
            <a:r>
              <a:rPr lang="en-GB" sz="1200" dirty="0">
                <a:solidFill>
                  <a:schemeClr val="tx1">
                    <a:lumMod val="90000"/>
                    <a:lumOff val="10000"/>
                  </a:schemeClr>
                </a:solidFill>
              </a:rPr>
              <a:t>of the</a:t>
            </a:r>
            <a:r>
              <a:rPr lang="en-BE" sz="1200" dirty="0">
                <a:solidFill>
                  <a:schemeClr val="tx1">
                    <a:lumMod val="90000"/>
                    <a:lumOff val="10000"/>
                  </a:schemeClr>
                </a:solidFill>
              </a:rPr>
              <a:t> </a:t>
            </a:r>
            <a:r>
              <a:rPr lang="en-GB" sz="1200" b="1" i="1" dirty="0">
                <a:solidFill>
                  <a:schemeClr val="tx1">
                    <a:lumMod val="90000"/>
                    <a:lumOff val="10000"/>
                  </a:schemeClr>
                </a:solidFill>
              </a:rPr>
              <a:t>Golden Minute </a:t>
            </a:r>
            <a:r>
              <a:rPr lang="en-GB" sz="1200" b="1" dirty="0">
                <a:solidFill>
                  <a:schemeClr val="tx1">
                    <a:lumMod val="90000"/>
                    <a:lumOff val="10000"/>
                  </a:schemeClr>
                </a:solidFill>
              </a:rPr>
              <a:t>format </a:t>
            </a:r>
            <a:r>
              <a:rPr lang="en-GB" sz="1200" dirty="0">
                <a:solidFill>
                  <a:schemeClr val="tx1">
                    <a:lumMod val="90000"/>
                    <a:lumOff val="10000"/>
                  </a:schemeClr>
                </a:solidFill>
              </a:rPr>
              <a:t>(</a:t>
            </a:r>
            <a:r>
              <a:rPr lang="en-BE" sz="1200" dirty="0">
                <a:solidFill>
                  <a:schemeClr val="tx1">
                    <a:lumMod val="90000"/>
                    <a:lumOff val="10000"/>
                  </a:schemeClr>
                </a:solidFill>
              </a:rPr>
              <a:t>i.e. a </a:t>
            </a:r>
            <a:r>
              <a:rPr lang="en-GB" sz="1200" dirty="0">
                <a:solidFill>
                  <a:schemeClr val="tx1">
                    <a:lumMod val="90000"/>
                    <a:lumOff val="10000"/>
                  </a:schemeClr>
                </a:solidFill>
              </a:rPr>
              <a:t>60</a:t>
            </a:r>
            <a:r>
              <a:rPr lang="en-BE" sz="1200" dirty="0">
                <a:solidFill>
                  <a:schemeClr val="tx1">
                    <a:lumMod val="90000"/>
                    <a:lumOff val="10000"/>
                  </a:schemeClr>
                </a:solidFill>
              </a:rPr>
              <a:t>” </a:t>
            </a:r>
            <a:r>
              <a:rPr lang="en-GB" sz="1200" dirty="0">
                <a:solidFill>
                  <a:schemeClr val="tx1">
                    <a:lumMod val="90000"/>
                    <a:lumOff val="10000"/>
                  </a:schemeClr>
                </a:solidFill>
              </a:rPr>
              <a:t>isolated TV break, </a:t>
            </a:r>
            <a:r>
              <a:rPr lang="en-BE" sz="1200" dirty="0">
                <a:solidFill>
                  <a:schemeClr val="tx1">
                    <a:lumMod val="90000"/>
                    <a:lumOff val="10000"/>
                  </a:schemeClr>
                </a:solidFill>
              </a:rPr>
              <a:t>including </a:t>
            </a:r>
            <a:r>
              <a:rPr lang="en-GB" sz="1200" dirty="0">
                <a:solidFill>
                  <a:schemeClr val="tx1">
                    <a:lumMod val="90000"/>
                    <a:lumOff val="10000"/>
                  </a:schemeClr>
                </a:solidFill>
              </a:rPr>
              <a:t>1</a:t>
            </a:r>
            <a:r>
              <a:rPr lang="en-BE" sz="1200" dirty="0">
                <a:solidFill>
                  <a:schemeClr val="tx1">
                    <a:lumMod val="90000"/>
                    <a:lumOff val="10000"/>
                  </a:schemeClr>
                </a:solidFill>
              </a:rPr>
              <a:t>-4 spots</a:t>
            </a:r>
            <a:r>
              <a:rPr lang="en-GB" sz="1200" dirty="0">
                <a:solidFill>
                  <a:schemeClr val="tx1">
                    <a:lumMod val="90000"/>
                    <a:lumOff val="10000"/>
                  </a:schemeClr>
                </a:solidFill>
              </a:rPr>
              <a:t>, well integrated into the editorial narrative</a:t>
            </a:r>
            <a:r>
              <a:rPr lang="en-BE" sz="1200" dirty="0">
                <a:solidFill>
                  <a:schemeClr val="tx1">
                    <a:lumMod val="90000"/>
                    <a:lumOff val="10000"/>
                  </a:schemeClr>
                </a:solidFill>
              </a:rPr>
              <a:t> of the program, adapted for linear TV and digital</a:t>
            </a:r>
            <a:r>
              <a:rPr lang="en-GB" sz="1200" dirty="0">
                <a:solidFill>
                  <a:schemeClr val="tx1">
                    <a:lumMod val="90000"/>
                    <a:lumOff val="10000"/>
                  </a:schemeClr>
                </a:solidFill>
              </a:rPr>
              <a:t>)</a:t>
            </a:r>
            <a:r>
              <a:rPr lang="en-BE" sz="1200" dirty="0">
                <a:solidFill>
                  <a:schemeClr val="tx1">
                    <a:lumMod val="90000"/>
                    <a:lumOff val="10000"/>
                  </a:schemeClr>
                </a:solidFill>
              </a:rPr>
              <a:t>.</a:t>
            </a:r>
          </a:p>
        </p:txBody>
      </p:sp>
    </p:spTree>
    <p:extLst>
      <p:ext uri="{BB962C8B-B14F-4D97-AF65-F5344CB8AC3E}">
        <p14:creationId xmlns:p14="http://schemas.microsoft.com/office/powerpoint/2010/main" val="3285948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0CF0F7A-86F1-9721-F9B9-829B99788994}"/>
              </a:ext>
            </a:extLst>
          </p:cNvPr>
          <p:cNvSpPr/>
          <p:nvPr/>
        </p:nvSpPr>
        <p:spPr>
          <a:xfrm>
            <a:off x="-2" y="1828799"/>
            <a:ext cx="9118800"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dirty="0"/>
          </a:p>
        </p:txBody>
      </p:sp>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p:txBody>
          <a:bodyPr/>
          <a:lstStyle/>
          <a:p>
            <a:r>
              <a:rPr lang="en-GB" sz="3200" dirty="0"/>
              <a:t>The </a:t>
            </a:r>
            <a:r>
              <a:rPr lang="en-GB" sz="3200" i="1" dirty="0"/>
              <a:t>Golden Minute</a:t>
            </a:r>
            <a:r>
              <a:rPr lang="en-GB" sz="3200" dirty="0"/>
              <a:t> minimises zapping and increases the brand recall and memorability</a:t>
            </a:r>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ITALY</a:t>
            </a:r>
          </a:p>
        </p:txBody>
      </p:sp>
      <p:sp>
        <p:nvSpPr>
          <p:cNvPr id="29" name="Text Placeholder 2">
            <a:extLst>
              <a:ext uri="{FF2B5EF4-FFF2-40B4-BE49-F238E27FC236}">
                <a16:creationId xmlns:a16="http://schemas.microsoft.com/office/drawing/2014/main" id="{8283CF46-1B76-2835-60F5-4A46E03AFC71}"/>
              </a:ext>
            </a:extLst>
          </p:cNvPr>
          <p:cNvSpPr txBox="1">
            <a:spLocks/>
          </p:cNvSpPr>
          <p:nvPr/>
        </p:nvSpPr>
        <p:spPr>
          <a:xfrm>
            <a:off x="9504709" y="1828799"/>
            <a:ext cx="2353916" cy="3801041"/>
          </a:xfrm>
          <a:prstGeom prst="rect">
            <a:avLst/>
          </a:prstGeom>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BE" sz="1100" b="1" dirty="0">
                <a:solidFill>
                  <a:srgbClr val="FF5050"/>
                </a:solidFill>
              </a:rPr>
              <a:t>RAI EXPOSED: </a:t>
            </a:r>
            <a:r>
              <a:rPr lang="en-GB" sz="1100" dirty="0">
                <a:solidFill>
                  <a:schemeClr val="tx1">
                    <a:lumMod val="90000"/>
                    <a:lumOff val="10000"/>
                  </a:schemeClr>
                </a:solidFill>
              </a:rPr>
              <a:t>Those who spontaneously remember seeing the ad</a:t>
            </a:r>
            <a:r>
              <a:rPr lang="en-BE" sz="1100" dirty="0">
                <a:solidFill>
                  <a:schemeClr val="tx1">
                    <a:lumMod val="90000"/>
                    <a:lumOff val="10000"/>
                  </a:schemeClr>
                </a:solidFill>
              </a:rPr>
              <a:t>s</a:t>
            </a:r>
            <a:r>
              <a:rPr lang="en-GB" sz="1100" dirty="0">
                <a:solidFill>
                  <a:schemeClr val="tx1">
                    <a:lumMod val="90000"/>
                    <a:lumOff val="10000"/>
                  </a:schemeClr>
                </a:solidFill>
              </a:rPr>
              <a:t> being tested on TV on Rai</a:t>
            </a:r>
            <a:endParaRPr lang="en-BE" sz="1100" dirty="0">
              <a:solidFill>
                <a:schemeClr val="tx1">
                  <a:lumMod val="90000"/>
                  <a:lumOff val="10000"/>
                </a:schemeClr>
              </a:solidFill>
            </a:endParaRPr>
          </a:p>
          <a:p>
            <a:pPr marL="0" indent="0">
              <a:buNone/>
            </a:pPr>
            <a:r>
              <a:rPr lang="en-BE" sz="1100" b="1" dirty="0">
                <a:solidFill>
                  <a:srgbClr val="FF9933"/>
                </a:solidFill>
              </a:rPr>
              <a:t>PREMIUM: </a:t>
            </a:r>
            <a:r>
              <a:rPr lang="en-GB" sz="1100" dirty="0">
                <a:solidFill>
                  <a:schemeClr val="tx1">
                    <a:lumMod val="90000"/>
                    <a:lumOff val="10000"/>
                  </a:schemeClr>
                </a:solidFill>
              </a:rPr>
              <a:t>Those willing to spend more for a quality / value-added product or service</a:t>
            </a:r>
            <a:r>
              <a:rPr lang="en-BE" sz="1100" dirty="0">
                <a:solidFill>
                  <a:schemeClr val="tx1">
                    <a:lumMod val="90000"/>
                    <a:lumOff val="10000"/>
                  </a:schemeClr>
                </a:solidFill>
              </a:rPr>
              <a:t> </a:t>
            </a:r>
            <a:r>
              <a:rPr lang="en-GB" sz="1100" dirty="0">
                <a:solidFill>
                  <a:schemeClr val="tx1">
                    <a:lumMod val="90000"/>
                    <a:lumOff val="10000"/>
                  </a:schemeClr>
                </a:solidFill>
              </a:rPr>
              <a:t>(target spending / high spending)</a:t>
            </a:r>
            <a:endParaRPr lang="en-BE" sz="1100" dirty="0">
              <a:solidFill>
                <a:schemeClr val="tx1">
                  <a:lumMod val="90000"/>
                  <a:lumOff val="10000"/>
                </a:schemeClr>
              </a:solidFill>
            </a:endParaRPr>
          </a:p>
          <a:p>
            <a:pPr marL="0" indent="0">
              <a:buNone/>
            </a:pPr>
            <a:r>
              <a:rPr lang="en-BE" sz="1100" b="1" dirty="0">
                <a:solidFill>
                  <a:schemeClr val="accent1"/>
                </a:solidFill>
              </a:rPr>
              <a:t>AD ORIENTED: </a:t>
            </a:r>
            <a:r>
              <a:rPr lang="en-GB" sz="1100" dirty="0">
                <a:solidFill>
                  <a:schemeClr val="tx1">
                    <a:lumMod val="90000"/>
                    <a:lumOff val="10000"/>
                  </a:schemeClr>
                </a:solidFill>
              </a:rPr>
              <a:t>Those who use adv</a:t>
            </a:r>
            <a:r>
              <a:rPr lang="en-BE" sz="1100" dirty="0">
                <a:solidFill>
                  <a:schemeClr val="tx1">
                    <a:lumMod val="90000"/>
                    <a:lumOff val="10000"/>
                  </a:schemeClr>
                </a:solidFill>
              </a:rPr>
              <a:t>ertising</a:t>
            </a:r>
            <a:r>
              <a:rPr lang="en-GB" sz="1100" dirty="0">
                <a:solidFill>
                  <a:schemeClr val="tx1">
                    <a:lumMod val="90000"/>
                    <a:lumOff val="10000"/>
                  </a:schemeClr>
                </a:solidFill>
              </a:rPr>
              <a:t> as an information source to orient themselves in their purchasing choices</a:t>
            </a:r>
          </a:p>
          <a:p>
            <a:pPr marL="0" indent="0">
              <a:buNone/>
            </a:pPr>
            <a:r>
              <a:rPr lang="fr-BE" sz="1100" b="1" dirty="0">
                <a:solidFill>
                  <a:schemeClr val="accent3">
                    <a:lumMod val="75000"/>
                  </a:schemeClr>
                </a:solidFill>
              </a:rPr>
              <a:t>CONSUMERS/USERS</a:t>
            </a:r>
            <a:r>
              <a:rPr lang="en-BE" sz="1100" b="1" dirty="0">
                <a:solidFill>
                  <a:schemeClr val="accent3">
                    <a:lumMod val="75000"/>
                  </a:schemeClr>
                </a:solidFill>
              </a:rPr>
              <a:t>: </a:t>
            </a:r>
            <a:r>
              <a:rPr lang="en-GB" sz="1100" dirty="0">
                <a:solidFill>
                  <a:schemeClr val="tx1">
                    <a:lumMod val="90000"/>
                    <a:lumOff val="10000"/>
                  </a:schemeClr>
                </a:solidFill>
              </a:rPr>
              <a:t>Those who buy / use products or services of the relevant product category with a certain frequency (potential target)</a:t>
            </a:r>
            <a:endParaRPr lang="en-BE" sz="1100" dirty="0">
              <a:solidFill>
                <a:schemeClr val="tx1">
                  <a:lumMod val="90000"/>
                  <a:lumOff val="10000"/>
                </a:schemeClr>
              </a:solidFill>
            </a:endParaRPr>
          </a:p>
          <a:p>
            <a:pPr marL="0" indent="0">
              <a:buNone/>
            </a:pPr>
            <a:endParaRPr lang="en-BE" sz="800" i="1" dirty="0">
              <a:solidFill>
                <a:schemeClr val="tx1">
                  <a:lumMod val="50000"/>
                  <a:lumOff val="50000"/>
                </a:schemeClr>
              </a:solidFill>
            </a:endParaRPr>
          </a:p>
          <a:p>
            <a:pPr marL="0" indent="0">
              <a:buNone/>
            </a:pPr>
            <a:r>
              <a:rPr lang="en-GB" sz="800" i="1" dirty="0">
                <a:solidFill>
                  <a:schemeClr val="tx1">
                    <a:lumMod val="50000"/>
                    <a:lumOff val="50000"/>
                  </a:schemeClr>
                </a:solidFill>
              </a:rPr>
              <a:t>Source: Ad hoc </a:t>
            </a:r>
            <a:r>
              <a:rPr lang="en-GB" sz="800" i="1" dirty="0" err="1">
                <a:solidFill>
                  <a:schemeClr val="tx1">
                    <a:lumMod val="50000"/>
                    <a:lumOff val="50000"/>
                  </a:schemeClr>
                </a:solidFill>
              </a:rPr>
              <a:t>tResearch</a:t>
            </a:r>
            <a:r>
              <a:rPr lang="en-GB" sz="800" i="1" dirty="0">
                <a:solidFill>
                  <a:schemeClr val="tx1">
                    <a:lumMod val="50000"/>
                    <a:lumOff val="50000"/>
                  </a:schemeClr>
                </a:solidFill>
              </a:rPr>
              <a:t>, CAWI, Unit Research Rai </a:t>
            </a:r>
            <a:r>
              <a:rPr lang="en-GB" sz="800" i="1" dirty="0" err="1">
                <a:solidFill>
                  <a:schemeClr val="tx1">
                    <a:lumMod val="50000"/>
                    <a:lumOff val="50000"/>
                  </a:schemeClr>
                </a:solidFill>
              </a:rPr>
              <a:t>Pubblicità</a:t>
            </a:r>
            <a:r>
              <a:rPr lang="en-GB" sz="800" i="1" dirty="0">
                <a:solidFill>
                  <a:schemeClr val="tx1">
                    <a:lumMod val="50000"/>
                    <a:lumOff val="50000"/>
                  </a:schemeClr>
                </a:solidFill>
              </a:rPr>
              <a:t> – total respondents 11.807</a:t>
            </a:r>
            <a:r>
              <a:rPr lang="en-BE" sz="800" i="1" dirty="0">
                <a:solidFill>
                  <a:schemeClr val="tx1">
                    <a:lumMod val="50000"/>
                    <a:lumOff val="50000"/>
                  </a:schemeClr>
                </a:solidFill>
              </a:rPr>
              <a:t>. </a:t>
            </a:r>
            <a:r>
              <a:rPr lang="en-GB" sz="800" i="1" dirty="0">
                <a:solidFill>
                  <a:schemeClr val="tx1">
                    <a:lumMod val="50000"/>
                    <a:lumOff val="50000"/>
                  </a:schemeClr>
                </a:solidFill>
              </a:rPr>
              <a:t>Rai Exposed 1.464 - Premium 2.235 - ADV oriented 3.472 - Consumers/Users 7.374</a:t>
            </a:r>
          </a:p>
        </p:txBody>
      </p:sp>
      <p:graphicFrame>
        <p:nvGraphicFramePr>
          <p:cNvPr id="2" name="Table 12">
            <a:extLst>
              <a:ext uri="{FF2B5EF4-FFF2-40B4-BE49-F238E27FC236}">
                <a16:creationId xmlns:a16="http://schemas.microsoft.com/office/drawing/2014/main" id="{7BB4AC8C-8C02-16D4-52B7-A39CEAFF17F4}"/>
              </a:ext>
            </a:extLst>
          </p:cNvPr>
          <p:cNvGraphicFramePr>
            <a:graphicFrameLocks noGrp="1"/>
          </p:cNvGraphicFramePr>
          <p:nvPr>
            <p:extLst>
              <p:ext uri="{D42A27DB-BD31-4B8C-83A1-F6EECF244321}">
                <p14:modId xmlns:p14="http://schemas.microsoft.com/office/powerpoint/2010/main" val="3987945320"/>
              </p:ext>
            </p:extLst>
          </p:nvPr>
        </p:nvGraphicFramePr>
        <p:xfrm>
          <a:off x="342898" y="2525486"/>
          <a:ext cx="8435342" cy="3313058"/>
        </p:xfrm>
        <a:graphic>
          <a:graphicData uri="http://schemas.openxmlformats.org/drawingml/2006/table">
            <a:tbl>
              <a:tblPr firstRow="1" bandRow="1">
                <a:tableStyleId>{5C22544A-7EE6-4342-B048-85BDC9FD1C3A}</a:tableStyleId>
              </a:tblPr>
              <a:tblGrid>
                <a:gridCol w="3036722">
                  <a:extLst>
                    <a:ext uri="{9D8B030D-6E8A-4147-A177-3AD203B41FA5}">
                      <a16:colId xmlns:a16="http://schemas.microsoft.com/office/drawing/2014/main" val="1513604778"/>
                    </a:ext>
                  </a:extLst>
                </a:gridCol>
                <a:gridCol w="1079724">
                  <a:extLst>
                    <a:ext uri="{9D8B030D-6E8A-4147-A177-3AD203B41FA5}">
                      <a16:colId xmlns:a16="http://schemas.microsoft.com/office/drawing/2014/main" val="2647570955"/>
                    </a:ext>
                  </a:extLst>
                </a:gridCol>
                <a:gridCol w="1079724">
                  <a:extLst>
                    <a:ext uri="{9D8B030D-6E8A-4147-A177-3AD203B41FA5}">
                      <a16:colId xmlns:a16="http://schemas.microsoft.com/office/drawing/2014/main" val="338373214"/>
                    </a:ext>
                  </a:extLst>
                </a:gridCol>
                <a:gridCol w="1079724">
                  <a:extLst>
                    <a:ext uri="{9D8B030D-6E8A-4147-A177-3AD203B41FA5}">
                      <a16:colId xmlns:a16="http://schemas.microsoft.com/office/drawing/2014/main" val="3855613433"/>
                    </a:ext>
                  </a:extLst>
                </a:gridCol>
                <a:gridCol w="1079724">
                  <a:extLst>
                    <a:ext uri="{9D8B030D-6E8A-4147-A177-3AD203B41FA5}">
                      <a16:colId xmlns:a16="http://schemas.microsoft.com/office/drawing/2014/main" val="2206167803"/>
                    </a:ext>
                  </a:extLst>
                </a:gridCol>
                <a:gridCol w="1079724">
                  <a:extLst>
                    <a:ext uri="{9D8B030D-6E8A-4147-A177-3AD203B41FA5}">
                      <a16:colId xmlns:a16="http://schemas.microsoft.com/office/drawing/2014/main" val="3710565064"/>
                    </a:ext>
                  </a:extLst>
                </a:gridCol>
              </a:tblGrid>
              <a:tr h="740646">
                <a:tc>
                  <a:txBody>
                    <a:bodyPr/>
                    <a:lstStyle/>
                    <a:p>
                      <a:pPr algn="ctr"/>
                      <a:endParaRPr lang="en-US" sz="1400" b="0" dirty="0">
                        <a:solidFill>
                          <a:schemeClr val="tx1"/>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BE" sz="1000" b="1" dirty="0">
                          <a:solidFill>
                            <a:schemeClr val="tx1"/>
                          </a:solidFill>
                          <a:latin typeface="+mn-lt"/>
                          <a:cs typeface="Helvetica" panose="020B0604020202020204" pitchFamily="34" charset="0"/>
                        </a:rPr>
                        <a:t>TOTAL</a:t>
                      </a:r>
                    </a:p>
                    <a:p>
                      <a:pPr algn="ctr"/>
                      <a:r>
                        <a:rPr lang="fr-BE" sz="1000" b="0" dirty="0">
                          <a:solidFill>
                            <a:schemeClr val="tx1"/>
                          </a:solidFill>
                          <a:latin typeface="+mn-lt"/>
                          <a:cs typeface="Helvetica" panose="020B0604020202020204" pitchFamily="34" charset="0"/>
                        </a:rPr>
                        <a:t>Rate 6-10</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BE" sz="1000" b="1" dirty="0">
                          <a:solidFill>
                            <a:srgbClr val="FF5050"/>
                          </a:solidFill>
                          <a:latin typeface="+mn-lt"/>
                          <a:cs typeface="Helvetica" panose="020B0604020202020204" pitchFamily="34" charset="0"/>
                        </a:rPr>
                        <a:t>RAI EXPOSED</a:t>
                      </a:r>
                    </a:p>
                    <a:p>
                      <a:pPr algn="ctr"/>
                      <a:r>
                        <a:rPr lang="fr-BE" sz="1000" b="0" dirty="0">
                          <a:solidFill>
                            <a:srgbClr val="FF5050"/>
                          </a:solidFill>
                          <a:latin typeface="+mn-lt"/>
                          <a:cs typeface="Helvetica" panose="020B0604020202020204" pitchFamily="34" charset="0"/>
                        </a:rPr>
                        <a:t>Rate 6-10</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BE" sz="1000" b="1" dirty="0">
                          <a:solidFill>
                            <a:srgbClr val="FF9933"/>
                          </a:solidFill>
                          <a:latin typeface="+mn-lt"/>
                          <a:cs typeface="Helvetica" panose="020B0604020202020204" pitchFamily="34" charset="0"/>
                        </a:rPr>
                        <a:t>PREMIUM</a:t>
                      </a:r>
                    </a:p>
                    <a:p>
                      <a:pPr algn="ctr"/>
                      <a:r>
                        <a:rPr lang="fr-BE" sz="1000" b="0" dirty="0">
                          <a:solidFill>
                            <a:srgbClr val="FF9933"/>
                          </a:solidFill>
                          <a:latin typeface="+mn-lt"/>
                          <a:cs typeface="Helvetica" panose="020B0604020202020204" pitchFamily="34" charset="0"/>
                        </a:rPr>
                        <a:t>Rate 6-10</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BE" sz="1000" b="1" dirty="0">
                          <a:solidFill>
                            <a:schemeClr val="accent1"/>
                          </a:solidFill>
                          <a:latin typeface="+mn-lt"/>
                          <a:cs typeface="Helvetica" panose="020B0604020202020204" pitchFamily="34" charset="0"/>
                        </a:rPr>
                        <a:t>AD ORIENTED</a:t>
                      </a:r>
                    </a:p>
                    <a:p>
                      <a:pPr algn="ctr"/>
                      <a:r>
                        <a:rPr lang="fr-BE" sz="1000" b="0" dirty="0">
                          <a:solidFill>
                            <a:schemeClr val="accent1"/>
                          </a:solidFill>
                          <a:latin typeface="+mn-lt"/>
                          <a:cs typeface="Helvetica" panose="020B0604020202020204" pitchFamily="34" charset="0"/>
                        </a:rPr>
                        <a:t>Rate 6-10</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BE" sz="1000" b="1">
                          <a:solidFill>
                            <a:schemeClr val="accent3">
                              <a:lumMod val="75000"/>
                            </a:schemeClr>
                          </a:solidFill>
                          <a:latin typeface="+mn-lt"/>
                          <a:cs typeface="Helvetica" panose="020B0604020202020204" pitchFamily="34" charset="0"/>
                        </a:rPr>
                        <a:t>CONSUMERS/USERS</a:t>
                      </a:r>
                    </a:p>
                    <a:p>
                      <a:pPr algn="ctr"/>
                      <a:r>
                        <a:rPr lang="fr-BE" sz="1000" b="0">
                          <a:solidFill>
                            <a:schemeClr val="accent3">
                              <a:lumMod val="75000"/>
                            </a:schemeClr>
                          </a:solidFill>
                          <a:latin typeface="+mn-lt"/>
                          <a:cs typeface="Helvetica" panose="020B0604020202020204" pitchFamily="34" charset="0"/>
                        </a:rPr>
                        <a:t>Rate 6-10</a:t>
                      </a:r>
                    </a:p>
                  </a:txBody>
                  <a:tcPr anchor="ctr">
                    <a:lnL w="6350" cap="flat" cmpd="sng" algn="ctr">
                      <a:solidFill>
                        <a:schemeClr val="bg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7283816"/>
                  </a:ext>
                </a:extLst>
              </a:tr>
              <a:tr h="643103">
                <a:tc>
                  <a:txBody>
                    <a:bodyPr/>
                    <a:lstStyle/>
                    <a:p>
                      <a:pPr algn="ctr"/>
                      <a:r>
                        <a:rPr lang="en-GB" sz="1400" b="1" dirty="0">
                          <a:solidFill>
                            <a:schemeClr val="tx1"/>
                          </a:solidFill>
                          <a:latin typeface="+mn-lt"/>
                          <a:cs typeface="Helvetica" panose="020B0604020202020204" pitchFamily="34" charset="0"/>
                        </a:rPr>
                        <a:t>VISIBILITY</a:t>
                      </a:r>
                    </a:p>
                    <a:p>
                      <a:pPr algn="ctr"/>
                      <a:r>
                        <a:rPr lang="en-BE" sz="1000" dirty="0">
                          <a:solidFill>
                            <a:schemeClr val="bg2"/>
                          </a:solidFill>
                          <a:latin typeface="+mn-lt"/>
                          <a:cs typeface="Helvetica" panose="020B0604020202020204" pitchFamily="34" charset="0"/>
                        </a:rPr>
                        <a:t>Golden Minute </a:t>
                      </a:r>
                      <a:r>
                        <a:rPr lang="en-GB" sz="1000" dirty="0">
                          <a:solidFill>
                            <a:schemeClr val="bg2"/>
                          </a:solidFill>
                          <a:latin typeface="+mn-lt"/>
                          <a:cs typeface="Helvetica" panose="020B0604020202020204" pitchFamily="34" charset="0"/>
                        </a:rPr>
                        <a:t>favours the viewing</a:t>
                      </a:r>
                      <a:br>
                        <a:rPr lang="en-BE" sz="1000" dirty="0">
                          <a:solidFill>
                            <a:schemeClr val="bg2"/>
                          </a:solidFill>
                          <a:latin typeface="+mn-lt"/>
                          <a:cs typeface="Helvetica" panose="020B0604020202020204" pitchFamily="34" charset="0"/>
                        </a:rPr>
                      </a:br>
                      <a:r>
                        <a:rPr lang="en-GB" sz="1000" dirty="0">
                          <a:solidFill>
                            <a:schemeClr val="bg2"/>
                          </a:solidFill>
                          <a:latin typeface="+mn-lt"/>
                          <a:cs typeface="Helvetica" panose="020B0604020202020204" pitchFamily="34" charset="0"/>
                        </a:rPr>
                        <a:t>of the </a:t>
                      </a:r>
                      <a:r>
                        <a:rPr lang="en-BE" sz="1000" dirty="0">
                          <a:solidFill>
                            <a:schemeClr val="bg2"/>
                          </a:solidFill>
                          <a:latin typeface="+mn-lt"/>
                          <a:cs typeface="Helvetica" panose="020B0604020202020204" pitchFamily="34" charset="0"/>
                        </a:rPr>
                        <a:t>entire break</a:t>
                      </a:r>
                      <a:endParaRPr lang="en-GB" sz="1000" dirty="0">
                        <a:solidFill>
                          <a:schemeClr val="bg2"/>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BE" sz="1400" b="0" dirty="0">
                          <a:solidFill>
                            <a:schemeClr val="tx1"/>
                          </a:solidFill>
                          <a:latin typeface="+mn-lt"/>
                          <a:cs typeface="Helvetica" panose="020B0604020202020204" pitchFamily="34" charset="0"/>
                        </a:rPr>
                        <a:t>68%</a:t>
                      </a:r>
                      <a:endParaRPr lang="en-US" sz="1400" b="0" dirty="0">
                        <a:solidFill>
                          <a:schemeClr val="tx1"/>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BE" sz="1400" b="0" dirty="0">
                          <a:solidFill>
                            <a:srgbClr val="FF5050"/>
                          </a:solidFill>
                          <a:latin typeface="+mn-lt"/>
                          <a:cs typeface="Helvetica" panose="020B0604020202020204" pitchFamily="34" charset="0"/>
                        </a:rPr>
                        <a:t>71%</a:t>
                      </a:r>
                      <a:endParaRPr lang="en-US" sz="1400" b="0" dirty="0">
                        <a:solidFill>
                          <a:srgbClr val="FF5050"/>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BE" sz="1400" b="0" dirty="0">
                          <a:solidFill>
                            <a:srgbClr val="FF9933"/>
                          </a:solidFill>
                          <a:latin typeface="+mn-lt"/>
                          <a:cs typeface="Helvetica" panose="020B0604020202020204" pitchFamily="34" charset="0"/>
                        </a:rPr>
                        <a:t>78%</a:t>
                      </a:r>
                      <a:endParaRPr lang="en-US" sz="1400" b="0" dirty="0">
                        <a:solidFill>
                          <a:srgbClr val="FF9933"/>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BE" sz="1400" b="0" dirty="0">
                          <a:solidFill>
                            <a:schemeClr val="accent1"/>
                          </a:solidFill>
                          <a:latin typeface="+mn-lt"/>
                          <a:cs typeface="Helvetica" panose="020B0604020202020204" pitchFamily="34" charset="0"/>
                        </a:rPr>
                        <a:t>76%</a:t>
                      </a:r>
                      <a:endParaRPr lang="en-US" sz="1400" b="0" dirty="0">
                        <a:solidFill>
                          <a:schemeClr val="accent1"/>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BE" sz="1400" b="0" dirty="0">
                          <a:solidFill>
                            <a:schemeClr val="accent3">
                              <a:lumMod val="75000"/>
                            </a:schemeClr>
                          </a:solidFill>
                          <a:latin typeface="+mn-lt"/>
                          <a:cs typeface="Helvetica" panose="020B0604020202020204" pitchFamily="34" charset="0"/>
                        </a:rPr>
                        <a:t>71%</a:t>
                      </a:r>
                      <a:endParaRPr lang="en-US" sz="1400" b="0" dirty="0">
                        <a:solidFill>
                          <a:schemeClr val="accent3">
                            <a:lumMod val="75000"/>
                          </a:schemeClr>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44474167"/>
                  </a:ext>
                </a:extLst>
              </a:tr>
              <a:tr h="643103">
                <a:tc>
                  <a:txBody>
                    <a:bodyPr/>
                    <a:lstStyle/>
                    <a:p>
                      <a:pPr algn="ctr"/>
                      <a:r>
                        <a:rPr lang="en-GB" sz="1400" b="1" dirty="0">
                          <a:solidFill>
                            <a:schemeClr val="tx1"/>
                          </a:solidFill>
                          <a:latin typeface="+mn-lt"/>
                          <a:cs typeface="Helvetica" panose="020B0604020202020204" pitchFamily="34" charset="0"/>
                        </a:rPr>
                        <a:t>ATTRACTIVITY</a:t>
                      </a:r>
                    </a:p>
                    <a:p>
                      <a:pPr algn="ctr"/>
                      <a:r>
                        <a:rPr lang="en-GB" sz="1000" dirty="0">
                          <a:solidFill>
                            <a:schemeClr val="bg2"/>
                          </a:solidFill>
                          <a:latin typeface="+mn-lt"/>
                          <a:cs typeface="Helvetica" panose="020B0604020202020204" pitchFamily="34" charset="0"/>
                        </a:rPr>
                        <a:t>It </a:t>
                      </a:r>
                      <a:r>
                        <a:rPr lang="en-BE" sz="1000" dirty="0">
                          <a:solidFill>
                            <a:schemeClr val="bg2"/>
                          </a:solidFill>
                          <a:latin typeface="+mn-lt"/>
                          <a:cs typeface="Helvetica" panose="020B0604020202020204" pitchFamily="34" charset="0"/>
                        </a:rPr>
                        <a:t>helps avoid channel</a:t>
                      </a:r>
                      <a:r>
                        <a:rPr lang="en-GB" sz="1000" dirty="0">
                          <a:solidFill>
                            <a:schemeClr val="bg2"/>
                          </a:solidFill>
                          <a:latin typeface="+mn-lt"/>
                          <a:cs typeface="Helvetica" panose="020B0604020202020204" pitchFamily="34" charset="0"/>
                        </a:rPr>
                        <a:t> zapping</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BE" sz="1400" b="0" dirty="0">
                          <a:solidFill>
                            <a:schemeClr val="tx1"/>
                          </a:solidFill>
                          <a:latin typeface="+mn-lt"/>
                          <a:cs typeface="Helvetica" panose="020B0604020202020204" pitchFamily="34" charset="0"/>
                        </a:rPr>
                        <a:t>63%</a:t>
                      </a:r>
                      <a:endParaRPr lang="en-US" sz="1400" b="0" dirty="0">
                        <a:solidFill>
                          <a:schemeClr val="tx1"/>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BE" sz="1400" b="0" dirty="0">
                          <a:solidFill>
                            <a:srgbClr val="FF5050"/>
                          </a:solidFill>
                          <a:latin typeface="+mn-lt"/>
                          <a:cs typeface="Helvetica" panose="020B0604020202020204" pitchFamily="34" charset="0"/>
                        </a:rPr>
                        <a:t>68%</a:t>
                      </a:r>
                      <a:endParaRPr lang="en-US" sz="1400" b="0" dirty="0">
                        <a:solidFill>
                          <a:srgbClr val="FF5050"/>
                        </a:solidFill>
                        <a:latin typeface="+mn-lt"/>
                        <a:cs typeface="Helvetica"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BE" sz="1400" b="0" dirty="0">
                          <a:solidFill>
                            <a:srgbClr val="FF9933"/>
                          </a:solidFill>
                          <a:latin typeface="+mn-lt"/>
                          <a:cs typeface="Helvetica" panose="020B0604020202020204" pitchFamily="34" charset="0"/>
                        </a:rPr>
                        <a:t>73%</a:t>
                      </a:r>
                      <a:endParaRPr lang="en-US" sz="1400" b="0" dirty="0">
                        <a:solidFill>
                          <a:srgbClr val="FF9933"/>
                        </a:solidFill>
                        <a:latin typeface="+mn-lt"/>
                        <a:cs typeface="Helvetica"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BE" sz="1400" b="0" dirty="0">
                          <a:solidFill>
                            <a:schemeClr val="accent1"/>
                          </a:solidFill>
                          <a:latin typeface="+mn-lt"/>
                          <a:cs typeface="Helvetica" panose="020B0604020202020204" pitchFamily="34" charset="0"/>
                        </a:rPr>
                        <a:t>70%</a:t>
                      </a:r>
                      <a:endParaRPr lang="en-US" sz="1400" b="0" dirty="0">
                        <a:solidFill>
                          <a:schemeClr val="accent1"/>
                        </a:solidFill>
                        <a:latin typeface="+mn-lt"/>
                        <a:cs typeface="Helvetica"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BE" sz="1400" b="0" dirty="0">
                          <a:solidFill>
                            <a:schemeClr val="accent3">
                              <a:lumMod val="75000"/>
                            </a:schemeClr>
                          </a:solidFill>
                          <a:latin typeface="+mn-lt"/>
                          <a:cs typeface="Helvetica" panose="020B0604020202020204" pitchFamily="34" charset="0"/>
                        </a:rPr>
                        <a:t>66%</a:t>
                      </a:r>
                      <a:endParaRPr lang="en-US" sz="1400" b="0" dirty="0">
                        <a:solidFill>
                          <a:schemeClr val="accent3">
                            <a:lumMod val="75000"/>
                          </a:schemeClr>
                        </a:solidFill>
                        <a:latin typeface="+mn-lt"/>
                        <a:cs typeface="Helvetica"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4435724"/>
                  </a:ext>
                </a:extLst>
              </a:tr>
              <a:tr h="643103">
                <a:tc>
                  <a:txBody>
                    <a:bodyPr/>
                    <a:lstStyle/>
                    <a:p>
                      <a:pPr algn="ctr"/>
                      <a:r>
                        <a:rPr lang="en-GB" sz="1400" b="1" kern="1200" dirty="0">
                          <a:solidFill>
                            <a:schemeClr val="tx1"/>
                          </a:solidFill>
                          <a:latin typeface="+mn-lt"/>
                          <a:ea typeface="+mn-ea"/>
                          <a:cs typeface="Helvetica" panose="020B0604020202020204" pitchFamily="34" charset="0"/>
                        </a:rPr>
                        <a:t>RECALL</a:t>
                      </a:r>
                    </a:p>
                    <a:p>
                      <a:pPr algn="ctr"/>
                      <a:r>
                        <a:rPr lang="en-BE" sz="1000" kern="1200" dirty="0">
                          <a:solidFill>
                            <a:schemeClr val="bg2"/>
                          </a:solidFill>
                          <a:latin typeface="+mn-lt"/>
                          <a:ea typeface="+mn-ea"/>
                          <a:cs typeface="Helvetica" panose="020B0604020202020204" pitchFamily="34" charset="0"/>
                        </a:rPr>
                        <a:t>It e</a:t>
                      </a:r>
                      <a:r>
                        <a:rPr lang="en-GB" sz="1000" kern="1200" dirty="0" err="1">
                          <a:solidFill>
                            <a:schemeClr val="bg2"/>
                          </a:solidFill>
                          <a:latin typeface="+mn-lt"/>
                          <a:ea typeface="+mn-ea"/>
                          <a:cs typeface="Helvetica" panose="020B0604020202020204" pitchFamily="34" charset="0"/>
                        </a:rPr>
                        <a:t>nhance</a:t>
                      </a:r>
                      <a:r>
                        <a:rPr lang="en-BE" sz="1000" kern="1200" dirty="0">
                          <a:solidFill>
                            <a:schemeClr val="bg2"/>
                          </a:solidFill>
                          <a:latin typeface="+mn-lt"/>
                          <a:ea typeface="+mn-ea"/>
                          <a:cs typeface="Helvetica" panose="020B0604020202020204" pitchFamily="34" charset="0"/>
                        </a:rPr>
                        <a:t>s</a:t>
                      </a:r>
                      <a:r>
                        <a:rPr lang="en-GB" sz="1000" kern="1200" dirty="0">
                          <a:solidFill>
                            <a:schemeClr val="bg2"/>
                          </a:solidFill>
                          <a:latin typeface="+mn-lt"/>
                          <a:ea typeface="+mn-ea"/>
                          <a:cs typeface="Helvetica" panose="020B0604020202020204" pitchFamily="34" charset="0"/>
                        </a:rPr>
                        <a:t> the </a:t>
                      </a:r>
                      <a:r>
                        <a:rPr lang="en-BE" sz="1000" kern="1200" dirty="0">
                          <a:solidFill>
                            <a:schemeClr val="bg2"/>
                          </a:solidFill>
                          <a:latin typeface="+mn-lt"/>
                          <a:ea typeface="+mn-ea"/>
                          <a:cs typeface="Helvetica" panose="020B0604020202020204" pitchFamily="34" charset="0"/>
                        </a:rPr>
                        <a:t>brand recall</a:t>
                      </a:r>
                      <a:endParaRPr lang="en-GB" sz="1000" kern="1200" dirty="0">
                        <a:solidFill>
                          <a:schemeClr val="bg2"/>
                        </a:solidFill>
                        <a:latin typeface="+mn-lt"/>
                        <a:ea typeface="+mn-ea"/>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BE" sz="1400" b="0" dirty="0">
                          <a:solidFill>
                            <a:schemeClr val="tx1"/>
                          </a:solidFill>
                          <a:latin typeface="+mn-lt"/>
                          <a:cs typeface="Helvetica" panose="020B0604020202020204" pitchFamily="34" charset="0"/>
                        </a:rPr>
                        <a:t>63%</a:t>
                      </a:r>
                      <a:endParaRPr lang="en-US" sz="1400" b="0" dirty="0">
                        <a:solidFill>
                          <a:schemeClr val="tx1"/>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BE" sz="1400" b="0" dirty="0">
                          <a:solidFill>
                            <a:srgbClr val="FF5050"/>
                          </a:solidFill>
                          <a:latin typeface="+mn-lt"/>
                          <a:cs typeface="Helvetica" panose="020B0604020202020204" pitchFamily="34" charset="0"/>
                        </a:rPr>
                        <a:t>70%</a:t>
                      </a:r>
                      <a:endParaRPr lang="en-US" sz="1400" b="0" dirty="0">
                        <a:solidFill>
                          <a:srgbClr val="FF5050"/>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BE" sz="1400" b="0">
                          <a:solidFill>
                            <a:srgbClr val="FF9933"/>
                          </a:solidFill>
                          <a:latin typeface="+mn-lt"/>
                          <a:cs typeface="Helvetica" panose="020B0604020202020204" pitchFamily="34" charset="0"/>
                        </a:rPr>
                        <a:t>76%</a:t>
                      </a:r>
                      <a:endParaRPr lang="en-US" sz="1400" b="0" dirty="0">
                        <a:solidFill>
                          <a:srgbClr val="FF9933"/>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BE" sz="1400" b="0" dirty="0">
                          <a:solidFill>
                            <a:schemeClr val="accent1"/>
                          </a:solidFill>
                          <a:latin typeface="+mn-lt"/>
                          <a:cs typeface="Helvetica" panose="020B0604020202020204" pitchFamily="34" charset="0"/>
                        </a:rPr>
                        <a:t>73%</a:t>
                      </a:r>
                      <a:endParaRPr lang="en-US" sz="1400" b="0" dirty="0">
                        <a:solidFill>
                          <a:schemeClr val="accent1"/>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BE" sz="1400" b="0" dirty="0">
                          <a:solidFill>
                            <a:schemeClr val="accent3">
                              <a:lumMod val="75000"/>
                            </a:schemeClr>
                          </a:solidFill>
                          <a:latin typeface="+mn-lt"/>
                          <a:cs typeface="Helvetica" panose="020B0604020202020204" pitchFamily="34" charset="0"/>
                        </a:rPr>
                        <a:t>67%</a:t>
                      </a:r>
                      <a:endParaRPr lang="en-US" sz="1400" b="0" dirty="0">
                        <a:solidFill>
                          <a:schemeClr val="accent3">
                            <a:lumMod val="75000"/>
                          </a:schemeClr>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42313219"/>
                  </a:ext>
                </a:extLst>
              </a:tr>
              <a:tr h="643103">
                <a:tc>
                  <a:txBody>
                    <a:bodyPr/>
                    <a:lstStyle/>
                    <a:p>
                      <a:pPr algn="ctr"/>
                      <a:r>
                        <a:rPr lang="en-GB" sz="1400" b="1" kern="1200" dirty="0">
                          <a:solidFill>
                            <a:schemeClr val="tx1"/>
                          </a:solidFill>
                          <a:latin typeface="+mn-lt"/>
                          <a:ea typeface="+mn-ea"/>
                          <a:cs typeface="Helvetica" panose="020B0604020202020204" pitchFamily="34" charset="0"/>
                        </a:rPr>
                        <a:t>INTEREST</a:t>
                      </a:r>
                    </a:p>
                    <a:p>
                      <a:pPr algn="ctr"/>
                      <a:r>
                        <a:rPr lang="en-GB" sz="1000" kern="1200" dirty="0">
                          <a:solidFill>
                            <a:schemeClr val="bg2"/>
                          </a:solidFill>
                          <a:latin typeface="+mn-lt"/>
                          <a:ea typeface="+mn-ea"/>
                          <a:cs typeface="Helvetica" panose="020B0604020202020204" pitchFamily="34" charset="0"/>
                        </a:rPr>
                        <a:t>Arouses high interest in the product or service</a:t>
                      </a:r>
                      <a:endParaRPr lang="en-US" sz="1000" kern="1200" dirty="0">
                        <a:solidFill>
                          <a:schemeClr val="bg2"/>
                        </a:solidFill>
                        <a:latin typeface="+mn-lt"/>
                        <a:ea typeface="+mn-ea"/>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BE" sz="1400" b="0" dirty="0">
                          <a:solidFill>
                            <a:schemeClr val="tx1"/>
                          </a:solidFill>
                          <a:latin typeface="+mn-lt"/>
                          <a:cs typeface="Helvetica" panose="020B0604020202020204" pitchFamily="34" charset="0"/>
                        </a:rPr>
                        <a:t>61%</a:t>
                      </a:r>
                      <a:endParaRPr lang="en-US" sz="1400" b="0" dirty="0">
                        <a:solidFill>
                          <a:schemeClr val="tx1"/>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BE" sz="1400" b="0" dirty="0">
                          <a:solidFill>
                            <a:srgbClr val="FF5050"/>
                          </a:solidFill>
                          <a:latin typeface="+mn-lt"/>
                          <a:cs typeface="Helvetica" panose="020B0604020202020204" pitchFamily="34" charset="0"/>
                        </a:rPr>
                        <a:t>67%</a:t>
                      </a:r>
                      <a:endParaRPr lang="en-US" sz="1400" b="0" dirty="0">
                        <a:solidFill>
                          <a:srgbClr val="FF5050"/>
                        </a:solidFill>
                        <a:latin typeface="+mn-lt"/>
                        <a:cs typeface="Helvetica"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BE" sz="1400" b="0" dirty="0">
                          <a:solidFill>
                            <a:srgbClr val="FF9933"/>
                          </a:solidFill>
                          <a:latin typeface="+mn-lt"/>
                          <a:cs typeface="Helvetica" panose="020B0604020202020204" pitchFamily="34" charset="0"/>
                        </a:rPr>
                        <a:t>74%</a:t>
                      </a:r>
                      <a:endParaRPr lang="en-US" sz="1400" b="0" dirty="0">
                        <a:solidFill>
                          <a:srgbClr val="FF9933"/>
                        </a:solidFill>
                        <a:latin typeface="+mn-lt"/>
                        <a:cs typeface="Helvetica"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BE" sz="1400" b="0" dirty="0">
                          <a:solidFill>
                            <a:schemeClr val="accent1"/>
                          </a:solidFill>
                          <a:latin typeface="+mn-lt"/>
                          <a:cs typeface="Helvetica" panose="020B0604020202020204" pitchFamily="34" charset="0"/>
                        </a:rPr>
                        <a:t>72%</a:t>
                      </a:r>
                      <a:endParaRPr lang="en-US" sz="1400" b="0" dirty="0">
                        <a:solidFill>
                          <a:schemeClr val="accent1"/>
                        </a:solidFill>
                        <a:latin typeface="+mn-lt"/>
                        <a:cs typeface="Helvetica"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BE" sz="1400" b="0" dirty="0">
                          <a:solidFill>
                            <a:schemeClr val="accent3">
                              <a:lumMod val="75000"/>
                            </a:schemeClr>
                          </a:solidFill>
                          <a:latin typeface="+mn-lt"/>
                          <a:cs typeface="Helvetica" panose="020B0604020202020204" pitchFamily="34" charset="0"/>
                        </a:rPr>
                        <a:t>65%</a:t>
                      </a:r>
                      <a:endParaRPr lang="en-US" sz="1400" b="0" dirty="0">
                        <a:solidFill>
                          <a:schemeClr val="accent3">
                            <a:lumMod val="75000"/>
                          </a:schemeClr>
                        </a:solidFill>
                        <a:latin typeface="+mn-lt"/>
                        <a:cs typeface="Helvetica"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9837316"/>
                  </a:ext>
                </a:extLst>
              </a:tr>
            </a:tbl>
          </a:graphicData>
        </a:graphic>
      </p:graphicFrame>
      <p:pic>
        <p:nvPicPr>
          <p:cNvPr id="8" name="Picture Placeholder 7">
            <a:extLst>
              <a:ext uri="{FF2B5EF4-FFF2-40B4-BE49-F238E27FC236}">
                <a16:creationId xmlns:a16="http://schemas.microsoft.com/office/drawing/2014/main" id="{3E1489E7-55F9-1C0E-3508-8DB2A0695EE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4" name="Text Placeholder 2">
            <a:extLst>
              <a:ext uri="{FF2B5EF4-FFF2-40B4-BE49-F238E27FC236}">
                <a16:creationId xmlns:a16="http://schemas.microsoft.com/office/drawing/2014/main" id="{FCB237D2-6607-2A30-8D1D-6B01ECA36349}"/>
              </a:ext>
            </a:extLst>
          </p:cNvPr>
          <p:cNvSpPr txBox="1">
            <a:spLocks/>
          </p:cNvSpPr>
          <p:nvPr/>
        </p:nvSpPr>
        <p:spPr>
          <a:xfrm>
            <a:off x="342900" y="2015930"/>
            <a:ext cx="8435340" cy="307777"/>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400" dirty="0">
                <a:solidFill>
                  <a:schemeClr val="tx1">
                    <a:lumMod val="90000"/>
                    <a:lumOff val="10000"/>
                  </a:schemeClr>
                </a:solidFill>
              </a:rPr>
              <a:t>Impact and performance </a:t>
            </a:r>
            <a:r>
              <a:rPr lang="en-GB" sz="1400" dirty="0">
                <a:solidFill>
                  <a:schemeClr val="tx1">
                    <a:lumMod val="90000"/>
                    <a:lumOff val="10000"/>
                  </a:schemeClr>
                </a:solidFill>
              </a:rPr>
              <a:t>of the </a:t>
            </a:r>
            <a:r>
              <a:rPr lang="en-GB" sz="1400" i="1" dirty="0">
                <a:solidFill>
                  <a:schemeClr val="tx1">
                    <a:lumMod val="90000"/>
                    <a:lumOff val="10000"/>
                  </a:schemeClr>
                </a:solidFill>
              </a:rPr>
              <a:t>Golden Minute </a:t>
            </a:r>
            <a:r>
              <a:rPr lang="en-GB" sz="1400" dirty="0">
                <a:solidFill>
                  <a:schemeClr val="tx1">
                    <a:lumMod val="90000"/>
                    <a:lumOff val="10000"/>
                  </a:schemeClr>
                </a:solidFill>
              </a:rPr>
              <a:t>format</a:t>
            </a:r>
            <a:r>
              <a:rPr lang="en-BE" sz="1400" dirty="0">
                <a:solidFill>
                  <a:schemeClr val="tx1">
                    <a:lumMod val="90000"/>
                    <a:lumOff val="10000"/>
                  </a:schemeClr>
                </a:solidFill>
              </a:rPr>
              <a:t> across different audience segments</a:t>
            </a:r>
          </a:p>
        </p:txBody>
      </p:sp>
    </p:spTree>
    <p:extLst>
      <p:ext uri="{BB962C8B-B14F-4D97-AF65-F5344CB8AC3E}">
        <p14:creationId xmlns:p14="http://schemas.microsoft.com/office/powerpoint/2010/main" val="1314084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a:solidFill>
            <a:schemeClr val="bg2"/>
          </a:solidFill>
        </p:spPr>
        <p:txBody>
          <a:bodyPr/>
          <a:lstStyle/>
          <a:p>
            <a:r>
              <a:rPr lang="en-GB" dirty="0"/>
              <a:t>Nine </a:t>
            </a:r>
            <a:r>
              <a:rPr lang="en-BE" dirty="0"/>
              <a:t>r</a:t>
            </a:r>
            <a:r>
              <a:rPr lang="en-GB" dirty="0" err="1"/>
              <a:t>easons</a:t>
            </a:r>
            <a:r>
              <a:rPr lang="en-GB" dirty="0"/>
              <a:t> why all impressions aren’t </a:t>
            </a:r>
            <a:br>
              <a:rPr lang="en-BE" dirty="0"/>
            </a:br>
            <a:r>
              <a:rPr lang="en-GB" dirty="0"/>
              <a:t>created equal</a:t>
            </a:r>
            <a:endParaRPr lang="en-BE" dirty="0"/>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GLOBAL</a:t>
            </a:r>
          </a:p>
        </p:txBody>
      </p:sp>
      <p:sp>
        <p:nvSpPr>
          <p:cNvPr id="13" name="Rectangle 12">
            <a:extLst>
              <a:ext uri="{FF2B5EF4-FFF2-40B4-BE49-F238E27FC236}">
                <a16:creationId xmlns:a16="http://schemas.microsoft.com/office/drawing/2014/main" id="{0D4A58EB-2F22-80F2-DF46-6BE19EF6FFD5}"/>
              </a:ext>
            </a:extLst>
          </p:cNvPr>
          <p:cNvSpPr/>
          <p:nvPr/>
        </p:nvSpPr>
        <p:spPr>
          <a:xfrm>
            <a:off x="-1" y="1828799"/>
            <a:ext cx="9117419"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nvGrpSpPr>
          <p:cNvPr id="14" name="Group 13">
            <a:extLst>
              <a:ext uri="{FF2B5EF4-FFF2-40B4-BE49-F238E27FC236}">
                <a16:creationId xmlns:a16="http://schemas.microsoft.com/office/drawing/2014/main" id="{55A43952-7E84-1909-9A49-3F28148683A7}"/>
              </a:ext>
            </a:extLst>
          </p:cNvPr>
          <p:cNvGrpSpPr/>
          <p:nvPr/>
        </p:nvGrpSpPr>
        <p:grpSpPr>
          <a:xfrm>
            <a:off x="0" y="1821891"/>
            <a:ext cx="3784699" cy="540000"/>
            <a:chOff x="0" y="1821891"/>
            <a:chExt cx="3784699" cy="540000"/>
          </a:xfrm>
        </p:grpSpPr>
        <p:grpSp>
          <p:nvGrpSpPr>
            <p:cNvPr id="15" name="Group 14">
              <a:extLst>
                <a:ext uri="{FF2B5EF4-FFF2-40B4-BE49-F238E27FC236}">
                  <a16:creationId xmlns:a16="http://schemas.microsoft.com/office/drawing/2014/main" id="{D0F097C2-415F-8CDD-0152-AE29E6C4D298}"/>
                </a:ext>
              </a:extLst>
            </p:cNvPr>
            <p:cNvGrpSpPr/>
            <p:nvPr/>
          </p:nvGrpSpPr>
          <p:grpSpPr>
            <a:xfrm>
              <a:off x="0" y="1821891"/>
              <a:ext cx="3784699" cy="540000"/>
              <a:chOff x="-1" y="1251283"/>
              <a:chExt cx="3784699" cy="540000"/>
            </a:xfrm>
          </p:grpSpPr>
          <p:sp>
            <p:nvSpPr>
              <p:cNvPr id="17" name="Text Placeholder 2">
                <a:extLst>
                  <a:ext uri="{FF2B5EF4-FFF2-40B4-BE49-F238E27FC236}">
                    <a16:creationId xmlns:a16="http://schemas.microsoft.com/office/drawing/2014/main" id="{5ABBB3F2-ED82-6248-422D-F8D0570C6EE3}"/>
                  </a:ext>
                </a:extLst>
              </p:cNvPr>
              <p:cNvSpPr txBox="1">
                <a:spLocks/>
              </p:cNvSpPr>
              <p:nvPr/>
            </p:nvSpPr>
            <p:spPr>
              <a:xfrm>
                <a:off x="-1" y="1251283"/>
                <a:ext cx="3784699" cy="540000"/>
              </a:xfrm>
              <a:prstGeom prst="rect">
                <a:avLst/>
              </a:prstGeom>
              <a:solidFill>
                <a:schemeClr val="tx1"/>
              </a:solidFill>
            </p:spPr>
            <p:txBody>
              <a:bodyPr anchor="ct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indent="0">
                  <a:spcAft>
                    <a:spcPts val="0"/>
                  </a:spcAft>
                  <a:buNone/>
                </a:pPr>
                <a:r>
                  <a:rPr lang="en-BE" sz="1400" b="1" dirty="0">
                    <a:solidFill>
                      <a:schemeClr val="bg2"/>
                    </a:solidFill>
                  </a:rPr>
                  <a:t>       Executive</a:t>
                </a:r>
                <a:r>
                  <a:rPr lang="en-GB" sz="1400" b="1" dirty="0">
                    <a:solidFill>
                      <a:schemeClr val="bg2"/>
                    </a:solidFill>
                  </a:rPr>
                  <a:t> </a:t>
                </a:r>
                <a:r>
                  <a:rPr lang="en-BE" sz="1400" b="1" dirty="0">
                    <a:solidFill>
                      <a:schemeClr val="bg2"/>
                    </a:solidFill>
                  </a:rPr>
                  <a:t>summary</a:t>
                </a:r>
                <a:r>
                  <a:rPr lang="en-GB" sz="1400" b="1" dirty="0">
                    <a:solidFill>
                      <a:schemeClr val="bg2"/>
                    </a:solidFill>
                  </a:rPr>
                  <a:t>/</a:t>
                </a:r>
                <a:r>
                  <a:rPr lang="en-BE" sz="1400" b="1" dirty="0">
                    <a:solidFill>
                      <a:schemeClr val="bg2"/>
                    </a:solidFill>
                  </a:rPr>
                  <a:t>key </a:t>
                </a:r>
                <a:r>
                  <a:rPr lang="en-GB" sz="1400" b="1" dirty="0">
                    <a:solidFill>
                      <a:schemeClr val="bg2"/>
                    </a:solidFill>
                  </a:rPr>
                  <a:t>results</a:t>
                </a:r>
              </a:p>
            </p:txBody>
          </p:sp>
          <p:sp>
            <p:nvSpPr>
              <p:cNvPr id="18" name="Rectangle 17">
                <a:extLst>
                  <a:ext uri="{FF2B5EF4-FFF2-40B4-BE49-F238E27FC236}">
                    <a16:creationId xmlns:a16="http://schemas.microsoft.com/office/drawing/2014/main" id="{AC6BCF86-5196-03D0-D9F9-5869D30FA74C}"/>
                  </a:ext>
                </a:extLst>
              </p:cNvPr>
              <p:cNvSpPr/>
              <p:nvPr/>
            </p:nvSpPr>
            <p:spPr>
              <a:xfrm>
                <a:off x="0" y="1251283"/>
                <a:ext cx="540000" cy="5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16" name="Freeform 5">
              <a:extLst>
                <a:ext uri="{FF2B5EF4-FFF2-40B4-BE49-F238E27FC236}">
                  <a16:creationId xmlns:a16="http://schemas.microsoft.com/office/drawing/2014/main" id="{DF64531A-0DC1-5D76-5CAF-8E7AFD21B178}"/>
                </a:ext>
              </a:extLst>
            </p:cNvPr>
            <p:cNvSpPr>
              <a:spLocks noEditPoints="1"/>
            </p:cNvSpPr>
            <p:nvPr/>
          </p:nvSpPr>
          <p:spPr bwMode="auto">
            <a:xfrm>
              <a:off x="154155" y="1903760"/>
              <a:ext cx="240959" cy="360973"/>
            </a:xfrm>
            <a:custGeom>
              <a:avLst/>
              <a:gdLst>
                <a:gd name="T0" fmla="*/ 53 w 106"/>
                <a:gd name="T1" fmla="*/ 0 h 161"/>
                <a:gd name="T2" fmla="*/ 0 w 106"/>
                <a:gd name="T3" fmla="*/ 53 h 161"/>
                <a:gd name="T4" fmla="*/ 25 w 106"/>
                <a:gd name="T5" fmla="*/ 99 h 161"/>
                <a:gd name="T6" fmla="*/ 25 w 106"/>
                <a:gd name="T7" fmla="*/ 142 h 161"/>
                <a:gd name="T8" fmla="*/ 33 w 106"/>
                <a:gd name="T9" fmla="*/ 142 h 161"/>
                <a:gd name="T10" fmla="*/ 53 w 106"/>
                <a:gd name="T11" fmla="*/ 161 h 161"/>
                <a:gd name="T12" fmla="*/ 73 w 106"/>
                <a:gd name="T13" fmla="*/ 142 h 161"/>
                <a:gd name="T14" fmla="*/ 81 w 106"/>
                <a:gd name="T15" fmla="*/ 142 h 161"/>
                <a:gd name="T16" fmla="*/ 81 w 106"/>
                <a:gd name="T17" fmla="*/ 99 h 161"/>
                <a:gd name="T18" fmla="*/ 106 w 106"/>
                <a:gd name="T19" fmla="*/ 53 h 161"/>
                <a:gd name="T20" fmla="*/ 53 w 106"/>
                <a:gd name="T21" fmla="*/ 0 h 161"/>
                <a:gd name="T22" fmla="*/ 75 w 106"/>
                <a:gd name="T23" fmla="*/ 93 h 161"/>
                <a:gd name="T24" fmla="*/ 73 w 106"/>
                <a:gd name="T25" fmla="*/ 94 h 161"/>
                <a:gd name="T26" fmla="*/ 73 w 106"/>
                <a:gd name="T27" fmla="*/ 115 h 161"/>
                <a:gd name="T28" fmla="*/ 57 w 106"/>
                <a:gd name="T29" fmla="*/ 115 h 161"/>
                <a:gd name="T30" fmla="*/ 57 w 106"/>
                <a:gd name="T31" fmla="*/ 82 h 161"/>
                <a:gd name="T32" fmla="*/ 75 w 106"/>
                <a:gd name="T33" fmla="*/ 64 h 161"/>
                <a:gd name="T34" fmla="*/ 69 w 106"/>
                <a:gd name="T35" fmla="*/ 58 h 161"/>
                <a:gd name="T36" fmla="*/ 53 w 106"/>
                <a:gd name="T37" fmla="*/ 75 h 161"/>
                <a:gd name="T38" fmla="*/ 37 w 106"/>
                <a:gd name="T39" fmla="*/ 58 h 161"/>
                <a:gd name="T40" fmla="*/ 31 w 106"/>
                <a:gd name="T41" fmla="*/ 64 h 161"/>
                <a:gd name="T42" fmla="*/ 49 w 106"/>
                <a:gd name="T43" fmla="*/ 82 h 161"/>
                <a:gd name="T44" fmla="*/ 49 w 106"/>
                <a:gd name="T45" fmla="*/ 115 h 161"/>
                <a:gd name="T46" fmla="*/ 33 w 106"/>
                <a:gd name="T47" fmla="*/ 115 h 161"/>
                <a:gd name="T48" fmla="*/ 33 w 106"/>
                <a:gd name="T49" fmla="*/ 94 h 161"/>
                <a:gd name="T50" fmla="*/ 31 w 106"/>
                <a:gd name="T51" fmla="*/ 93 h 161"/>
                <a:gd name="T52" fmla="*/ 8 w 106"/>
                <a:gd name="T53" fmla="*/ 53 h 161"/>
                <a:gd name="T54" fmla="*/ 53 w 106"/>
                <a:gd name="T55" fmla="*/ 8 h 161"/>
                <a:gd name="T56" fmla="*/ 98 w 106"/>
                <a:gd name="T57" fmla="*/ 53 h 161"/>
                <a:gd name="T58" fmla="*/ 75 w 106"/>
                <a:gd name="T59" fmla="*/ 9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161">
                  <a:moveTo>
                    <a:pt x="53" y="0"/>
                  </a:moveTo>
                  <a:cubicBezTo>
                    <a:pt x="24" y="0"/>
                    <a:pt x="0" y="24"/>
                    <a:pt x="0" y="53"/>
                  </a:cubicBezTo>
                  <a:cubicBezTo>
                    <a:pt x="0" y="72"/>
                    <a:pt x="9" y="89"/>
                    <a:pt x="25" y="99"/>
                  </a:cubicBezTo>
                  <a:cubicBezTo>
                    <a:pt x="25" y="142"/>
                    <a:pt x="25" y="142"/>
                    <a:pt x="25" y="142"/>
                  </a:cubicBezTo>
                  <a:cubicBezTo>
                    <a:pt x="33" y="142"/>
                    <a:pt x="33" y="142"/>
                    <a:pt x="33" y="142"/>
                  </a:cubicBezTo>
                  <a:cubicBezTo>
                    <a:pt x="33" y="153"/>
                    <a:pt x="42" y="161"/>
                    <a:pt x="53" y="161"/>
                  </a:cubicBezTo>
                  <a:cubicBezTo>
                    <a:pt x="64" y="161"/>
                    <a:pt x="73" y="153"/>
                    <a:pt x="73" y="142"/>
                  </a:cubicBezTo>
                  <a:cubicBezTo>
                    <a:pt x="81" y="142"/>
                    <a:pt x="81" y="142"/>
                    <a:pt x="81" y="142"/>
                  </a:cubicBezTo>
                  <a:cubicBezTo>
                    <a:pt x="81" y="99"/>
                    <a:pt x="81" y="99"/>
                    <a:pt x="81" y="99"/>
                  </a:cubicBezTo>
                  <a:cubicBezTo>
                    <a:pt x="97" y="89"/>
                    <a:pt x="106" y="72"/>
                    <a:pt x="106" y="53"/>
                  </a:cubicBezTo>
                  <a:cubicBezTo>
                    <a:pt x="106" y="24"/>
                    <a:pt x="82" y="0"/>
                    <a:pt x="53" y="0"/>
                  </a:cubicBezTo>
                  <a:close/>
                  <a:moveTo>
                    <a:pt x="75" y="93"/>
                  </a:moveTo>
                  <a:cubicBezTo>
                    <a:pt x="73" y="94"/>
                    <a:pt x="73" y="94"/>
                    <a:pt x="73" y="94"/>
                  </a:cubicBezTo>
                  <a:cubicBezTo>
                    <a:pt x="73" y="115"/>
                    <a:pt x="73" y="115"/>
                    <a:pt x="73" y="115"/>
                  </a:cubicBezTo>
                  <a:cubicBezTo>
                    <a:pt x="57" y="115"/>
                    <a:pt x="57" y="115"/>
                    <a:pt x="57" y="115"/>
                  </a:cubicBezTo>
                  <a:cubicBezTo>
                    <a:pt x="57" y="82"/>
                    <a:pt x="57" y="82"/>
                    <a:pt x="57" y="82"/>
                  </a:cubicBezTo>
                  <a:cubicBezTo>
                    <a:pt x="75" y="64"/>
                    <a:pt x="75" y="64"/>
                    <a:pt x="75" y="64"/>
                  </a:cubicBezTo>
                  <a:cubicBezTo>
                    <a:pt x="69" y="58"/>
                    <a:pt x="69" y="58"/>
                    <a:pt x="69" y="58"/>
                  </a:cubicBezTo>
                  <a:cubicBezTo>
                    <a:pt x="53" y="75"/>
                    <a:pt x="53" y="75"/>
                    <a:pt x="53" y="75"/>
                  </a:cubicBezTo>
                  <a:cubicBezTo>
                    <a:pt x="37" y="58"/>
                    <a:pt x="37" y="58"/>
                    <a:pt x="37" y="58"/>
                  </a:cubicBezTo>
                  <a:cubicBezTo>
                    <a:pt x="31" y="64"/>
                    <a:pt x="31" y="64"/>
                    <a:pt x="31" y="64"/>
                  </a:cubicBezTo>
                  <a:cubicBezTo>
                    <a:pt x="49" y="82"/>
                    <a:pt x="49" y="82"/>
                    <a:pt x="49" y="82"/>
                  </a:cubicBezTo>
                  <a:cubicBezTo>
                    <a:pt x="49" y="115"/>
                    <a:pt x="49" y="115"/>
                    <a:pt x="49" y="115"/>
                  </a:cubicBezTo>
                  <a:cubicBezTo>
                    <a:pt x="33" y="115"/>
                    <a:pt x="33" y="115"/>
                    <a:pt x="33" y="115"/>
                  </a:cubicBezTo>
                  <a:cubicBezTo>
                    <a:pt x="33" y="94"/>
                    <a:pt x="33" y="94"/>
                    <a:pt x="33" y="94"/>
                  </a:cubicBezTo>
                  <a:cubicBezTo>
                    <a:pt x="31" y="93"/>
                    <a:pt x="31" y="93"/>
                    <a:pt x="31" y="93"/>
                  </a:cubicBezTo>
                  <a:cubicBezTo>
                    <a:pt x="17" y="85"/>
                    <a:pt x="8" y="70"/>
                    <a:pt x="8" y="53"/>
                  </a:cubicBezTo>
                  <a:cubicBezTo>
                    <a:pt x="8" y="29"/>
                    <a:pt x="28" y="8"/>
                    <a:pt x="53" y="8"/>
                  </a:cubicBezTo>
                  <a:cubicBezTo>
                    <a:pt x="78" y="8"/>
                    <a:pt x="98" y="29"/>
                    <a:pt x="98" y="53"/>
                  </a:cubicBezTo>
                  <a:cubicBezTo>
                    <a:pt x="98" y="70"/>
                    <a:pt x="89" y="85"/>
                    <a:pt x="75" y="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BE"/>
            </a:p>
          </p:txBody>
        </p:sp>
      </p:grpSp>
      <p:sp>
        <p:nvSpPr>
          <p:cNvPr id="19" name="Text Placeholder 2">
            <a:extLst>
              <a:ext uri="{FF2B5EF4-FFF2-40B4-BE49-F238E27FC236}">
                <a16:creationId xmlns:a16="http://schemas.microsoft.com/office/drawing/2014/main" id="{04ADD168-B7CF-D05B-476F-E8219990D3AE}"/>
              </a:ext>
            </a:extLst>
          </p:cNvPr>
          <p:cNvSpPr txBox="1">
            <a:spLocks/>
          </p:cNvSpPr>
          <p:nvPr/>
        </p:nvSpPr>
        <p:spPr>
          <a:xfrm>
            <a:off x="9504709" y="1828799"/>
            <a:ext cx="2353916" cy="2015936"/>
          </a:xfrm>
          <a:prstGeom prst="rect">
            <a:avLst/>
          </a:prstGeom>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50" b="1" dirty="0">
                <a:solidFill>
                  <a:schemeClr val="tx1">
                    <a:lumMod val="90000"/>
                    <a:lumOff val="10000"/>
                  </a:schemeClr>
                </a:solidFill>
              </a:rPr>
              <a:t>Title of the study: </a:t>
            </a:r>
            <a:br>
              <a:rPr lang="en-GB" sz="1050" b="1" dirty="0">
                <a:solidFill>
                  <a:schemeClr val="tx1">
                    <a:lumMod val="90000"/>
                    <a:lumOff val="10000"/>
                  </a:schemeClr>
                </a:solidFill>
              </a:rPr>
            </a:br>
            <a:r>
              <a:rPr lang="en-GB" sz="1050" dirty="0">
                <a:solidFill>
                  <a:schemeClr val="tx1">
                    <a:lumMod val="90000"/>
                    <a:lumOff val="10000"/>
                  </a:schemeClr>
                </a:solidFill>
              </a:rPr>
              <a:t>You </a:t>
            </a:r>
            <a:r>
              <a:rPr lang="en-GB" sz="1050" dirty="0" err="1">
                <a:solidFill>
                  <a:schemeClr val="tx1">
                    <a:lumMod val="90000"/>
                    <a:lumOff val="10000"/>
                  </a:schemeClr>
                </a:solidFill>
              </a:rPr>
              <a:t>Oughta</a:t>
            </a:r>
            <a:r>
              <a:rPr lang="en-GB" sz="1050" dirty="0">
                <a:solidFill>
                  <a:schemeClr val="tx1">
                    <a:lumMod val="90000"/>
                    <a:lumOff val="10000"/>
                  </a:schemeClr>
                </a:solidFill>
              </a:rPr>
              <a:t> Know: Why All Impressions Aren't Created Equal &amp; What It Means For Video Measurement</a:t>
            </a:r>
            <a:endParaRPr lang="en-BE" sz="1050" dirty="0">
              <a:solidFill>
                <a:schemeClr val="tx1">
                  <a:lumMod val="90000"/>
                  <a:lumOff val="10000"/>
                </a:schemeClr>
              </a:solidFill>
            </a:endParaRPr>
          </a:p>
          <a:p>
            <a:pPr marL="0" indent="0">
              <a:buNone/>
            </a:pPr>
            <a:r>
              <a:rPr lang="en-GB" sz="1050" b="1" dirty="0">
                <a:solidFill>
                  <a:schemeClr val="tx1">
                    <a:lumMod val="90000"/>
                    <a:lumOff val="10000"/>
                  </a:schemeClr>
                </a:solidFill>
              </a:rPr>
              <a:t>Year of publication</a:t>
            </a:r>
            <a:r>
              <a:rPr lang="en-BE" sz="1050" b="1" dirty="0">
                <a:solidFill>
                  <a:schemeClr val="tx1">
                    <a:lumMod val="90000"/>
                    <a:lumOff val="10000"/>
                  </a:schemeClr>
                </a:solidFill>
              </a:rPr>
              <a:t>: </a:t>
            </a:r>
            <a:r>
              <a:rPr lang="en-BE" sz="1050" dirty="0">
                <a:solidFill>
                  <a:schemeClr val="tx1">
                    <a:lumMod val="90000"/>
                    <a:lumOff val="10000"/>
                  </a:schemeClr>
                </a:solidFill>
              </a:rPr>
              <a:t>2022</a:t>
            </a:r>
            <a:endParaRPr lang="en-GB" sz="1050" dirty="0">
              <a:solidFill>
                <a:schemeClr val="tx1">
                  <a:lumMod val="90000"/>
                  <a:lumOff val="10000"/>
                </a:schemeClr>
              </a:solidFill>
            </a:endParaRPr>
          </a:p>
          <a:p>
            <a:pPr marL="0" indent="0">
              <a:buNone/>
            </a:pPr>
            <a:r>
              <a:rPr lang="en-GB" sz="1050" b="1" dirty="0">
                <a:solidFill>
                  <a:schemeClr val="tx1">
                    <a:lumMod val="90000"/>
                    <a:lumOff val="10000"/>
                  </a:schemeClr>
                </a:solidFill>
              </a:rPr>
              <a:t>Commissioned by: </a:t>
            </a:r>
            <a:r>
              <a:rPr lang="en-BE" sz="1050" dirty="0">
                <a:solidFill>
                  <a:schemeClr val="tx1">
                    <a:lumMod val="90000"/>
                    <a:lumOff val="10000"/>
                  </a:schemeClr>
                </a:solidFill>
              </a:rPr>
              <a:t>VAB</a:t>
            </a:r>
            <a:endParaRPr lang="en-GB" sz="1050" dirty="0">
              <a:solidFill>
                <a:schemeClr val="tx1">
                  <a:lumMod val="90000"/>
                  <a:lumOff val="10000"/>
                </a:schemeClr>
              </a:solidFill>
            </a:endParaRPr>
          </a:p>
          <a:p>
            <a:pPr marL="0" indent="0">
              <a:buNone/>
            </a:pPr>
            <a:r>
              <a:rPr lang="en-BE" sz="1050" b="1" dirty="0">
                <a:solidFill>
                  <a:schemeClr val="tx1">
                    <a:lumMod val="90000"/>
                    <a:lumOff val="10000"/>
                  </a:schemeClr>
                </a:solidFill>
              </a:rPr>
              <a:t>Full study </a:t>
            </a:r>
            <a:r>
              <a:rPr lang="en-BE" sz="1050" dirty="0">
                <a:solidFill>
                  <a:schemeClr val="tx1">
                    <a:lumMod val="90000"/>
                    <a:lumOff val="10000"/>
                  </a:schemeClr>
                </a:solidFill>
              </a:rPr>
              <a:t>available </a:t>
            </a:r>
            <a:r>
              <a:rPr lang="en-BE" sz="1050" dirty="0">
                <a:solidFill>
                  <a:schemeClr val="tx1">
                    <a:lumMod val="90000"/>
                    <a:lumOff val="10000"/>
                  </a:schemeClr>
                </a:solidFill>
                <a:hlinkClick r:id="rId2"/>
              </a:rPr>
              <a:t>here</a:t>
            </a:r>
            <a:endParaRPr lang="en-BE" sz="1050" dirty="0">
              <a:solidFill>
                <a:schemeClr val="tx1">
                  <a:lumMod val="90000"/>
                  <a:lumOff val="10000"/>
                </a:schemeClr>
              </a:solidFill>
            </a:endParaRPr>
          </a:p>
          <a:p>
            <a:pPr marL="0" indent="0">
              <a:buNone/>
            </a:pPr>
            <a:r>
              <a:rPr lang="en-BE" sz="1050" b="1" dirty="0">
                <a:solidFill>
                  <a:schemeClr val="tx1">
                    <a:lumMod val="90000"/>
                    <a:lumOff val="10000"/>
                  </a:schemeClr>
                </a:solidFill>
              </a:rPr>
              <a:t>Contact: </a:t>
            </a:r>
            <a:r>
              <a:rPr lang="en-GB" sz="1050" dirty="0">
                <a:solidFill>
                  <a:schemeClr val="tx1">
                    <a:lumMod val="90000"/>
                    <a:lumOff val="10000"/>
                  </a:schemeClr>
                </a:solidFill>
                <a:hlinkClick r:id="rId3"/>
              </a:rPr>
              <a:t>Jason Wiese</a:t>
            </a:r>
            <a:r>
              <a:rPr lang="en-BE" sz="1050" dirty="0">
                <a:solidFill>
                  <a:schemeClr val="tx1">
                    <a:lumMod val="90000"/>
                    <a:lumOff val="10000"/>
                  </a:schemeClr>
                </a:solidFill>
              </a:rPr>
              <a:t>, </a:t>
            </a:r>
            <a:r>
              <a:rPr lang="en-GB" sz="1050" dirty="0">
                <a:solidFill>
                  <a:schemeClr val="tx1">
                    <a:lumMod val="90000"/>
                    <a:lumOff val="10000"/>
                  </a:schemeClr>
                </a:solidFill>
              </a:rPr>
              <a:t>SVP, Director of Strategic Insights, VAB</a:t>
            </a:r>
          </a:p>
        </p:txBody>
      </p:sp>
      <p:graphicFrame>
        <p:nvGraphicFramePr>
          <p:cNvPr id="9" name="Table 11">
            <a:extLst>
              <a:ext uri="{FF2B5EF4-FFF2-40B4-BE49-F238E27FC236}">
                <a16:creationId xmlns:a16="http://schemas.microsoft.com/office/drawing/2014/main" id="{AE839D54-FDC8-B663-A32A-A4AC647FC242}"/>
              </a:ext>
            </a:extLst>
          </p:cNvPr>
          <p:cNvGraphicFramePr>
            <a:graphicFrameLocks noGrp="1"/>
          </p:cNvGraphicFramePr>
          <p:nvPr>
            <p:extLst>
              <p:ext uri="{D42A27DB-BD31-4B8C-83A1-F6EECF244321}">
                <p14:modId xmlns:p14="http://schemas.microsoft.com/office/powerpoint/2010/main" val="147336312"/>
              </p:ext>
            </p:extLst>
          </p:nvPr>
        </p:nvGraphicFramePr>
        <p:xfrm>
          <a:off x="540001" y="2723217"/>
          <a:ext cx="8127999" cy="29260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216866097"/>
                    </a:ext>
                  </a:extLst>
                </a:gridCol>
                <a:gridCol w="2709333">
                  <a:extLst>
                    <a:ext uri="{9D8B030D-6E8A-4147-A177-3AD203B41FA5}">
                      <a16:colId xmlns:a16="http://schemas.microsoft.com/office/drawing/2014/main" val="2198034868"/>
                    </a:ext>
                  </a:extLst>
                </a:gridCol>
                <a:gridCol w="2709333">
                  <a:extLst>
                    <a:ext uri="{9D8B030D-6E8A-4147-A177-3AD203B41FA5}">
                      <a16:colId xmlns:a16="http://schemas.microsoft.com/office/drawing/2014/main" val="2235762776"/>
                    </a:ext>
                  </a:extLst>
                </a:gridCol>
              </a:tblGrid>
              <a:tr h="183885">
                <a:tc gridSpan="3">
                  <a:txBody>
                    <a:bodyPr/>
                    <a:lstStyle/>
                    <a:p>
                      <a:pPr algn="ctr"/>
                      <a:r>
                        <a:rPr lang="fr-BE" sz="1040" dirty="0">
                          <a:solidFill>
                            <a:schemeClr val="bg2"/>
                          </a:solidFill>
                        </a:rPr>
                        <a:t>Awareness</a:t>
                      </a:r>
                      <a:endParaRPr lang="en-BE" sz="1040" dirty="0">
                        <a:solidFill>
                          <a:schemeClr val="bg2"/>
                        </a:solidFill>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accent1"/>
                    </a:solidFill>
                  </a:tcPr>
                </a:tc>
                <a:tc hMerge="1">
                  <a:txBody>
                    <a:bodyPr/>
                    <a:lstStyle/>
                    <a:p>
                      <a:endParaRPr lang="en-BE" sz="1200" dirty="0"/>
                    </a:p>
                  </a:txBody>
                  <a:tcPr>
                    <a:lnL w="9525" cap="flat" cmpd="sng" algn="ctr">
                      <a:solidFill>
                        <a:schemeClr val="bg1">
                          <a:lumMod val="90000"/>
                        </a:schemeClr>
                      </a:solidFill>
                      <a:prstDash val="solid"/>
                      <a:round/>
                      <a:headEnd type="none" w="med" len="med"/>
                      <a:tailEnd type="none" w="med" len="med"/>
                    </a:lnL>
                    <a:lnR w="9525" cap="flat" cmpd="sng" algn="ctr">
                      <a:solidFill>
                        <a:schemeClr val="bg1">
                          <a:lumMod val="90000"/>
                        </a:schemeClr>
                      </a:solidFill>
                      <a:prstDash val="solid"/>
                      <a:round/>
                      <a:headEnd type="none" w="med" len="med"/>
                      <a:tailEnd type="none" w="med" len="med"/>
                    </a:lnR>
                    <a:lnT w="9525" cap="flat" cmpd="sng" algn="ctr">
                      <a:solidFill>
                        <a:schemeClr val="bg1">
                          <a:lumMod val="90000"/>
                        </a:schemeClr>
                      </a:solidFill>
                      <a:prstDash val="solid"/>
                      <a:round/>
                      <a:headEnd type="none" w="med" len="med"/>
                      <a:tailEnd type="none" w="med" len="med"/>
                    </a:lnT>
                    <a:lnB w="9525" cap="flat" cmpd="sng" algn="ctr">
                      <a:solidFill>
                        <a:schemeClr val="bg1">
                          <a:lumMod val="90000"/>
                        </a:schemeClr>
                      </a:solidFill>
                      <a:prstDash val="solid"/>
                      <a:round/>
                      <a:headEnd type="none" w="med" len="med"/>
                      <a:tailEnd type="none" w="med" len="med"/>
                    </a:lnB>
                    <a:solidFill>
                      <a:schemeClr val="accent1"/>
                    </a:solidFill>
                  </a:tcPr>
                </a:tc>
                <a:tc hMerge="1">
                  <a:txBody>
                    <a:bodyPr/>
                    <a:lstStyle/>
                    <a:p>
                      <a:endParaRPr lang="en-BE" sz="1200" dirty="0"/>
                    </a:p>
                  </a:txBody>
                  <a:tcPr>
                    <a:lnL w="9525" cap="flat" cmpd="sng" algn="ctr">
                      <a:solidFill>
                        <a:schemeClr val="bg1">
                          <a:lumMod val="90000"/>
                        </a:schemeClr>
                      </a:solidFill>
                      <a:prstDash val="solid"/>
                      <a:round/>
                      <a:headEnd type="none" w="med" len="med"/>
                      <a:tailEnd type="none" w="med" len="med"/>
                    </a:lnL>
                    <a:lnR w="9525" cap="flat" cmpd="sng" algn="ctr">
                      <a:solidFill>
                        <a:schemeClr val="bg1">
                          <a:lumMod val="90000"/>
                        </a:schemeClr>
                      </a:solidFill>
                      <a:prstDash val="solid"/>
                      <a:round/>
                      <a:headEnd type="none" w="med" len="med"/>
                      <a:tailEnd type="none" w="med" len="med"/>
                    </a:lnR>
                    <a:lnT w="9525" cap="flat" cmpd="sng" algn="ctr">
                      <a:solidFill>
                        <a:schemeClr val="bg1">
                          <a:lumMod val="90000"/>
                        </a:schemeClr>
                      </a:solidFill>
                      <a:prstDash val="solid"/>
                      <a:round/>
                      <a:headEnd type="none" w="med" len="med"/>
                      <a:tailEnd type="none" w="med" len="med"/>
                    </a:lnT>
                    <a:lnB w="9525" cap="flat" cmpd="sng" algn="ctr">
                      <a:solidFill>
                        <a:schemeClr val="bg1">
                          <a:lumMod val="90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1394630993"/>
                  </a:ext>
                </a:extLst>
              </a:tr>
              <a:tr h="503232">
                <a:tc>
                  <a:txBody>
                    <a:bodyPr/>
                    <a:lstStyle/>
                    <a:p>
                      <a:pPr algn="l"/>
                      <a:r>
                        <a:rPr lang="en-BE" sz="1040" b="1" dirty="0">
                          <a:solidFill>
                            <a:schemeClr val="accent1"/>
                          </a:solidFill>
                        </a:rPr>
                        <a:t>1. </a:t>
                      </a:r>
                      <a:r>
                        <a:rPr lang="en-GB" sz="1040" dirty="0">
                          <a:solidFill>
                            <a:schemeClr val="tx1"/>
                          </a:solidFill>
                        </a:rPr>
                        <a:t>Dwell time (amount of time an ad is watched) is a more accurate measure of an ad’s ability to garner awareness than ad length, but it varies significantly by platform.</a:t>
                      </a:r>
                      <a:endParaRPr lang="en-BE" sz="1040" dirty="0">
                        <a:solidFill>
                          <a:schemeClr val="tx1"/>
                        </a:solidFill>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bg2"/>
                    </a:solidFill>
                  </a:tcPr>
                </a:tc>
                <a:tc>
                  <a:txBody>
                    <a:bodyPr/>
                    <a:lstStyle/>
                    <a:p>
                      <a:pPr algn="l"/>
                      <a:r>
                        <a:rPr lang="en-BE" sz="1040" b="1" dirty="0">
                          <a:solidFill>
                            <a:schemeClr val="accent1"/>
                          </a:solidFill>
                        </a:rPr>
                        <a:t>2. </a:t>
                      </a:r>
                      <a:r>
                        <a:rPr lang="en-GB" sz="1040" dirty="0">
                          <a:solidFill>
                            <a:schemeClr val="tx1"/>
                          </a:solidFill>
                        </a:rPr>
                        <a:t>Channels that deliver greater attention levels, such as high-quality, premium video platforms, drive higher effectiveness and efficiency.</a:t>
                      </a:r>
                      <a:endParaRPr lang="en-BE" sz="1040" dirty="0">
                        <a:solidFill>
                          <a:schemeClr val="tx1"/>
                        </a:solidFill>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bg2"/>
                    </a:solidFill>
                  </a:tcPr>
                </a:tc>
                <a:tc>
                  <a:txBody>
                    <a:bodyPr/>
                    <a:lstStyle/>
                    <a:p>
                      <a:pPr algn="l"/>
                      <a:r>
                        <a:rPr lang="en-BE" sz="1040" b="1" dirty="0">
                          <a:solidFill>
                            <a:schemeClr val="accent1"/>
                          </a:solidFill>
                        </a:rPr>
                        <a:t>3. </a:t>
                      </a:r>
                      <a:r>
                        <a:rPr lang="en-GB" sz="1040" dirty="0">
                          <a:solidFill>
                            <a:schemeClr val="tx1"/>
                          </a:solidFill>
                        </a:rPr>
                        <a:t>100% viewable ads with full coverage on larger screens with the sound on achieve greater attention and higher lifts in ad recall.</a:t>
                      </a:r>
                      <a:endParaRPr lang="en-BE" sz="1040" dirty="0">
                        <a:solidFill>
                          <a:schemeClr val="tx1"/>
                        </a:solidFill>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378652035"/>
                  </a:ext>
                </a:extLst>
              </a:tr>
              <a:tr h="220978">
                <a:tc gridSpan="3">
                  <a:txBody>
                    <a:bodyPr/>
                    <a:lstStyle/>
                    <a:p>
                      <a:pPr algn="ctr"/>
                      <a:r>
                        <a:rPr lang="fr-BE" sz="1040" b="1" dirty="0">
                          <a:solidFill>
                            <a:schemeClr val="tx1"/>
                          </a:solidFill>
                        </a:rPr>
                        <a:t>Consideration</a:t>
                      </a:r>
                      <a:endParaRPr lang="en-BE" sz="1040" b="1" dirty="0">
                        <a:solidFill>
                          <a:schemeClr val="tx1"/>
                        </a:solidFill>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accent3"/>
                    </a:solidFill>
                  </a:tcPr>
                </a:tc>
                <a:tc hMerge="1">
                  <a:txBody>
                    <a:bodyPr/>
                    <a:lstStyle/>
                    <a:p>
                      <a:endParaRPr lang="en-BE" sz="1200" dirty="0"/>
                    </a:p>
                  </a:txBody>
                  <a:tcPr>
                    <a:lnL w="9525" cap="flat" cmpd="sng" algn="ctr">
                      <a:solidFill>
                        <a:schemeClr val="bg1">
                          <a:lumMod val="90000"/>
                        </a:schemeClr>
                      </a:solidFill>
                      <a:prstDash val="solid"/>
                      <a:round/>
                      <a:headEnd type="none" w="med" len="med"/>
                      <a:tailEnd type="none" w="med" len="med"/>
                    </a:lnL>
                    <a:lnR w="9525" cap="flat" cmpd="sng" algn="ctr">
                      <a:solidFill>
                        <a:schemeClr val="bg1">
                          <a:lumMod val="90000"/>
                        </a:schemeClr>
                      </a:solidFill>
                      <a:prstDash val="solid"/>
                      <a:round/>
                      <a:headEnd type="none" w="med" len="med"/>
                      <a:tailEnd type="none" w="med" len="med"/>
                    </a:lnR>
                    <a:lnT w="9525" cap="flat" cmpd="sng" algn="ctr">
                      <a:solidFill>
                        <a:schemeClr val="bg1">
                          <a:lumMod val="90000"/>
                        </a:schemeClr>
                      </a:solidFill>
                      <a:prstDash val="solid"/>
                      <a:round/>
                      <a:headEnd type="none" w="med" len="med"/>
                      <a:tailEnd type="none" w="med" len="med"/>
                    </a:lnT>
                    <a:lnB w="9525" cap="flat" cmpd="sng" algn="ctr">
                      <a:solidFill>
                        <a:schemeClr val="bg1">
                          <a:lumMod val="90000"/>
                        </a:schemeClr>
                      </a:solidFill>
                      <a:prstDash val="solid"/>
                      <a:round/>
                      <a:headEnd type="none" w="med" len="med"/>
                      <a:tailEnd type="none" w="med" len="med"/>
                    </a:lnB>
                    <a:solidFill>
                      <a:schemeClr val="accent3"/>
                    </a:solidFill>
                  </a:tcPr>
                </a:tc>
                <a:tc hMerge="1">
                  <a:txBody>
                    <a:bodyPr/>
                    <a:lstStyle/>
                    <a:p>
                      <a:endParaRPr lang="en-BE" sz="1200" dirty="0"/>
                    </a:p>
                  </a:txBody>
                  <a:tcPr>
                    <a:lnL w="9525" cap="flat" cmpd="sng" algn="ctr">
                      <a:solidFill>
                        <a:schemeClr val="bg1">
                          <a:lumMod val="90000"/>
                        </a:schemeClr>
                      </a:solidFill>
                      <a:prstDash val="solid"/>
                      <a:round/>
                      <a:headEnd type="none" w="med" len="med"/>
                      <a:tailEnd type="none" w="med" len="med"/>
                    </a:lnL>
                    <a:lnR w="9525" cap="flat" cmpd="sng" algn="ctr">
                      <a:solidFill>
                        <a:schemeClr val="bg1">
                          <a:lumMod val="90000"/>
                        </a:schemeClr>
                      </a:solidFill>
                      <a:prstDash val="solid"/>
                      <a:round/>
                      <a:headEnd type="none" w="med" len="med"/>
                      <a:tailEnd type="none" w="med" len="med"/>
                    </a:lnR>
                    <a:lnT w="9525" cap="flat" cmpd="sng" algn="ctr">
                      <a:solidFill>
                        <a:schemeClr val="bg1">
                          <a:lumMod val="90000"/>
                        </a:schemeClr>
                      </a:solidFill>
                      <a:prstDash val="solid"/>
                      <a:round/>
                      <a:headEnd type="none" w="med" len="med"/>
                      <a:tailEnd type="none" w="med" len="med"/>
                    </a:lnT>
                    <a:lnB w="9525" cap="flat" cmpd="sng" algn="ctr">
                      <a:solidFill>
                        <a:schemeClr val="bg1">
                          <a:lumMod val="90000"/>
                        </a:schemeClr>
                      </a:solidFill>
                      <a:prstDash val="solid"/>
                      <a:round/>
                      <a:headEnd type="none" w="med" len="med"/>
                      <a:tailEnd type="none" w="med" len="med"/>
                    </a:lnB>
                    <a:solidFill>
                      <a:schemeClr val="accent3"/>
                    </a:solidFill>
                  </a:tcPr>
                </a:tc>
                <a:extLst>
                  <a:ext uri="{0D108BD9-81ED-4DB2-BD59-A6C34878D82A}">
                    <a16:rowId xmlns:a16="http://schemas.microsoft.com/office/drawing/2014/main" val="3060754675"/>
                  </a:ext>
                </a:extLst>
              </a:tr>
              <a:tr h="503232">
                <a:tc>
                  <a:txBody>
                    <a:bodyPr/>
                    <a:lstStyle/>
                    <a:p>
                      <a:pPr algn="l"/>
                      <a:r>
                        <a:rPr lang="en-BE" sz="1040" b="1" dirty="0">
                          <a:solidFill>
                            <a:schemeClr val="accent3"/>
                          </a:solidFill>
                        </a:rPr>
                        <a:t>1. </a:t>
                      </a:r>
                      <a:r>
                        <a:rPr lang="en-GB" sz="1040" dirty="0">
                          <a:solidFill>
                            <a:schemeClr val="tx1"/>
                          </a:solidFill>
                        </a:rPr>
                        <a:t>High-quality, premium content on a large screen increases ad engagement and heightens brand memorability.</a:t>
                      </a:r>
                      <a:endParaRPr lang="en-BE" sz="1040" dirty="0">
                        <a:solidFill>
                          <a:schemeClr val="tx1"/>
                        </a:solidFill>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bg2"/>
                    </a:solidFill>
                  </a:tcPr>
                </a:tc>
                <a:tc>
                  <a:txBody>
                    <a:bodyPr/>
                    <a:lstStyle/>
                    <a:p>
                      <a:pPr algn="l"/>
                      <a:r>
                        <a:rPr lang="en-BE" sz="1040" b="1" dirty="0">
                          <a:solidFill>
                            <a:schemeClr val="accent3"/>
                          </a:solidFill>
                        </a:rPr>
                        <a:t>2. </a:t>
                      </a:r>
                      <a:r>
                        <a:rPr lang="en-GB" sz="1040" dirty="0">
                          <a:solidFill>
                            <a:schemeClr val="tx1"/>
                          </a:solidFill>
                        </a:rPr>
                        <a:t>The longer an ad is viewed, the longer the brand will stay in memory, which increases the likelihood a consumer will choose that brand.</a:t>
                      </a:r>
                      <a:endParaRPr lang="en-BE" sz="1040" dirty="0">
                        <a:solidFill>
                          <a:schemeClr val="tx1"/>
                        </a:solidFill>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bg2"/>
                    </a:solidFill>
                  </a:tcPr>
                </a:tc>
                <a:tc>
                  <a:txBody>
                    <a:bodyPr/>
                    <a:lstStyle/>
                    <a:p>
                      <a:pPr algn="l"/>
                      <a:r>
                        <a:rPr lang="en-BE" sz="1040" b="1" dirty="0">
                          <a:solidFill>
                            <a:schemeClr val="accent3"/>
                          </a:solidFill>
                        </a:rPr>
                        <a:t>3. </a:t>
                      </a:r>
                      <a:r>
                        <a:rPr lang="en-GB" sz="1040" dirty="0">
                          <a:solidFill>
                            <a:schemeClr val="tx1"/>
                          </a:solidFill>
                        </a:rPr>
                        <a:t>Ad placements within contextual content can strongly increase emotional connections and brand memorability.</a:t>
                      </a:r>
                      <a:endParaRPr lang="en-BE" sz="1040" dirty="0">
                        <a:solidFill>
                          <a:schemeClr val="tx1"/>
                        </a:solidFill>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545804164"/>
                  </a:ext>
                </a:extLst>
              </a:tr>
              <a:tr h="231018">
                <a:tc gridSpan="3">
                  <a:txBody>
                    <a:bodyPr/>
                    <a:lstStyle/>
                    <a:p>
                      <a:pPr algn="ctr"/>
                      <a:r>
                        <a:rPr lang="fr-BE" sz="1040" b="1" dirty="0">
                          <a:solidFill>
                            <a:schemeClr val="bg2"/>
                          </a:solidFill>
                        </a:rPr>
                        <a:t>Sales</a:t>
                      </a:r>
                      <a:endParaRPr lang="en-BE" sz="1040" b="1" dirty="0">
                        <a:solidFill>
                          <a:schemeClr val="bg2"/>
                        </a:solidFill>
                      </a:endParaRPr>
                    </a:p>
                  </a:txBody>
                  <a:tcPr anchor="ct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accent2"/>
                    </a:solidFill>
                  </a:tcPr>
                </a:tc>
                <a:tc hMerge="1">
                  <a:txBody>
                    <a:bodyPr/>
                    <a:lstStyle/>
                    <a:p>
                      <a:endParaRPr lang="en-BE" sz="1200" dirty="0"/>
                    </a:p>
                  </a:txBody>
                  <a:tcPr>
                    <a:lnL w="9525" cap="flat" cmpd="sng" algn="ctr">
                      <a:solidFill>
                        <a:schemeClr val="bg1">
                          <a:lumMod val="90000"/>
                        </a:schemeClr>
                      </a:solidFill>
                      <a:prstDash val="solid"/>
                      <a:round/>
                      <a:headEnd type="none" w="med" len="med"/>
                      <a:tailEnd type="none" w="med" len="med"/>
                    </a:lnL>
                    <a:lnR w="9525" cap="flat" cmpd="sng" algn="ctr">
                      <a:solidFill>
                        <a:schemeClr val="bg1">
                          <a:lumMod val="90000"/>
                        </a:schemeClr>
                      </a:solidFill>
                      <a:prstDash val="solid"/>
                      <a:round/>
                      <a:headEnd type="none" w="med" len="med"/>
                      <a:tailEnd type="none" w="med" len="med"/>
                    </a:lnR>
                    <a:lnT w="9525" cap="flat" cmpd="sng" algn="ctr">
                      <a:solidFill>
                        <a:schemeClr val="bg1">
                          <a:lumMod val="90000"/>
                        </a:schemeClr>
                      </a:solidFill>
                      <a:prstDash val="solid"/>
                      <a:round/>
                      <a:headEnd type="none" w="med" len="med"/>
                      <a:tailEnd type="none" w="med" len="med"/>
                    </a:lnT>
                    <a:lnB w="9525" cap="flat" cmpd="sng" algn="ctr">
                      <a:solidFill>
                        <a:schemeClr val="bg1">
                          <a:lumMod val="90000"/>
                        </a:schemeClr>
                      </a:solidFill>
                      <a:prstDash val="solid"/>
                      <a:round/>
                      <a:headEnd type="none" w="med" len="med"/>
                      <a:tailEnd type="none" w="med" len="med"/>
                    </a:lnB>
                    <a:solidFill>
                      <a:schemeClr val="accent2"/>
                    </a:solidFill>
                  </a:tcPr>
                </a:tc>
                <a:tc hMerge="1">
                  <a:txBody>
                    <a:bodyPr/>
                    <a:lstStyle/>
                    <a:p>
                      <a:endParaRPr lang="en-BE" sz="1200" dirty="0"/>
                    </a:p>
                  </a:txBody>
                  <a:tcPr>
                    <a:lnL w="9525" cap="flat" cmpd="sng" algn="ctr">
                      <a:solidFill>
                        <a:schemeClr val="bg1">
                          <a:lumMod val="90000"/>
                        </a:schemeClr>
                      </a:solidFill>
                      <a:prstDash val="solid"/>
                      <a:round/>
                      <a:headEnd type="none" w="med" len="med"/>
                      <a:tailEnd type="none" w="med" len="med"/>
                    </a:lnL>
                    <a:lnR w="9525" cap="flat" cmpd="sng" algn="ctr">
                      <a:solidFill>
                        <a:schemeClr val="bg1">
                          <a:lumMod val="90000"/>
                        </a:schemeClr>
                      </a:solidFill>
                      <a:prstDash val="solid"/>
                      <a:round/>
                      <a:headEnd type="none" w="med" len="med"/>
                      <a:tailEnd type="none" w="med" len="med"/>
                    </a:lnR>
                    <a:lnT w="9525" cap="flat" cmpd="sng" algn="ctr">
                      <a:solidFill>
                        <a:schemeClr val="bg1">
                          <a:lumMod val="90000"/>
                        </a:schemeClr>
                      </a:solidFill>
                      <a:prstDash val="solid"/>
                      <a:round/>
                      <a:headEnd type="none" w="med" len="med"/>
                      <a:tailEnd type="none" w="med" len="med"/>
                    </a:lnT>
                    <a:lnB w="9525" cap="flat" cmpd="sng" algn="ctr">
                      <a:solidFill>
                        <a:schemeClr val="bg1">
                          <a:lumMod val="9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3647759418"/>
                  </a:ext>
                </a:extLst>
              </a:tr>
              <a:tr h="503232">
                <a:tc>
                  <a:txBody>
                    <a:bodyPr/>
                    <a:lstStyle/>
                    <a:p>
                      <a:pPr algn="l"/>
                      <a:r>
                        <a:rPr lang="en-BE" sz="1040" b="1" dirty="0">
                          <a:solidFill>
                            <a:schemeClr val="accent2"/>
                          </a:solidFill>
                        </a:rPr>
                        <a:t>1. </a:t>
                      </a:r>
                      <a:r>
                        <a:rPr lang="en-GB" sz="1040" dirty="0">
                          <a:solidFill>
                            <a:schemeClr val="tx1"/>
                          </a:solidFill>
                        </a:rPr>
                        <a:t>Screen size, ad size and coverage are very influential in driving sales impact for brands.</a:t>
                      </a:r>
                      <a:endParaRPr lang="en-BE" sz="1040" dirty="0">
                        <a:solidFill>
                          <a:schemeClr val="tx1"/>
                        </a:solidFill>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bg2"/>
                    </a:solidFill>
                  </a:tcPr>
                </a:tc>
                <a:tc>
                  <a:txBody>
                    <a:bodyPr/>
                    <a:lstStyle/>
                    <a:p>
                      <a:pPr algn="l"/>
                      <a:r>
                        <a:rPr lang="en-BE" sz="1040" b="1" dirty="0">
                          <a:solidFill>
                            <a:schemeClr val="accent2"/>
                          </a:solidFill>
                        </a:rPr>
                        <a:t>2. </a:t>
                      </a:r>
                      <a:r>
                        <a:rPr lang="en-GB" sz="1040" dirty="0">
                          <a:solidFill>
                            <a:schemeClr val="tx1"/>
                          </a:solidFill>
                        </a:rPr>
                        <a:t>The higher the viewability and the longer people look at an ad, the bigger the sales uplift.</a:t>
                      </a:r>
                      <a:endParaRPr lang="en-BE" sz="1040" dirty="0">
                        <a:solidFill>
                          <a:schemeClr val="tx1"/>
                        </a:solidFill>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bg2"/>
                    </a:solidFill>
                  </a:tcPr>
                </a:tc>
                <a:tc>
                  <a:txBody>
                    <a:bodyPr/>
                    <a:lstStyle/>
                    <a:p>
                      <a:pPr algn="l"/>
                      <a:r>
                        <a:rPr lang="en-BE" sz="1040" b="1" dirty="0">
                          <a:solidFill>
                            <a:schemeClr val="accent2"/>
                          </a:solidFill>
                        </a:rPr>
                        <a:t>3. </a:t>
                      </a:r>
                      <a:r>
                        <a:rPr lang="en-GB" sz="1040" dirty="0">
                          <a:solidFill>
                            <a:schemeClr val="tx1"/>
                          </a:solidFill>
                        </a:rPr>
                        <a:t>Ads about humanity and community are most likely to drive long-term memory, brand fame and lasting sales effect.</a:t>
                      </a:r>
                      <a:endParaRPr lang="en-BE" sz="1040" dirty="0">
                        <a:solidFill>
                          <a:schemeClr val="tx1"/>
                        </a:solidFill>
                      </a:endParaRPr>
                    </a:p>
                  </a:txBody>
                  <a:tcPr>
                    <a:lnL w="9525" cap="flat" cmpd="sng" algn="ctr">
                      <a:solidFill>
                        <a:schemeClr val="tx1">
                          <a:lumMod val="10000"/>
                          <a:lumOff val="90000"/>
                        </a:schemeClr>
                      </a:solidFill>
                      <a:prstDash val="solid"/>
                      <a:round/>
                      <a:headEnd type="none" w="med" len="med"/>
                      <a:tailEnd type="none" w="med" len="med"/>
                    </a:lnL>
                    <a:lnR w="9525" cap="flat" cmpd="sng" algn="ctr">
                      <a:solidFill>
                        <a:schemeClr val="tx1">
                          <a:lumMod val="10000"/>
                          <a:lumOff val="90000"/>
                        </a:schemeClr>
                      </a:solidFill>
                      <a:prstDash val="solid"/>
                      <a:round/>
                      <a:headEnd type="none" w="med" len="med"/>
                      <a:tailEnd type="none" w="med" len="med"/>
                    </a:lnR>
                    <a:lnT w="9525" cap="flat" cmpd="sng" algn="ctr">
                      <a:solidFill>
                        <a:schemeClr val="tx1">
                          <a:lumMod val="10000"/>
                          <a:lumOff val="90000"/>
                        </a:schemeClr>
                      </a:solidFill>
                      <a:prstDash val="solid"/>
                      <a:round/>
                      <a:headEnd type="none" w="med" len="med"/>
                      <a:tailEnd type="none" w="med" len="med"/>
                    </a:lnT>
                    <a:lnB w="9525" cap="flat" cmpd="sng" algn="ctr">
                      <a:solidFill>
                        <a:schemeClr val="tx1">
                          <a:lumMod val="10000"/>
                          <a:lumOff val="9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524615598"/>
                  </a:ext>
                </a:extLst>
              </a:tr>
            </a:tbl>
          </a:graphicData>
        </a:graphic>
      </p:graphicFrame>
      <p:pic>
        <p:nvPicPr>
          <p:cNvPr id="24" name="Picture Placeholder 23">
            <a:extLst>
              <a:ext uri="{FF2B5EF4-FFF2-40B4-BE49-F238E27FC236}">
                <a16:creationId xmlns:a16="http://schemas.microsoft.com/office/drawing/2014/main" id="{63D5ACD3-150C-3581-7160-AA28B1FD891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00522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D397423-3A4B-88EA-0C6B-2C41F213A407}"/>
              </a:ext>
            </a:extLst>
          </p:cNvPr>
          <p:cNvSpPr/>
          <p:nvPr/>
        </p:nvSpPr>
        <p:spPr>
          <a:xfrm>
            <a:off x="-1" y="1828799"/>
            <a:ext cx="12192001" cy="427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a:noFill/>
        </p:spPr>
        <p:txBody>
          <a:bodyPr/>
          <a:lstStyle/>
          <a:p>
            <a:r>
              <a:rPr lang="en-GB" sz="3200" dirty="0"/>
              <a:t>Attentive seconds are by far the highest for TV compared to online platforms</a:t>
            </a:r>
            <a:endParaRPr lang="en-BE" sz="3200" dirty="0"/>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GLOBAL</a:t>
            </a:r>
          </a:p>
        </p:txBody>
      </p:sp>
      <p:sp>
        <p:nvSpPr>
          <p:cNvPr id="29" name="Text Placeholder 2">
            <a:extLst>
              <a:ext uri="{FF2B5EF4-FFF2-40B4-BE49-F238E27FC236}">
                <a16:creationId xmlns:a16="http://schemas.microsoft.com/office/drawing/2014/main" id="{8283CF46-1B76-2835-60F5-4A46E03AFC71}"/>
              </a:ext>
            </a:extLst>
          </p:cNvPr>
          <p:cNvSpPr txBox="1">
            <a:spLocks/>
          </p:cNvSpPr>
          <p:nvPr/>
        </p:nvSpPr>
        <p:spPr>
          <a:xfrm>
            <a:off x="3805645" y="6384869"/>
            <a:ext cx="6148252" cy="215444"/>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00" dirty="0">
                <a:solidFill>
                  <a:schemeClr val="tx1">
                    <a:lumMod val="50000"/>
                    <a:lumOff val="50000"/>
                  </a:schemeClr>
                </a:solidFill>
              </a:rPr>
              <a:t>Source: </a:t>
            </a:r>
            <a:r>
              <a:rPr lang="en-GB" sz="800" dirty="0" err="1">
                <a:solidFill>
                  <a:schemeClr val="tx1">
                    <a:lumMod val="50000"/>
                    <a:lumOff val="50000"/>
                  </a:schemeClr>
                </a:solidFill>
              </a:rPr>
              <a:t>Ebiquity</a:t>
            </a:r>
            <a:r>
              <a:rPr lang="en-GB" sz="800" dirty="0">
                <a:solidFill>
                  <a:schemeClr val="tx1">
                    <a:lumMod val="50000"/>
                    <a:lumOff val="50000"/>
                  </a:schemeClr>
                </a:solidFill>
              </a:rPr>
              <a:t>, with Lumen, </a:t>
            </a:r>
            <a:r>
              <a:rPr lang="en-GB" sz="800" dirty="0" err="1">
                <a:solidFill>
                  <a:schemeClr val="tx1">
                    <a:lumMod val="50000"/>
                    <a:lumOff val="50000"/>
                  </a:schemeClr>
                </a:solidFill>
              </a:rPr>
              <a:t>TVision</a:t>
            </a:r>
            <a:r>
              <a:rPr lang="en-GB" sz="800" dirty="0">
                <a:solidFill>
                  <a:schemeClr val="tx1">
                    <a:lumMod val="50000"/>
                    <a:lumOff val="50000"/>
                  </a:schemeClr>
                </a:solidFill>
              </a:rPr>
              <a:t> and Dan White – The Challenge of Attention, June 2021.</a:t>
            </a:r>
          </a:p>
        </p:txBody>
      </p:sp>
      <p:graphicFrame>
        <p:nvGraphicFramePr>
          <p:cNvPr id="5" name="Chart 4">
            <a:extLst>
              <a:ext uri="{FF2B5EF4-FFF2-40B4-BE49-F238E27FC236}">
                <a16:creationId xmlns:a16="http://schemas.microsoft.com/office/drawing/2014/main" id="{416C8322-FAFC-B4FF-7D73-FF0E8DB7D659}"/>
              </a:ext>
            </a:extLst>
          </p:cNvPr>
          <p:cNvGraphicFramePr/>
          <p:nvPr>
            <p:extLst>
              <p:ext uri="{D42A27DB-BD31-4B8C-83A1-F6EECF244321}">
                <p14:modId xmlns:p14="http://schemas.microsoft.com/office/powerpoint/2010/main" val="804239668"/>
              </p:ext>
            </p:extLst>
          </p:nvPr>
        </p:nvGraphicFramePr>
        <p:xfrm>
          <a:off x="342900" y="2084939"/>
          <a:ext cx="11506199" cy="373238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2">
            <a:extLst>
              <a:ext uri="{FF2B5EF4-FFF2-40B4-BE49-F238E27FC236}">
                <a16:creationId xmlns:a16="http://schemas.microsoft.com/office/drawing/2014/main" id="{457AA549-E86E-BEDB-17F3-FC5B9E709053}"/>
              </a:ext>
            </a:extLst>
          </p:cNvPr>
          <p:cNvSpPr txBox="1">
            <a:spLocks/>
          </p:cNvSpPr>
          <p:nvPr/>
        </p:nvSpPr>
        <p:spPr>
          <a:xfrm>
            <a:off x="873531" y="5594343"/>
            <a:ext cx="1800000" cy="253916"/>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050" b="1" dirty="0">
                <a:solidFill>
                  <a:schemeClr val="accent1"/>
                </a:solidFill>
              </a:rPr>
              <a:t>TV</a:t>
            </a:r>
            <a:endParaRPr lang="en-GB" sz="1050" b="1" dirty="0">
              <a:solidFill>
                <a:schemeClr val="accent1"/>
              </a:solidFill>
            </a:endParaRPr>
          </a:p>
        </p:txBody>
      </p:sp>
      <p:sp>
        <p:nvSpPr>
          <p:cNvPr id="7" name="Text Placeholder 2">
            <a:extLst>
              <a:ext uri="{FF2B5EF4-FFF2-40B4-BE49-F238E27FC236}">
                <a16:creationId xmlns:a16="http://schemas.microsoft.com/office/drawing/2014/main" id="{34F9AD17-A5FD-95DD-B7AB-BCB28949E2DD}"/>
              </a:ext>
            </a:extLst>
          </p:cNvPr>
          <p:cNvSpPr txBox="1">
            <a:spLocks/>
          </p:cNvSpPr>
          <p:nvPr/>
        </p:nvSpPr>
        <p:spPr>
          <a:xfrm>
            <a:off x="3355472" y="5594343"/>
            <a:ext cx="1800000" cy="253916"/>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050" b="1" dirty="0">
                <a:solidFill>
                  <a:srgbClr val="FF5050"/>
                </a:solidFill>
              </a:rPr>
              <a:t>YouTube</a:t>
            </a:r>
            <a:endParaRPr lang="en-GB" sz="1050" b="1" dirty="0">
              <a:solidFill>
                <a:srgbClr val="FF5050"/>
              </a:solidFill>
            </a:endParaRPr>
          </a:p>
        </p:txBody>
      </p:sp>
      <p:sp>
        <p:nvSpPr>
          <p:cNvPr id="8" name="Text Placeholder 2">
            <a:extLst>
              <a:ext uri="{FF2B5EF4-FFF2-40B4-BE49-F238E27FC236}">
                <a16:creationId xmlns:a16="http://schemas.microsoft.com/office/drawing/2014/main" id="{8B1336AD-2EB0-BD6C-2CB1-37137C688218}"/>
              </a:ext>
            </a:extLst>
          </p:cNvPr>
          <p:cNvSpPr txBox="1">
            <a:spLocks/>
          </p:cNvSpPr>
          <p:nvPr/>
        </p:nvSpPr>
        <p:spPr>
          <a:xfrm>
            <a:off x="5808616" y="5594343"/>
            <a:ext cx="3056709" cy="253916"/>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050" b="1" dirty="0">
                <a:solidFill>
                  <a:schemeClr val="accent1">
                    <a:lumMod val="50000"/>
                  </a:schemeClr>
                </a:solidFill>
              </a:rPr>
              <a:t>Social media</a:t>
            </a:r>
            <a:endParaRPr lang="en-GB" sz="1050" b="1" dirty="0">
              <a:solidFill>
                <a:schemeClr val="accent1">
                  <a:lumMod val="50000"/>
                </a:schemeClr>
              </a:solidFill>
            </a:endParaRPr>
          </a:p>
        </p:txBody>
      </p:sp>
      <p:sp>
        <p:nvSpPr>
          <p:cNvPr id="9" name="Text Placeholder 2">
            <a:extLst>
              <a:ext uri="{FF2B5EF4-FFF2-40B4-BE49-F238E27FC236}">
                <a16:creationId xmlns:a16="http://schemas.microsoft.com/office/drawing/2014/main" id="{8E62E794-98E8-E070-C7C8-6AEFE875228A}"/>
              </a:ext>
            </a:extLst>
          </p:cNvPr>
          <p:cNvSpPr txBox="1">
            <a:spLocks/>
          </p:cNvSpPr>
          <p:nvPr/>
        </p:nvSpPr>
        <p:spPr>
          <a:xfrm>
            <a:off x="9518469" y="5594343"/>
            <a:ext cx="1800000" cy="253916"/>
          </a:xfrm>
          <a:prstGeom prst="rect">
            <a:avLst/>
          </a:prstGeom>
          <a:solidFill>
            <a:schemeClr val="bg2"/>
          </a:solidFill>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BE" sz="1050" b="1" dirty="0">
                <a:solidFill>
                  <a:schemeClr val="tx1"/>
                </a:solidFill>
              </a:rPr>
              <a:t>Digital display</a:t>
            </a:r>
            <a:endParaRPr lang="en-GB" sz="1050" b="1" dirty="0">
              <a:solidFill>
                <a:schemeClr val="tx1"/>
              </a:solidFill>
            </a:endParaRPr>
          </a:p>
        </p:txBody>
      </p:sp>
      <p:sp>
        <p:nvSpPr>
          <p:cNvPr id="4" name="Text Placeholder 2">
            <a:extLst>
              <a:ext uri="{FF2B5EF4-FFF2-40B4-BE49-F238E27FC236}">
                <a16:creationId xmlns:a16="http://schemas.microsoft.com/office/drawing/2014/main" id="{A37FF353-B454-3696-F7E6-BC5C6ACF3D90}"/>
              </a:ext>
            </a:extLst>
          </p:cNvPr>
          <p:cNvSpPr txBox="1">
            <a:spLocks/>
          </p:cNvSpPr>
          <p:nvPr/>
        </p:nvSpPr>
        <p:spPr>
          <a:xfrm>
            <a:off x="342900" y="2015930"/>
            <a:ext cx="11506198" cy="600164"/>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BE" sz="1400" dirty="0">
                <a:solidFill>
                  <a:schemeClr val="tx1">
                    <a:lumMod val="90000"/>
                    <a:lumOff val="10000"/>
                  </a:schemeClr>
                </a:solidFill>
              </a:rPr>
              <a:t>Measuring </a:t>
            </a:r>
            <a:r>
              <a:rPr lang="fr-BE" sz="1400" dirty="0" err="1">
                <a:solidFill>
                  <a:schemeClr val="tx1">
                    <a:lumMod val="90000"/>
                    <a:lumOff val="10000"/>
                  </a:schemeClr>
                </a:solidFill>
              </a:rPr>
              <a:t>awareness</a:t>
            </a:r>
            <a:r>
              <a:rPr lang="fr-BE" sz="1400" dirty="0">
                <a:solidFill>
                  <a:schemeClr val="tx1">
                    <a:lumMod val="90000"/>
                    <a:lumOff val="10000"/>
                  </a:schemeClr>
                </a:solidFill>
              </a:rPr>
              <a:t> </a:t>
            </a:r>
            <a:r>
              <a:rPr lang="fr-BE" sz="1400" dirty="0" err="1">
                <a:solidFill>
                  <a:schemeClr val="tx1">
                    <a:lumMod val="90000"/>
                    <a:lumOff val="10000"/>
                  </a:schemeClr>
                </a:solidFill>
              </a:rPr>
              <a:t>through</a:t>
            </a:r>
            <a:r>
              <a:rPr lang="fr-BE" sz="1400" dirty="0">
                <a:solidFill>
                  <a:schemeClr val="tx1">
                    <a:lumMod val="90000"/>
                    <a:lumOff val="10000"/>
                  </a:schemeClr>
                </a:solidFill>
              </a:rPr>
              <a:t> attention</a:t>
            </a:r>
            <a:endParaRPr lang="en-BE" sz="1400" dirty="0">
              <a:solidFill>
                <a:schemeClr val="tx1">
                  <a:lumMod val="90000"/>
                  <a:lumOff val="10000"/>
                </a:schemeClr>
              </a:solidFill>
            </a:endParaRPr>
          </a:p>
          <a:p>
            <a:pPr marL="0" indent="0" algn="ctr">
              <a:buNone/>
            </a:pPr>
            <a:r>
              <a:rPr lang="en-BE" sz="1400" b="1" dirty="0">
                <a:solidFill>
                  <a:schemeClr val="tx1">
                    <a:lumMod val="90000"/>
                    <a:lumOff val="10000"/>
                  </a:schemeClr>
                </a:solidFill>
              </a:rPr>
              <a:t>Attentive seconds per 1000 impressions</a:t>
            </a:r>
            <a:endParaRPr lang="en-GB" sz="1400" b="1" dirty="0">
              <a:solidFill>
                <a:schemeClr val="tx1">
                  <a:lumMod val="90000"/>
                  <a:lumOff val="10000"/>
                </a:schemeClr>
              </a:solidFill>
            </a:endParaRPr>
          </a:p>
        </p:txBody>
      </p:sp>
      <p:pic>
        <p:nvPicPr>
          <p:cNvPr id="16" name="Picture Placeholder 23">
            <a:extLst>
              <a:ext uri="{FF2B5EF4-FFF2-40B4-BE49-F238E27FC236}">
                <a16:creationId xmlns:a16="http://schemas.microsoft.com/office/drawing/2014/main" id="{B55226BB-C7CD-541B-7906-B80099F9125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11347450" y="6186488"/>
            <a:ext cx="593725" cy="593725"/>
          </a:xfrm>
        </p:spPr>
      </p:pic>
    </p:spTree>
    <p:extLst>
      <p:ext uri="{BB962C8B-B14F-4D97-AF65-F5344CB8AC3E}">
        <p14:creationId xmlns:p14="http://schemas.microsoft.com/office/powerpoint/2010/main" val="4037566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D397423-3A4B-88EA-0C6B-2C41F213A407}"/>
              </a:ext>
            </a:extLst>
          </p:cNvPr>
          <p:cNvSpPr/>
          <p:nvPr/>
        </p:nvSpPr>
        <p:spPr>
          <a:xfrm>
            <a:off x="-1" y="2264733"/>
            <a:ext cx="9117419" cy="3839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Text Placeholder 9">
            <a:extLst>
              <a:ext uri="{FF2B5EF4-FFF2-40B4-BE49-F238E27FC236}">
                <a16:creationId xmlns:a16="http://schemas.microsoft.com/office/drawing/2014/main" id="{246A8B1B-E041-5539-CB19-40B3CBC93CB4}"/>
              </a:ext>
            </a:extLst>
          </p:cNvPr>
          <p:cNvSpPr>
            <a:spLocks noGrp="1"/>
          </p:cNvSpPr>
          <p:nvPr>
            <p:ph type="body" sz="quarter" idx="10"/>
          </p:nvPr>
        </p:nvSpPr>
        <p:spPr/>
        <p:txBody>
          <a:bodyPr/>
          <a:lstStyle/>
          <a:p>
            <a:r>
              <a:rPr lang="en-GB" sz="3200" dirty="0"/>
              <a:t>TV generates the greatest sales impact: </a:t>
            </a:r>
            <a:br>
              <a:rPr lang="en-BE" sz="3200" dirty="0"/>
            </a:br>
            <a:r>
              <a:rPr lang="en-GB" sz="3200" dirty="0"/>
              <a:t>TV across all devices outperforms even the best ROI seen with other online video platforms</a:t>
            </a:r>
          </a:p>
        </p:txBody>
      </p:sp>
      <p:sp>
        <p:nvSpPr>
          <p:cNvPr id="11" name="Text Placeholder 10">
            <a:extLst>
              <a:ext uri="{FF2B5EF4-FFF2-40B4-BE49-F238E27FC236}">
                <a16:creationId xmlns:a16="http://schemas.microsoft.com/office/drawing/2014/main" id="{65FBA4F1-64BA-6DAF-4C41-A3A90DE46AFC}"/>
              </a:ext>
            </a:extLst>
          </p:cNvPr>
          <p:cNvSpPr>
            <a:spLocks noGrp="1"/>
          </p:cNvSpPr>
          <p:nvPr>
            <p:ph type="body" sz="quarter" idx="12"/>
          </p:nvPr>
        </p:nvSpPr>
        <p:spPr/>
        <p:txBody>
          <a:bodyPr/>
          <a:lstStyle/>
          <a:p>
            <a:r>
              <a:rPr lang="en-BE" dirty="0"/>
              <a:t>GLOBAL</a:t>
            </a:r>
          </a:p>
        </p:txBody>
      </p:sp>
      <p:sp>
        <p:nvSpPr>
          <p:cNvPr id="29" name="Text Placeholder 2">
            <a:extLst>
              <a:ext uri="{FF2B5EF4-FFF2-40B4-BE49-F238E27FC236}">
                <a16:creationId xmlns:a16="http://schemas.microsoft.com/office/drawing/2014/main" id="{8283CF46-1B76-2835-60F5-4A46E03AFC71}"/>
              </a:ext>
            </a:extLst>
          </p:cNvPr>
          <p:cNvSpPr txBox="1">
            <a:spLocks/>
          </p:cNvSpPr>
          <p:nvPr/>
        </p:nvSpPr>
        <p:spPr>
          <a:xfrm>
            <a:off x="9504709" y="2264733"/>
            <a:ext cx="2353916" cy="3939540"/>
          </a:xfrm>
          <a:prstGeom prst="rect">
            <a:avLst/>
          </a:prstGeom>
        </p:spPr>
        <p:txBody>
          <a:bodyPr>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solidFill>
                  <a:schemeClr val="tx1">
                    <a:lumMod val="90000"/>
                    <a:lumOff val="10000"/>
                  </a:schemeClr>
                </a:solidFill>
              </a:rPr>
              <a:t>An exposure to an ad on Television drove </a:t>
            </a:r>
            <a:r>
              <a:rPr lang="en-GB" sz="1600" b="1" dirty="0">
                <a:solidFill>
                  <a:schemeClr val="tx1">
                    <a:lumMod val="90000"/>
                    <a:lumOff val="10000"/>
                  </a:schemeClr>
                </a:solidFill>
              </a:rPr>
              <a:t>44%</a:t>
            </a:r>
            <a:r>
              <a:rPr lang="en-GB" sz="1600" dirty="0">
                <a:solidFill>
                  <a:schemeClr val="tx1">
                    <a:lumMod val="90000"/>
                    <a:lumOff val="10000"/>
                  </a:schemeClr>
                </a:solidFill>
              </a:rPr>
              <a:t> more sales than not seeing the ad at all</a:t>
            </a:r>
            <a:r>
              <a:rPr lang="en-BE" sz="1600" dirty="0">
                <a:solidFill>
                  <a:schemeClr val="tx1">
                    <a:lumMod val="90000"/>
                    <a:lumOff val="10000"/>
                  </a:schemeClr>
                </a:solidFill>
              </a:rPr>
              <a:t>.</a:t>
            </a:r>
          </a:p>
          <a:p>
            <a:pPr marL="0" indent="0">
              <a:buNone/>
            </a:pPr>
            <a:endParaRPr lang="en-BE" sz="800" i="1" dirty="0">
              <a:solidFill>
                <a:schemeClr val="tx1">
                  <a:lumMod val="50000"/>
                  <a:lumOff val="50000"/>
                </a:schemeClr>
              </a:solidFill>
            </a:endParaRPr>
          </a:p>
          <a:p>
            <a:pPr marL="0" indent="0">
              <a:buNone/>
            </a:pPr>
            <a:r>
              <a:rPr lang="en-GB" sz="800" i="1" dirty="0">
                <a:solidFill>
                  <a:schemeClr val="tx1">
                    <a:lumMod val="50000"/>
                    <a:lumOff val="50000"/>
                  </a:schemeClr>
                </a:solidFill>
              </a:rPr>
              <a:t>Source: Karen Nelson-Field – Amplified Intelligence – “Not All Reach is Equal: An Investigation into Cross Platform Advertising Effectiveness,” </a:t>
            </a:r>
            <a:r>
              <a:rPr lang="en-GB" sz="800" i="1" dirty="0" err="1">
                <a:solidFill>
                  <a:schemeClr val="tx1">
                    <a:lumMod val="50000"/>
                    <a:lumOff val="50000"/>
                  </a:schemeClr>
                </a:solidFill>
              </a:rPr>
              <a:t>ThinkTV</a:t>
            </a:r>
            <a:r>
              <a:rPr lang="en-GB" sz="800" i="1" dirty="0">
                <a:solidFill>
                  <a:schemeClr val="tx1">
                    <a:lumMod val="50000"/>
                    <a:lumOff val="50000"/>
                  </a:schemeClr>
                </a:solidFill>
              </a:rPr>
              <a:t> Australia, 2019. Short-Term Advertising Strength (STAS) is calculated by determining the proportion of category buyers who bought a specific brand having not been exposed to that brand’s advertising and comparing this to the proportion of category buyers who were exposed to advertising and went on to buy the brand. STAS is built to capture short term effects, capturing impact up to a month after exposure. A STAS score of 100 indicates no advertising impact in that those who were exposed to the advertising were just as likely to purchase as those who were not. A score above 100 indicates that the advertising had an impact on sales. Indices based on % who were exposed to an ad that purchased a product divided by % who were not exposed to an ad that purchased a product.</a:t>
            </a:r>
          </a:p>
        </p:txBody>
      </p:sp>
      <p:sp>
        <p:nvSpPr>
          <p:cNvPr id="4" name="Text Placeholder 2">
            <a:extLst>
              <a:ext uri="{FF2B5EF4-FFF2-40B4-BE49-F238E27FC236}">
                <a16:creationId xmlns:a16="http://schemas.microsoft.com/office/drawing/2014/main" id="{A37FF353-B454-3696-F7E6-BC5C6ACF3D90}"/>
              </a:ext>
            </a:extLst>
          </p:cNvPr>
          <p:cNvSpPr txBox="1">
            <a:spLocks/>
          </p:cNvSpPr>
          <p:nvPr/>
        </p:nvSpPr>
        <p:spPr>
          <a:xfrm>
            <a:off x="342900" y="2452527"/>
            <a:ext cx="8505010" cy="276999"/>
          </a:xfrm>
          <a:prstGeom prst="rect">
            <a:avLst/>
          </a:prstGeom>
        </p:spPr>
        <p:txBody>
          <a:bodyPr wrap="square">
            <a:spAutoFit/>
          </a:bodyPr>
          <a:lstStyle>
            <a:lvl1pPr marL="285750" indent="-285750" algn="l" defTabSz="914400" rtl="0" eaLnBrk="1" latinLnBrk="0" hangingPunct="1">
              <a:lnSpc>
                <a:spcPct val="100000"/>
              </a:lnSpc>
              <a:spcBef>
                <a:spcPts val="0"/>
              </a:spcBef>
              <a:spcAft>
                <a:spcPts val="600"/>
              </a:spcAft>
              <a:buFont typeface="Wingdings" panose="05000000000000000000" pitchFamily="2" charset="2"/>
              <a:buChar char="§"/>
              <a:defRPr sz="1500" b="0" kern="1200" spc="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tx1">
                    <a:lumMod val="90000"/>
                    <a:lumOff val="10000"/>
                  </a:schemeClr>
                </a:solidFill>
              </a:rPr>
              <a:t>Sales impact across media platforms</a:t>
            </a:r>
          </a:p>
        </p:txBody>
      </p:sp>
      <p:graphicFrame>
        <p:nvGraphicFramePr>
          <p:cNvPr id="2" name="Table 12">
            <a:extLst>
              <a:ext uri="{FF2B5EF4-FFF2-40B4-BE49-F238E27FC236}">
                <a16:creationId xmlns:a16="http://schemas.microsoft.com/office/drawing/2014/main" id="{7BB4AC8C-8C02-16D4-52B7-A39CEAFF17F4}"/>
              </a:ext>
            </a:extLst>
          </p:cNvPr>
          <p:cNvGraphicFramePr>
            <a:graphicFrameLocks noGrp="1"/>
          </p:cNvGraphicFramePr>
          <p:nvPr>
            <p:extLst>
              <p:ext uri="{D42A27DB-BD31-4B8C-83A1-F6EECF244321}">
                <p14:modId xmlns:p14="http://schemas.microsoft.com/office/powerpoint/2010/main" val="2198736721"/>
              </p:ext>
            </p:extLst>
          </p:nvPr>
        </p:nvGraphicFramePr>
        <p:xfrm>
          <a:off x="342899" y="3596640"/>
          <a:ext cx="8409216" cy="2133600"/>
        </p:xfrm>
        <a:graphic>
          <a:graphicData uri="http://schemas.openxmlformats.org/drawingml/2006/table">
            <a:tbl>
              <a:tblPr firstRow="1" bandRow="1">
                <a:tableStyleId>{5C22544A-7EE6-4342-B048-85BDC9FD1C3A}</a:tableStyleId>
              </a:tblPr>
              <a:tblGrid>
                <a:gridCol w="2102304">
                  <a:extLst>
                    <a:ext uri="{9D8B030D-6E8A-4147-A177-3AD203B41FA5}">
                      <a16:colId xmlns:a16="http://schemas.microsoft.com/office/drawing/2014/main" val="1513604778"/>
                    </a:ext>
                  </a:extLst>
                </a:gridCol>
                <a:gridCol w="2102304">
                  <a:extLst>
                    <a:ext uri="{9D8B030D-6E8A-4147-A177-3AD203B41FA5}">
                      <a16:colId xmlns:a16="http://schemas.microsoft.com/office/drawing/2014/main" val="2647570955"/>
                    </a:ext>
                  </a:extLst>
                </a:gridCol>
                <a:gridCol w="2102304">
                  <a:extLst>
                    <a:ext uri="{9D8B030D-6E8A-4147-A177-3AD203B41FA5}">
                      <a16:colId xmlns:a16="http://schemas.microsoft.com/office/drawing/2014/main" val="338373214"/>
                    </a:ext>
                  </a:extLst>
                </a:gridCol>
                <a:gridCol w="2102304">
                  <a:extLst>
                    <a:ext uri="{9D8B030D-6E8A-4147-A177-3AD203B41FA5}">
                      <a16:colId xmlns:a16="http://schemas.microsoft.com/office/drawing/2014/main" val="3710565064"/>
                    </a:ext>
                  </a:extLst>
                </a:gridCol>
              </a:tblGrid>
              <a:tr h="533400">
                <a:tc>
                  <a:txBody>
                    <a:bodyPr/>
                    <a:lstStyle/>
                    <a:p>
                      <a:pPr algn="ctr"/>
                      <a:endParaRPr lang="en-US" sz="1400" b="0" dirty="0">
                        <a:solidFill>
                          <a:schemeClr val="bg2"/>
                        </a:solidFill>
                        <a:latin typeface="+mn-lt"/>
                        <a:cs typeface="Helvetica"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2"/>
                          </a:solidFill>
                          <a:latin typeface="+mn-lt"/>
                          <a:cs typeface="Helvetica" panose="020B0604020202020204" pitchFamily="34" charset="0"/>
                        </a:rPr>
                        <a:t>TV</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2"/>
                          </a:solidFill>
                          <a:latin typeface="+mn-lt"/>
                          <a:cs typeface="Helvetica" panose="020B0604020202020204" pitchFamily="34" charset="0"/>
                        </a:rPr>
                        <a:t>Desktop</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2"/>
                          </a:solidFill>
                          <a:latin typeface="+mn-lt"/>
                          <a:cs typeface="Helvetica" panose="020B0604020202020204" pitchFamily="34" charset="0"/>
                        </a:rPr>
                        <a:t>Mobile</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467283816"/>
                  </a:ext>
                </a:extLst>
              </a:tr>
              <a:tr h="533400">
                <a:tc>
                  <a:txBody>
                    <a:bodyPr/>
                    <a:lstStyle/>
                    <a:p>
                      <a:pPr algn="ctr"/>
                      <a:r>
                        <a:rPr lang="en-US" sz="1400" dirty="0">
                          <a:solidFill>
                            <a:schemeClr val="tx1"/>
                          </a:solidFill>
                          <a:latin typeface="+mn-lt"/>
                          <a:cs typeface="Helvetica" panose="020B0604020202020204" pitchFamily="34" charset="0"/>
                        </a:rPr>
                        <a:t>Television</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b="0" dirty="0">
                          <a:solidFill>
                            <a:schemeClr val="tx1"/>
                          </a:solidFill>
                          <a:latin typeface="+mn-lt"/>
                          <a:cs typeface="Helvetica" panose="020B0604020202020204" pitchFamily="34" charset="0"/>
                        </a:rPr>
                        <a:t>144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0" dirty="0">
                          <a:solidFill>
                            <a:schemeClr val="tx1"/>
                          </a:solidFill>
                          <a:latin typeface="+mn-lt"/>
                          <a:cs typeface="Helvetica" panose="020B0604020202020204" pitchFamily="34" charset="0"/>
                        </a:rPr>
                        <a:t>153</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0" dirty="0">
                          <a:solidFill>
                            <a:schemeClr val="tx1"/>
                          </a:solidFill>
                          <a:latin typeface="+mn-lt"/>
                          <a:cs typeface="Helvetica" panose="020B0604020202020204" pitchFamily="34" charset="0"/>
                        </a:rPr>
                        <a:t>161</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44474167"/>
                  </a:ext>
                </a:extLst>
              </a:tr>
              <a:tr h="533400">
                <a:tc>
                  <a:txBody>
                    <a:bodyPr/>
                    <a:lstStyle/>
                    <a:p>
                      <a:pPr algn="ctr"/>
                      <a:r>
                        <a:rPr lang="en-US" sz="1400" kern="1200" dirty="0">
                          <a:solidFill>
                            <a:schemeClr val="tx1"/>
                          </a:solidFill>
                          <a:latin typeface="+mn-lt"/>
                          <a:ea typeface="+mn-ea"/>
                          <a:cs typeface="Helvetica" panose="020B0604020202020204" pitchFamily="34" charset="0"/>
                        </a:rPr>
                        <a:t>Facebook</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b="0" dirty="0">
                          <a:solidFill>
                            <a:schemeClr val="tx1"/>
                          </a:solidFill>
                          <a:latin typeface="+mn-lt"/>
                          <a:cs typeface="Helvetica" panose="020B0604020202020204" pitchFamily="34" charset="0"/>
                        </a:rPr>
                        <a:t>---</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pPr algn="ctr"/>
                      <a:r>
                        <a:rPr lang="en-US" sz="1400" b="0" dirty="0">
                          <a:solidFill>
                            <a:schemeClr val="tx1"/>
                          </a:solidFill>
                          <a:latin typeface="+mn-lt"/>
                          <a:cs typeface="Helvetica" panose="020B0604020202020204" pitchFamily="34" charset="0"/>
                        </a:rPr>
                        <a:t>118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pPr algn="ctr"/>
                      <a:r>
                        <a:rPr lang="en-US" sz="1400" b="0" dirty="0">
                          <a:solidFill>
                            <a:schemeClr val="tx1"/>
                          </a:solidFill>
                          <a:latin typeface="+mn-lt"/>
                          <a:cs typeface="Helvetica" panose="020B0604020202020204" pitchFamily="34" charset="0"/>
                        </a:rPr>
                        <a:t>121</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extLst>
                  <a:ext uri="{0D108BD9-81ED-4DB2-BD59-A6C34878D82A}">
                    <a16:rowId xmlns:a16="http://schemas.microsoft.com/office/drawing/2014/main" val="1242313219"/>
                  </a:ext>
                </a:extLst>
              </a:tr>
              <a:tr h="533400">
                <a:tc>
                  <a:txBody>
                    <a:bodyPr/>
                    <a:lstStyle/>
                    <a:p>
                      <a:pPr algn="ctr"/>
                      <a:r>
                        <a:rPr lang="en-US" sz="1400" kern="1200" dirty="0">
                          <a:solidFill>
                            <a:schemeClr val="tx1"/>
                          </a:solidFill>
                          <a:latin typeface="+mn-lt"/>
                          <a:ea typeface="+mn-ea"/>
                          <a:cs typeface="Helvetica" panose="020B0604020202020204" pitchFamily="34" charset="0"/>
                        </a:rPr>
                        <a:t>YouTube</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b="0" dirty="0">
                          <a:solidFill>
                            <a:schemeClr val="tx1"/>
                          </a:solidFill>
                          <a:latin typeface="+mn-lt"/>
                          <a:cs typeface="Helvetica" panose="020B0604020202020204" pitchFamily="34" charset="0"/>
                        </a:rPr>
                        <a:t>---</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pPr algn="ctr"/>
                      <a:r>
                        <a:rPr lang="en-US" sz="1400" b="0" dirty="0">
                          <a:solidFill>
                            <a:schemeClr val="tx1"/>
                          </a:solidFill>
                          <a:latin typeface="+mn-lt"/>
                          <a:cs typeface="Helvetica" panose="020B0604020202020204" pitchFamily="34" charset="0"/>
                        </a:rPr>
                        <a:t>116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pPr algn="ctr"/>
                      <a:r>
                        <a:rPr lang="en-US" sz="1400" b="0" dirty="0">
                          <a:solidFill>
                            <a:schemeClr val="tx1"/>
                          </a:solidFill>
                          <a:latin typeface="+mn-lt"/>
                          <a:cs typeface="Helvetica" panose="020B0604020202020204" pitchFamily="34" charset="0"/>
                        </a:rPr>
                        <a:t>137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extLst>
                  <a:ext uri="{0D108BD9-81ED-4DB2-BD59-A6C34878D82A}">
                    <a16:rowId xmlns:a16="http://schemas.microsoft.com/office/drawing/2014/main" val="1289837316"/>
                  </a:ext>
                </a:extLst>
              </a:tr>
            </a:tbl>
          </a:graphicData>
        </a:graphic>
      </p:graphicFrame>
      <p:grpSp>
        <p:nvGrpSpPr>
          <p:cNvPr id="22" name="Group 21">
            <a:extLst>
              <a:ext uri="{FF2B5EF4-FFF2-40B4-BE49-F238E27FC236}">
                <a16:creationId xmlns:a16="http://schemas.microsoft.com/office/drawing/2014/main" id="{7DD9B081-13F2-DAC9-7860-67CA0DB0C231}"/>
              </a:ext>
            </a:extLst>
          </p:cNvPr>
          <p:cNvGrpSpPr/>
          <p:nvPr/>
        </p:nvGrpSpPr>
        <p:grpSpPr>
          <a:xfrm>
            <a:off x="3169921" y="2894850"/>
            <a:ext cx="670560" cy="544284"/>
            <a:chOff x="3169921" y="2821576"/>
            <a:chExt cx="670560" cy="544284"/>
          </a:xfrm>
        </p:grpSpPr>
        <p:cxnSp>
          <p:nvCxnSpPr>
            <p:cNvPr id="14" name="Straight Connector 13">
              <a:extLst>
                <a:ext uri="{FF2B5EF4-FFF2-40B4-BE49-F238E27FC236}">
                  <a16:creationId xmlns:a16="http://schemas.microsoft.com/office/drawing/2014/main" id="{F4A497AF-4D6A-F216-1FA9-78E23D13F29B}"/>
                </a:ext>
              </a:extLst>
            </p:cNvPr>
            <p:cNvCxnSpPr>
              <a:cxnSpLocks/>
            </p:cNvCxnSpPr>
            <p:nvPr/>
          </p:nvCxnSpPr>
          <p:spPr>
            <a:xfrm>
              <a:off x="3335384" y="3365860"/>
              <a:ext cx="339634" cy="0"/>
            </a:xfrm>
            <a:prstGeom prst="line">
              <a:avLst/>
            </a:prstGeom>
            <a:ln w="28575">
              <a:solidFill>
                <a:srgbClr val="04334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8BB8111-F4B3-1039-C0B5-7DCD60BD525C}"/>
                </a:ext>
              </a:extLst>
            </p:cNvPr>
            <p:cNvCxnSpPr>
              <a:cxnSpLocks/>
            </p:cNvCxnSpPr>
            <p:nvPr/>
          </p:nvCxnSpPr>
          <p:spPr>
            <a:xfrm flipV="1">
              <a:off x="3505201" y="3235233"/>
              <a:ext cx="0" cy="1306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76ED1B86-F3C4-35F3-FE9F-ED1B4422B70E}"/>
                </a:ext>
              </a:extLst>
            </p:cNvPr>
            <p:cNvSpPr/>
            <p:nvPr/>
          </p:nvSpPr>
          <p:spPr>
            <a:xfrm>
              <a:off x="3169921" y="2821576"/>
              <a:ext cx="670560" cy="413657"/>
            </a:xfrm>
            <a:prstGeom prst="roundRect">
              <a:avLst>
                <a:gd name="adj" fmla="val 22983"/>
              </a:avLst>
            </a:prstGeom>
            <a:ln w="28575">
              <a:solidFill>
                <a:srgbClr val="043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grpSp>
        <p:nvGrpSpPr>
          <p:cNvPr id="21" name="Group 20">
            <a:extLst>
              <a:ext uri="{FF2B5EF4-FFF2-40B4-BE49-F238E27FC236}">
                <a16:creationId xmlns:a16="http://schemas.microsoft.com/office/drawing/2014/main" id="{86FD6DBD-150C-8C74-ADAB-86E568EC6933}"/>
              </a:ext>
            </a:extLst>
          </p:cNvPr>
          <p:cNvGrpSpPr/>
          <p:nvPr/>
        </p:nvGrpSpPr>
        <p:grpSpPr>
          <a:xfrm>
            <a:off x="5174843" y="2964522"/>
            <a:ext cx="814250" cy="474612"/>
            <a:chOff x="5081454" y="2821576"/>
            <a:chExt cx="814250" cy="474612"/>
          </a:xfrm>
        </p:grpSpPr>
        <p:sp>
          <p:nvSpPr>
            <p:cNvPr id="17" name="Rectangle: Rounded Corners 16">
              <a:extLst>
                <a:ext uri="{FF2B5EF4-FFF2-40B4-BE49-F238E27FC236}">
                  <a16:creationId xmlns:a16="http://schemas.microsoft.com/office/drawing/2014/main" id="{6C533AE0-8DF4-9F6D-4900-5B419ED5C65C}"/>
                </a:ext>
              </a:extLst>
            </p:cNvPr>
            <p:cNvSpPr/>
            <p:nvPr/>
          </p:nvSpPr>
          <p:spPr>
            <a:xfrm>
              <a:off x="5153299" y="2821576"/>
              <a:ext cx="670560" cy="413657"/>
            </a:xfrm>
            <a:prstGeom prst="roundRect">
              <a:avLst>
                <a:gd name="adj" fmla="val 22983"/>
              </a:avLst>
            </a:prstGeom>
            <a:ln w="28575">
              <a:solidFill>
                <a:srgbClr val="043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18" name="Straight Connector 17">
              <a:extLst>
                <a:ext uri="{FF2B5EF4-FFF2-40B4-BE49-F238E27FC236}">
                  <a16:creationId xmlns:a16="http://schemas.microsoft.com/office/drawing/2014/main" id="{C0C2BBCB-192C-8E7D-088C-C6C1792AC285}"/>
                </a:ext>
              </a:extLst>
            </p:cNvPr>
            <p:cNvCxnSpPr>
              <a:cxnSpLocks/>
            </p:cNvCxnSpPr>
            <p:nvPr/>
          </p:nvCxnSpPr>
          <p:spPr>
            <a:xfrm>
              <a:off x="5081454" y="3296188"/>
              <a:ext cx="814250" cy="0"/>
            </a:xfrm>
            <a:prstGeom prst="line">
              <a:avLst/>
            </a:prstGeom>
            <a:ln w="28575">
              <a:solidFill>
                <a:srgbClr val="043344"/>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5754B803-81B4-DABC-9F99-DFAF9FF0D58E}"/>
              </a:ext>
            </a:extLst>
          </p:cNvPr>
          <p:cNvGrpSpPr/>
          <p:nvPr/>
        </p:nvGrpSpPr>
        <p:grpSpPr>
          <a:xfrm>
            <a:off x="7547289" y="2986066"/>
            <a:ext cx="279490" cy="453068"/>
            <a:chOff x="7547289" y="2986066"/>
            <a:chExt cx="279490" cy="453068"/>
          </a:xfrm>
        </p:grpSpPr>
        <p:sp>
          <p:nvSpPr>
            <p:cNvPr id="23" name="Rectangle: Rounded Corners 22">
              <a:extLst>
                <a:ext uri="{FF2B5EF4-FFF2-40B4-BE49-F238E27FC236}">
                  <a16:creationId xmlns:a16="http://schemas.microsoft.com/office/drawing/2014/main" id="{A5CBC574-51A6-EDC6-E112-A24C43632F40}"/>
                </a:ext>
              </a:extLst>
            </p:cNvPr>
            <p:cNvSpPr/>
            <p:nvPr/>
          </p:nvSpPr>
          <p:spPr>
            <a:xfrm rot="5400000">
              <a:off x="7460500" y="3072855"/>
              <a:ext cx="453068" cy="279490"/>
            </a:xfrm>
            <a:prstGeom prst="roundRect">
              <a:avLst>
                <a:gd name="adj" fmla="val 22983"/>
              </a:avLst>
            </a:prstGeom>
            <a:ln w="28575">
              <a:solidFill>
                <a:srgbClr val="043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4" name="Oval 23">
              <a:extLst>
                <a:ext uri="{FF2B5EF4-FFF2-40B4-BE49-F238E27FC236}">
                  <a16:creationId xmlns:a16="http://schemas.microsoft.com/office/drawing/2014/main" id="{22AB21D7-4C75-755A-6FB8-08AAE4808849}"/>
                </a:ext>
              </a:extLst>
            </p:cNvPr>
            <p:cNvSpPr/>
            <p:nvPr/>
          </p:nvSpPr>
          <p:spPr>
            <a:xfrm>
              <a:off x="7652200" y="3308507"/>
              <a:ext cx="69668" cy="696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pic>
        <p:nvPicPr>
          <p:cNvPr id="7" name="Picture Placeholder 23">
            <a:extLst>
              <a:ext uri="{FF2B5EF4-FFF2-40B4-BE49-F238E27FC236}">
                <a16:creationId xmlns:a16="http://schemas.microsoft.com/office/drawing/2014/main" id="{2B704884-3D46-B781-934B-2E663C878A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11347450" y="6186488"/>
            <a:ext cx="593725" cy="593725"/>
          </a:xfrm>
        </p:spPr>
      </p:pic>
    </p:spTree>
    <p:extLst>
      <p:ext uri="{BB962C8B-B14F-4D97-AF65-F5344CB8AC3E}">
        <p14:creationId xmlns:p14="http://schemas.microsoft.com/office/powerpoint/2010/main" val="534718041"/>
      </p:ext>
    </p:extLst>
  </p:cSld>
  <p:clrMapOvr>
    <a:masterClrMapping/>
  </p:clrMapOvr>
</p:sld>
</file>

<file path=ppt/theme/theme1.xml><?xml version="1.0" encoding="utf-8"?>
<a:theme xmlns:a="http://schemas.openxmlformats.org/drawingml/2006/main" name="1_Office Theme">
  <a:themeElements>
    <a:clrScheme name="Custom 4">
      <a:dk1>
        <a:srgbClr val="1F2025"/>
      </a:dk1>
      <a:lt1>
        <a:srgbClr val="E6E7EA"/>
      </a:lt1>
      <a:dk2>
        <a:srgbClr val="5F5F5F"/>
      </a:dk2>
      <a:lt2>
        <a:srgbClr val="FFFFFF"/>
      </a:lt2>
      <a:accent1>
        <a:srgbClr val="44C8F5"/>
      </a:accent1>
      <a:accent2>
        <a:srgbClr val="FF3399"/>
      </a:accent2>
      <a:accent3>
        <a:srgbClr val="79E4AA"/>
      </a:accent3>
      <a:accent4>
        <a:srgbClr val="B2C92B"/>
      </a:accent4>
      <a:accent5>
        <a:srgbClr val="3C55E7"/>
      </a:accent5>
      <a:accent6>
        <a:srgbClr val="990099"/>
      </a:accent6>
      <a:hlink>
        <a:srgbClr val="3C55E7"/>
      </a:hlink>
      <a:folHlink>
        <a:srgbClr val="3C55E7"/>
      </a:folHlink>
    </a:clrScheme>
    <a:fontScheme name="GTVG">
      <a:majorFont>
        <a:latin typeface="Ubuntu"/>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4656</TotalTime>
  <Words>1820</Words>
  <Application>Microsoft Office PowerPoint</Application>
  <PresentationFormat>Widescreen</PresentationFormat>
  <Paragraphs>207</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Wingdings</vt:lpstr>
      <vt:lpstr>Ubuntu</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Halli Oddsson - egta</dc:creator>
  <cp:lastModifiedBy>Eimear Keane</cp:lastModifiedBy>
  <cp:revision>158</cp:revision>
  <dcterms:created xsi:type="dcterms:W3CDTF">2021-09-20T13:52:45Z</dcterms:created>
  <dcterms:modified xsi:type="dcterms:W3CDTF">2023-07-14T13:09:16Z</dcterms:modified>
</cp:coreProperties>
</file>