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331" r:id="rId2"/>
    <p:sldId id="326" r:id="rId3"/>
    <p:sldId id="262" r:id="rId4"/>
    <p:sldId id="333" r:id="rId5"/>
    <p:sldId id="325" r:id="rId6"/>
    <p:sldId id="263" r:id="rId7"/>
    <p:sldId id="304" r:id="rId8"/>
    <p:sldId id="334" r:id="rId9"/>
    <p:sldId id="335" r:id="rId10"/>
    <p:sldId id="336" r:id="rId11"/>
    <p:sldId id="33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A3A3"/>
    <a:srgbClr val="ED7D31"/>
    <a:srgbClr val="E7B42A"/>
    <a:srgbClr val="2E5495"/>
    <a:srgbClr val="8191A0"/>
    <a:srgbClr val="445885"/>
    <a:srgbClr val="0C2A3E"/>
    <a:srgbClr val="FBC301"/>
    <a:srgbClr val="A14506"/>
    <a:srgbClr val="E97C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60F610-883B-EE42-AAD9-3FFD5BA26523}" v="13" dt="2024-03-14T17:12:31.4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25" autoAdjust="0"/>
    <p:restoredTop sz="94719"/>
  </p:normalViewPr>
  <p:slideViewPr>
    <p:cSldViewPr snapToGrid="0">
      <p:cViewPr varScale="1">
        <p:scale>
          <a:sx n="106" d="100"/>
          <a:sy n="106" d="100"/>
        </p:scale>
        <p:origin x="612"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5" d="100"/>
          <a:sy n="55" d="100"/>
        </p:scale>
        <p:origin x="2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Share of Attention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1"/>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3-1E0C-43EE-8131-10C6904B6FE3}"/>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0-1E0C-43EE-8131-10C6904B6FE3}"/>
              </c:ext>
            </c:extLst>
          </c:dPt>
          <c:dPt>
            <c:idx val="3"/>
            <c:invertIfNegative val="0"/>
            <c:bubble3D val="0"/>
            <c:spPr>
              <a:solidFill>
                <a:srgbClr val="ED7D31"/>
              </a:solidFill>
              <a:ln>
                <a:noFill/>
              </a:ln>
              <a:effectLst/>
            </c:spPr>
            <c:extLst>
              <c:ext xmlns:c16="http://schemas.microsoft.com/office/drawing/2014/chart" uri="{C3380CC4-5D6E-409C-BE32-E72D297353CC}">
                <c16:uniqueId val="{00000001-1E0C-43EE-8131-10C6904B6FE3}"/>
              </c:ext>
            </c:extLst>
          </c:dPt>
          <c:dPt>
            <c:idx val="4"/>
            <c:invertIfNegative val="0"/>
            <c:bubble3D val="0"/>
            <c:spPr>
              <a:solidFill>
                <a:srgbClr val="A3A3A3"/>
              </a:solidFill>
              <a:ln>
                <a:noFill/>
              </a:ln>
              <a:effectLst/>
            </c:spPr>
            <c:extLst>
              <c:ext xmlns:c16="http://schemas.microsoft.com/office/drawing/2014/chart" uri="{C3380CC4-5D6E-409C-BE32-E72D297353CC}">
                <c16:uniqueId val="{00000002-1E0C-43EE-8131-10C6904B6FE3}"/>
              </c:ext>
            </c:extLst>
          </c:dPt>
          <c:cat>
            <c:strRef>
              <c:f>Sheet1!$A$2:$A$6</c:f>
              <c:strCache>
                <c:ptCount val="5"/>
                <c:pt idx="0">
                  <c:v>BVOD Mobile</c:v>
                </c:pt>
                <c:pt idx="1">
                  <c:v>BVOD TV Set</c:v>
                </c:pt>
                <c:pt idx="2">
                  <c:v>Linear TV</c:v>
                </c:pt>
                <c:pt idx="3">
                  <c:v>Youtube</c:v>
                </c:pt>
                <c:pt idx="4">
                  <c:v>Meta</c:v>
                </c:pt>
              </c:strCache>
            </c:strRef>
          </c:cat>
          <c:val>
            <c:numRef>
              <c:f>Sheet1!$B$2:$B$6</c:f>
              <c:numCache>
                <c:formatCode>0.00%</c:formatCode>
                <c:ptCount val="5"/>
                <c:pt idx="0">
                  <c:v>1.7000000000000001E-2</c:v>
                </c:pt>
                <c:pt idx="1">
                  <c:v>0.107</c:v>
                </c:pt>
                <c:pt idx="2">
                  <c:v>0.78</c:v>
                </c:pt>
                <c:pt idx="3">
                  <c:v>0.08</c:v>
                </c:pt>
                <c:pt idx="4">
                  <c:v>1.2E-2</c:v>
                </c:pt>
              </c:numCache>
            </c:numRef>
          </c:val>
          <c:extLst>
            <c:ext xmlns:c16="http://schemas.microsoft.com/office/drawing/2014/chart" uri="{C3380CC4-5D6E-409C-BE32-E72D297353CC}">
              <c16:uniqueId val="{00000000-E130-403E-87B0-0ED3F34692D3}"/>
            </c:ext>
          </c:extLst>
        </c:ser>
        <c:dLbls>
          <c:showLegendKey val="0"/>
          <c:showVal val="0"/>
          <c:showCatName val="0"/>
          <c:showSerName val="0"/>
          <c:showPercent val="0"/>
          <c:showBubbleSize val="0"/>
        </c:dLbls>
        <c:gapWidth val="150"/>
        <c:axId val="1748772704"/>
        <c:axId val="1748772288"/>
      </c:barChart>
      <c:catAx>
        <c:axId val="174877270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ontserrat" panose="00000500000000000000" pitchFamily="2" charset="0"/>
                <a:ea typeface="+mn-ea"/>
                <a:cs typeface="+mn-cs"/>
              </a:defRPr>
            </a:pPr>
            <a:endParaRPr lang="en-US"/>
          </a:p>
        </c:txPr>
        <c:crossAx val="1748772288"/>
        <c:crosses val="autoZero"/>
        <c:auto val="1"/>
        <c:lblAlgn val="ctr"/>
        <c:lblOffset val="100"/>
        <c:noMultiLvlLbl val="0"/>
      </c:catAx>
      <c:valAx>
        <c:axId val="1748772288"/>
        <c:scaling>
          <c:orientation val="minMax"/>
          <c:max val="1"/>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ontserrat" panose="00000500000000000000" pitchFamily="2" charset="0"/>
                <a:ea typeface="+mn-ea"/>
                <a:cs typeface="+mn-cs"/>
              </a:defRPr>
            </a:pPr>
            <a:endParaRPr lang="en-US"/>
          </a:p>
        </c:txPr>
        <c:crossAx val="174877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73CB9F-B323-4DFC-9291-6291E0507D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7FB035-5984-471A-BE15-2A1D6A52FD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0D8260-9657-432D-A9CE-C8ED7839CA53}" type="datetimeFigureOut">
              <a:rPr lang="en-US" smtClean="0"/>
              <a:t>3/15/2024</a:t>
            </a:fld>
            <a:endParaRPr lang="en-US"/>
          </a:p>
        </p:txBody>
      </p:sp>
      <p:sp>
        <p:nvSpPr>
          <p:cNvPr id="4" name="Footer Placeholder 3">
            <a:extLst>
              <a:ext uri="{FF2B5EF4-FFF2-40B4-BE49-F238E27FC236}">
                <a16:creationId xmlns:a16="http://schemas.microsoft.com/office/drawing/2014/main" id="{62B44BCA-47BD-4FEF-B3B1-A99827525D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3EE1D7A-555C-4E81-B4F4-D0D784E293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8C6934-24F3-4B86-9417-C5C0DC45F62A}" type="slidenum">
              <a:rPr lang="en-US" smtClean="0"/>
              <a:t>‹#›</a:t>
            </a:fld>
            <a:endParaRPr lang="en-US"/>
          </a:p>
        </p:txBody>
      </p:sp>
    </p:spTree>
    <p:extLst>
      <p:ext uri="{BB962C8B-B14F-4D97-AF65-F5344CB8AC3E}">
        <p14:creationId xmlns:p14="http://schemas.microsoft.com/office/powerpoint/2010/main" val="404599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5CA89E-8F56-4107-A1D2-9CFC70E515A4}" type="datetimeFigureOut">
              <a:rPr lang="en-US" smtClean="0"/>
              <a:t>3/15/2024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CA82EC-A1FD-4E69-99D5-63A6B01E7503}" type="slidenum">
              <a:rPr lang="en-US" smtClean="0"/>
              <a:t>‹#›</a:t>
            </a:fld>
            <a:endParaRPr lang="en-US"/>
          </a:p>
        </p:txBody>
      </p:sp>
    </p:spTree>
    <p:extLst>
      <p:ext uri="{BB962C8B-B14F-4D97-AF65-F5344CB8AC3E}">
        <p14:creationId xmlns:p14="http://schemas.microsoft.com/office/powerpoint/2010/main" val="3403421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2.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3.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4.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dirty="0"/>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dirty="0"/>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9790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C2A3E"/>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315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79509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047975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539653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713438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85548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02780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149880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38867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6869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93286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14517"/>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2" r:id="rId3"/>
    <p:sldLayoutId id="2147483664" r:id="rId4"/>
    <p:sldLayoutId id="2147483665" r:id="rId5"/>
    <p:sldLayoutId id="2147483667" r:id="rId6"/>
    <p:sldLayoutId id="2147483676" r:id="rId7"/>
    <p:sldLayoutId id="2147483675" r:id="rId8"/>
    <p:sldLayoutId id="2147483668" r:id="rId9"/>
    <p:sldLayoutId id="2147483678" r:id="rId10"/>
    <p:sldLayoutId id="2147483677" r:id="rId11"/>
    <p:sldLayoutId id="214748366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26" Type="http://schemas.openxmlformats.org/officeDocument/2006/relationships/image" Target="../media/image32.jpeg"/><Relationship Id="rId3" Type="http://schemas.openxmlformats.org/officeDocument/2006/relationships/image" Target="../media/image30.png"/><Relationship Id="rId21" Type="http://schemas.openxmlformats.org/officeDocument/2006/relationships/image" Target="../media/image18.png"/><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31.png"/><Relationship Id="rId2" Type="http://schemas.openxmlformats.org/officeDocument/2006/relationships/image" Target="../media/image29.png"/><Relationship Id="rId16" Type="http://schemas.openxmlformats.org/officeDocument/2006/relationships/image" Target="../media/image13.png"/><Relationship Id="rId20" Type="http://schemas.openxmlformats.org/officeDocument/2006/relationships/image" Target="../media/image17.png"/><Relationship Id="rId29"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png"/><Relationship Id="rId11" Type="http://schemas.openxmlformats.org/officeDocument/2006/relationships/image" Target="../media/image8.png"/><Relationship Id="rId24" Type="http://schemas.openxmlformats.org/officeDocument/2006/relationships/image" Target="../media/image21.png"/><Relationship Id="rId5" Type="http://schemas.openxmlformats.org/officeDocument/2006/relationships/image" Target="../media/image2.png"/><Relationship Id="rId15" Type="http://schemas.openxmlformats.org/officeDocument/2006/relationships/image" Target="../media/image12.png"/><Relationship Id="rId23" Type="http://schemas.openxmlformats.org/officeDocument/2006/relationships/image" Target="../media/image20.png"/><Relationship Id="rId28" Type="http://schemas.openxmlformats.org/officeDocument/2006/relationships/image" Target="../media/image33.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 Id="rId22" Type="http://schemas.openxmlformats.org/officeDocument/2006/relationships/image" Target="../media/image19.png"/><Relationship Id="rId27" Type="http://schemas.openxmlformats.org/officeDocument/2006/relationships/hyperlink" Target="https://www.pexels.com/photo/mug-of-tea-on-wooden-surface-5946751/"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26" Type="http://schemas.openxmlformats.org/officeDocument/2006/relationships/image" Target="../media/image33.png"/><Relationship Id="rId3" Type="http://schemas.openxmlformats.org/officeDocument/2006/relationships/image" Target="../media/image30.png"/><Relationship Id="rId21" Type="http://schemas.openxmlformats.org/officeDocument/2006/relationships/image" Target="../media/image18.png"/><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31.png"/><Relationship Id="rId2" Type="http://schemas.openxmlformats.org/officeDocument/2006/relationships/image" Target="../media/image29.png"/><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3.png"/><Relationship Id="rId11" Type="http://schemas.openxmlformats.org/officeDocument/2006/relationships/image" Target="../media/image8.png"/><Relationship Id="rId24" Type="http://schemas.openxmlformats.org/officeDocument/2006/relationships/image" Target="../media/image21.png"/><Relationship Id="rId5" Type="http://schemas.openxmlformats.org/officeDocument/2006/relationships/image" Target="../media/image2.png"/><Relationship Id="rId15" Type="http://schemas.openxmlformats.org/officeDocument/2006/relationships/image" Target="../media/image12.png"/><Relationship Id="rId23" Type="http://schemas.openxmlformats.org/officeDocument/2006/relationships/image" Target="../media/image20.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 Id="rId22" Type="http://schemas.openxmlformats.org/officeDocument/2006/relationships/image" Target="../media/image19.png"/><Relationship Id="rId27"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journalistsresource.org/studies/society/public-health/screen-based-entertainment-time-all-cause-mortality-and-cardiovascular-events/" TargetMode="External"/><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3A361-C197-47B1-1B78-225FFE8960CC}"/>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BBE95551-E4B4-0176-DC27-85AEB49DAD3D}"/>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21889" r="21889"/>
          <a:stretch/>
        </p:blipFill>
        <p:spPr>
          <a:xfrm>
            <a:off x="914766" y="1793841"/>
            <a:ext cx="3938588" cy="3727450"/>
          </a:xfrm>
          <a:prstGeom prst="flowChartConnector">
            <a:avLst/>
          </a:prstGeom>
        </p:spPr>
      </p:pic>
      <p:sp>
        <p:nvSpPr>
          <p:cNvPr id="5" name="Rectangle 4">
            <a:extLst>
              <a:ext uri="{FF2B5EF4-FFF2-40B4-BE49-F238E27FC236}">
                <a16:creationId xmlns:a16="http://schemas.microsoft.com/office/drawing/2014/main" id="{42D89AFF-0FA6-16B5-9E92-6729A4629233}"/>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E54964F-19D9-751A-5F32-55D1FF650B97}"/>
              </a:ext>
            </a:extLst>
          </p:cNvPr>
          <p:cNvSpPr/>
          <p:nvPr/>
        </p:nvSpPr>
        <p:spPr>
          <a:xfrm>
            <a:off x="913692" y="1793841"/>
            <a:ext cx="3939662" cy="3727940"/>
          </a:xfrm>
          <a:prstGeom prst="ellipse">
            <a:avLst/>
          </a:prstGeom>
          <a:noFill/>
          <a:ln w="38100">
            <a:solidFill>
              <a:srgbClr val="E7B42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930EA05-12E9-B87F-3CC6-FD0881BE5AB5}"/>
              </a:ext>
            </a:extLst>
          </p:cNvPr>
          <p:cNvSpPr txBox="1"/>
          <p:nvPr/>
        </p:nvSpPr>
        <p:spPr>
          <a:xfrm>
            <a:off x="5767046" y="253807"/>
            <a:ext cx="6098344" cy="5693866"/>
          </a:xfrm>
          <a:prstGeom prst="rect">
            <a:avLst/>
          </a:prstGeom>
          <a:noFill/>
        </p:spPr>
        <p:txBody>
          <a:bodyPr wrap="square">
            <a:spAutoFit/>
          </a:bodyPr>
          <a:lstStyle/>
          <a:p>
            <a:r>
              <a:rPr lang="en-US" sz="2800" dirty="0">
                <a:solidFill>
                  <a:srgbClr val="E7B42A"/>
                </a:solidFill>
                <a:latin typeface="Montserrat Medium" panose="00000600000000000000" pitchFamily="2" charset="0"/>
              </a:rPr>
              <a:t>As an industry, we’ve never been more aware of how hard it is to get people’s attention and how difficult it is to drive trust and creativity and be unmissable. </a:t>
            </a:r>
          </a:p>
          <a:p>
            <a:endParaRPr lang="en-US" sz="2800" dirty="0">
              <a:solidFill>
                <a:srgbClr val="E7B42A"/>
              </a:solidFill>
              <a:latin typeface="Montserrat Medium" panose="00000600000000000000" pitchFamily="2" charset="0"/>
            </a:endParaRPr>
          </a:p>
          <a:p>
            <a:r>
              <a:rPr lang="en-US" sz="2800" dirty="0">
                <a:solidFill>
                  <a:srgbClr val="E7B42A"/>
                </a:solidFill>
                <a:latin typeface="Montserrat Medium" panose="00000600000000000000" pitchFamily="2" charset="0"/>
              </a:rPr>
              <a:t>With this in mind, TAM Ireland asked Red C Research and Amplified Intelligence to conduct the first ever piece of research on attention across AV in Ireland.</a:t>
            </a:r>
          </a:p>
        </p:txBody>
      </p:sp>
      <p:pic>
        <p:nvPicPr>
          <p:cNvPr id="7" name="Picture 6" descr="A green text on a white background&#10;&#10;Description automatically generated">
            <a:extLst>
              <a:ext uri="{FF2B5EF4-FFF2-40B4-BE49-F238E27FC236}">
                <a16:creationId xmlns:a16="http://schemas.microsoft.com/office/drawing/2014/main" id="{5A985223-8FF5-26B2-E626-4256B93A4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57" y="2543127"/>
            <a:ext cx="2410365" cy="68704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E329CCD7-6352-EECC-D036-30CB05994A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6557" y="3779683"/>
            <a:ext cx="2328871" cy="710919"/>
          </a:xfrm>
          <a:prstGeom prst="rect">
            <a:avLst/>
          </a:prstGeom>
        </p:spPr>
      </p:pic>
    </p:spTree>
    <p:extLst>
      <p:ext uri="{BB962C8B-B14F-4D97-AF65-F5344CB8AC3E}">
        <p14:creationId xmlns:p14="http://schemas.microsoft.com/office/powerpoint/2010/main" val="471019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lying down eating popcorn and holding a remote&#10;&#10;Description automatically generated">
            <a:extLst>
              <a:ext uri="{FF2B5EF4-FFF2-40B4-BE49-F238E27FC236}">
                <a16:creationId xmlns:a16="http://schemas.microsoft.com/office/drawing/2014/main" id="{ED01F9C9-BF98-2161-DED2-5C14D2777FC9}"/>
              </a:ext>
            </a:extLst>
          </p:cNvPr>
          <p:cNvPicPr>
            <a:picLocks noGrp="1" noChangeAspect="1"/>
          </p:cNvPicPr>
          <p:nvPr>
            <p:ph type="pic" sz="quarter" idx="10"/>
          </p:nvPr>
        </p:nvPicPr>
        <p:blipFill>
          <a:blip r:embed="rId2">
            <a:alphaModFix amt="50000"/>
            <a:extLst>
              <a:ext uri="{28A0092B-C50C-407E-A947-70E740481C1C}">
                <a14:useLocalDpi xmlns:a14="http://schemas.microsoft.com/office/drawing/2010/main" val="0"/>
              </a:ext>
            </a:extLst>
          </a:blip>
          <a:srcRect l="9792" r="9792"/>
          <a:stretch>
            <a:fillRect/>
          </a:stretch>
        </p:blipFill>
        <p:spPr>
          <a:xfrm>
            <a:off x="6682811" y="1628548"/>
            <a:ext cx="5509189" cy="4898211"/>
          </a:xfrm>
        </p:spPr>
      </p:pic>
      <p:sp>
        <p:nvSpPr>
          <p:cNvPr id="13" name="Rectangle: Rounded Corners 12">
            <a:extLst>
              <a:ext uri="{FF2B5EF4-FFF2-40B4-BE49-F238E27FC236}">
                <a16:creationId xmlns:a16="http://schemas.microsoft.com/office/drawing/2014/main" id="{0D570EAE-7520-4004-B960-A014A7D2546E}"/>
              </a:ext>
            </a:extLst>
          </p:cNvPr>
          <p:cNvSpPr/>
          <p:nvPr/>
        </p:nvSpPr>
        <p:spPr>
          <a:xfrm>
            <a:off x="21922" y="1628549"/>
            <a:ext cx="6311611" cy="2268334"/>
          </a:xfrm>
          <a:prstGeom prst="roundRect">
            <a:avLst>
              <a:gd name="adj" fmla="val 50000"/>
            </a:avLst>
          </a:prstGeom>
          <a:solidFill>
            <a:srgbClr val="E7B42A"/>
          </a:solidFill>
          <a:ln>
            <a:noFill/>
          </a:ln>
          <a:effectLst>
            <a:outerShdw blurRad="571500" dist="317500" dir="5400000" sx="90000" sy="90000" algn="ct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bg1"/>
              </a:solidFill>
            </a:endParaRPr>
          </a:p>
        </p:txBody>
      </p:sp>
      <p:sp>
        <p:nvSpPr>
          <p:cNvPr id="9" name="Rectangle 8">
            <a:extLst>
              <a:ext uri="{FF2B5EF4-FFF2-40B4-BE49-F238E27FC236}">
                <a16:creationId xmlns:a16="http://schemas.microsoft.com/office/drawing/2014/main" id="{34C1F874-379F-452A-A92C-75AB245EE297}"/>
              </a:ext>
            </a:extLst>
          </p:cNvPr>
          <p:cNvSpPr/>
          <p:nvPr/>
        </p:nvSpPr>
        <p:spPr>
          <a:xfrm>
            <a:off x="7027878" y="2701032"/>
            <a:ext cx="2602996" cy="792140"/>
          </a:xfrm>
          <a:prstGeom prst="rect">
            <a:avLst/>
          </a:prstGeom>
        </p:spPr>
        <p:txBody>
          <a:bodyPr wrap="square">
            <a:spAutoFit/>
          </a:bodyPr>
          <a:lstStyle/>
          <a:p>
            <a:pPr>
              <a:lnSpc>
                <a:spcPct val="150000"/>
              </a:lnSpc>
            </a:pPr>
            <a:r>
              <a:rPr lang="en-US" sz="105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Attention has a strong correlation with business outcomes and driving brand growth.</a:t>
            </a:r>
          </a:p>
        </p:txBody>
      </p:sp>
      <p:sp>
        <p:nvSpPr>
          <p:cNvPr id="10" name="TextBox 9">
            <a:extLst>
              <a:ext uri="{FF2B5EF4-FFF2-40B4-BE49-F238E27FC236}">
                <a16:creationId xmlns:a16="http://schemas.microsoft.com/office/drawing/2014/main" id="{A5BDCEBE-F209-4321-827D-CD5EC510CEF8}"/>
              </a:ext>
            </a:extLst>
          </p:cNvPr>
          <p:cNvSpPr txBox="1"/>
          <p:nvPr/>
        </p:nvSpPr>
        <p:spPr>
          <a:xfrm>
            <a:off x="7027878" y="2549639"/>
            <a:ext cx="2158551" cy="261610"/>
          </a:xfrm>
          <a:prstGeom prst="rect">
            <a:avLst/>
          </a:prstGeom>
          <a:noFill/>
        </p:spPr>
        <p:txBody>
          <a:bodyPr wrap="square" rtlCol="0">
            <a:spAutoFit/>
          </a:bodyPr>
          <a:lstStyle/>
          <a:p>
            <a:r>
              <a:rPr lang="en-US" sz="1100" b="1" dirty="0">
                <a:solidFill>
                  <a:srgbClr val="E7B42A"/>
                </a:solidFill>
                <a:latin typeface="Montserrat" panose="00000500000000000000" pitchFamily="2" charset="0"/>
                <a:ea typeface="Open Sans" panose="020B0606030504020204" pitchFamily="34" charset="0"/>
                <a:cs typeface="Open Sans" panose="020B0606030504020204" pitchFamily="34" charset="0"/>
              </a:rPr>
              <a:t>Brand Growth</a:t>
            </a:r>
            <a:endParaRPr lang="en-ID" sz="1100" b="1" dirty="0">
              <a:solidFill>
                <a:srgbClr val="E7B42A"/>
              </a:solidFill>
              <a:latin typeface="Montserrat" panose="00000500000000000000" pitchFamily="2"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6A0A3558-AE5D-4D35-A89E-82324CC59C02}"/>
              </a:ext>
            </a:extLst>
          </p:cNvPr>
          <p:cNvSpPr/>
          <p:nvPr/>
        </p:nvSpPr>
        <p:spPr>
          <a:xfrm>
            <a:off x="9659312" y="2701032"/>
            <a:ext cx="2602996" cy="1034514"/>
          </a:xfrm>
          <a:prstGeom prst="rect">
            <a:avLst/>
          </a:prstGeom>
        </p:spPr>
        <p:txBody>
          <a:bodyPr wrap="square">
            <a:spAutoFit/>
          </a:bodyPr>
          <a:lstStyle/>
          <a:p>
            <a:pPr>
              <a:lnSpc>
                <a:spcPct val="150000"/>
              </a:lnSpc>
            </a:pPr>
            <a:r>
              <a:rPr lang="en-US" sz="105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Are humans actually watching? Understand the role of attention in advertising effectiveness and its impact on the bottom line</a:t>
            </a:r>
          </a:p>
        </p:txBody>
      </p:sp>
      <p:sp>
        <p:nvSpPr>
          <p:cNvPr id="12" name="TextBox 11">
            <a:extLst>
              <a:ext uri="{FF2B5EF4-FFF2-40B4-BE49-F238E27FC236}">
                <a16:creationId xmlns:a16="http://schemas.microsoft.com/office/drawing/2014/main" id="{83A2FDDA-374F-4587-9219-C527C47137B6}"/>
              </a:ext>
            </a:extLst>
          </p:cNvPr>
          <p:cNvSpPr txBox="1"/>
          <p:nvPr/>
        </p:nvSpPr>
        <p:spPr>
          <a:xfrm>
            <a:off x="9659312" y="2549639"/>
            <a:ext cx="2158551" cy="261610"/>
          </a:xfrm>
          <a:prstGeom prst="rect">
            <a:avLst/>
          </a:prstGeom>
          <a:noFill/>
        </p:spPr>
        <p:txBody>
          <a:bodyPr wrap="square" rtlCol="0">
            <a:spAutoFit/>
          </a:bodyPr>
          <a:lstStyle/>
          <a:p>
            <a:r>
              <a:rPr lang="en-US" sz="1100" b="1" dirty="0">
                <a:solidFill>
                  <a:srgbClr val="E7B42A"/>
                </a:solidFill>
                <a:latin typeface="Montserrat" panose="00000500000000000000" pitchFamily="2" charset="0"/>
                <a:ea typeface="Open Sans" panose="020B0606030504020204" pitchFamily="34" charset="0"/>
                <a:cs typeface="Open Sans" panose="020B0606030504020204" pitchFamily="34" charset="0"/>
              </a:rPr>
              <a:t>Effectiveness</a:t>
            </a:r>
            <a:endParaRPr lang="en-ID" sz="1100" b="1" dirty="0">
              <a:solidFill>
                <a:srgbClr val="E7B42A"/>
              </a:solidFill>
              <a:latin typeface="Montserrat" panose="00000500000000000000" pitchFamily="2"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1A0ADD2B-2160-4A4B-B59F-A6575946C541}"/>
              </a:ext>
            </a:extLst>
          </p:cNvPr>
          <p:cNvSpPr txBox="1"/>
          <p:nvPr/>
        </p:nvSpPr>
        <p:spPr>
          <a:xfrm>
            <a:off x="716267" y="1923217"/>
            <a:ext cx="5365514" cy="1846659"/>
          </a:xfrm>
          <a:prstGeom prst="rect">
            <a:avLst/>
          </a:prstGeom>
          <a:noFill/>
        </p:spPr>
        <p:txBody>
          <a:bodyPr wrap="square">
            <a:spAutoFit/>
          </a:bodyPr>
          <a:lstStyle/>
          <a:p>
            <a:r>
              <a:rPr lang="en-GB" sz="1600" dirty="0">
                <a:solidFill>
                  <a:schemeClr val="bg1"/>
                </a:solidFill>
                <a:latin typeface="Montserrat" panose="00000500000000000000" pitchFamily="2" charset="0"/>
              </a:rPr>
              <a:t>Attention is the human-centric principle that determines whether people are really watching ads, both in terms of how long and how focused.</a:t>
            </a:r>
          </a:p>
          <a:p>
            <a:endParaRPr lang="en-GB" sz="1600" dirty="0">
              <a:solidFill>
                <a:schemeClr val="bg1"/>
              </a:solidFill>
              <a:latin typeface="Montserrat" panose="00000500000000000000" pitchFamily="2" charset="0"/>
            </a:endParaRPr>
          </a:p>
          <a:p>
            <a:r>
              <a:rPr lang="en-US" sz="1600" dirty="0">
                <a:solidFill>
                  <a:schemeClr val="bg1"/>
                </a:solidFill>
                <a:latin typeface="Montserrat" panose="00000500000000000000" pitchFamily="2" charset="0"/>
              </a:rPr>
              <a:t>Understanding real-world </a:t>
            </a:r>
            <a:r>
              <a:rPr lang="en-US" sz="1600" dirty="0" err="1">
                <a:solidFill>
                  <a:schemeClr val="bg1"/>
                </a:solidFill>
                <a:latin typeface="Montserrat" panose="00000500000000000000" pitchFamily="2" charset="0"/>
              </a:rPr>
              <a:t>behaviours</a:t>
            </a:r>
            <a:r>
              <a:rPr lang="en-US" sz="1600" dirty="0">
                <a:solidFill>
                  <a:schemeClr val="bg1"/>
                </a:solidFill>
                <a:latin typeface="Montserrat" panose="00000500000000000000" pitchFamily="2" charset="0"/>
              </a:rPr>
              <a:t> is critical to successful campaigns.</a:t>
            </a:r>
          </a:p>
          <a:p>
            <a:endParaRPr lang="en-IE" dirty="0">
              <a:solidFill>
                <a:schemeClr val="bg1"/>
              </a:solidFill>
              <a:latin typeface="Montserrat SemiBold" panose="00000700000000000000" pitchFamily="2" charset="0"/>
            </a:endParaRPr>
          </a:p>
        </p:txBody>
      </p:sp>
      <p:sp>
        <p:nvSpPr>
          <p:cNvPr id="17" name="TextBox 16">
            <a:extLst>
              <a:ext uri="{FF2B5EF4-FFF2-40B4-BE49-F238E27FC236}">
                <a16:creationId xmlns:a16="http://schemas.microsoft.com/office/drawing/2014/main" id="{2D6DC2D7-E4F2-4C0A-B448-B615F22D1FFB}"/>
              </a:ext>
            </a:extLst>
          </p:cNvPr>
          <p:cNvSpPr txBox="1"/>
          <p:nvPr/>
        </p:nvSpPr>
        <p:spPr>
          <a:xfrm>
            <a:off x="2149825" y="350544"/>
            <a:ext cx="3586238" cy="523220"/>
          </a:xfrm>
          <a:prstGeom prst="rect">
            <a:avLst/>
          </a:prstGeom>
          <a:noFill/>
        </p:spPr>
        <p:txBody>
          <a:bodyPr wrap="none" rtlCol="0">
            <a:spAutoFit/>
          </a:bodyPr>
          <a:lstStyle/>
          <a:p>
            <a:r>
              <a:rPr lang="en-US" sz="2800" b="1" dirty="0">
                <a:solidFill>
                  <a:srgbClr val="FFC000"/>
                </a:solidFill>
                <a:latin typeface="Montserrat SemiBold" panose="00000700000000000000" pitchFamily="2" charset="0"/>
              </a:rPr>
              <a:t>WHY ATTENTION?</a:t>
            </a:r>
          </a:p>
        </p:txBody>
      </p:sp>
      <p:sp>
        <p:nvSpPr>
          <p:cNvPr id="23" name="Rectangle 22">
            <a:extLst>
              <a:ext uri="{FF2B5EF4-FFF2-40B4-BE49-F238E27FC236}">
                <a16:creationId xmlns:a16="http://schemas.microsoft.com/office/drawing/2014/main" id="{170DF9F2-E6B5-662D-2C0B-D630FA6B9012}"/>
              </a:ext>
            </a:extLst>
          </p:cNvPr>
          <p:cNvSpPr/>
          <p:nvPr/>
        </p:nvSpPr>
        <p:spPr>
          <a:xfrm>
            <a:off x="7056316" y="4075310"/>
            <a:ext cx="2602996" cy="1276888"/>
          </a:xfrm>
          <a:prstGeom prst="rect">
            <a:avLst/>
          </a:prstGeom>
        </p:spPr>
        <p:txBody>
          <a:bodyPr wrap="square">
            <a:spAutoFit/>
          </a:bodyPr>
          <a:lstStyle/>
          <a:p>
            <a:pPr>
              <a:lnSpc>
                <a:spcPct val="150000"/>
              </a:lnSpc>
            </a:pPr>
            <a:r>
              <a:rPr lang="en-US" sz="105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Understand how ads are processed to help reveal how much attention is needed to create and place distinctive brand assets in order to deliver mental availability.</a:t>
            </a:r>
          </a:p>
        </p:txBody>
      </p:sp>
      <p:sp>
        <p:nvSpPr>
          <p:cNvPr id="24" name="TextBox 23">
            <a:extLst>
              <a:ext uri="{FF2B5EF4-FFF2-40B4-BE49-F238E27FC236}">
                <a16:creationId xmlns:a16="http://schemas.microsoft.com/office/drawing/2014/main" id="{DCD0781D-E2DE-CDB1-D4BC-3ECD6DFD5CB3}"/>
              </a:ext>
            </a:extLst>
          </p:cNvPr>
          <p:cNvSpPr txBox="1"/>
          <p:nvPr/>
        </p:nvSpPr>
        <p:spPr>
          <a:xfrm>
            <a:off x="7056316" y="3923917"/>
            <a:ext cx="2158551" cy="261610"/>
          </a:xfrm>
          <a:prstGeom prst="rect">
            <a:avLst/>
          </a:prstGeom>
          <a:noFill/>
        </p:spPr>
        <p:txBody>
          <a:bodyPr wrap="square" rtlCol="0">
            <a:spAutoFit/>
          </a:bodyPr>
          <a:lstStyle/>
          <a:p>
            <a:r>
              <a:rPr lang="en-US" sz="1100" b="1" dirty="0">
                <a:solidFill>
                  <a:srgbClr val="E7B42A"/>
                </a:solidFill>
                <a:latin typeface="Montserrat" panose="00000500000000000000" pitchFamily="2" charset="0"/>
                <a:ea typeface="Open Sans" panose="020B0606030504020204" pitchFamily="34" charset="0"/>
                <a:cs typeface="Open Sans" panose="020B0606030504020204" pitchFamily="34" charset="0"/>
              </a:rPr>
              <a:t>Mental Availability</a:t>
            </a:r>
            <a:endParaRPr lang="en-ID" sz="1100" b="1" dirty="0">
              <a:solidFill>
                <a:srgbClr val="E7B42A"/>
              </a:solidFill>
              <a:latin typeface="Montserrat" panose="00000500000000000000" pitchFamily="2" charset="0"/>
              <a:ea typeface="Open Sans" panose="020B0606030504020204" pitchFamily="34" charset="0"/>
              <a:cs typeface="Open Sans" panose="020B0606030504020204" pitchFamily="34" charset="0"/>
            </a:endParaRPr>
          </a:p>
        </p:txBody>
      </p:sp>
      <p:sp>
        <p:nvSpPr>
          <p:cNvPr id="25" name="Rectangle 24">
            <a:extLst>
              <a:ext uri="{FF2B5EF4-FFF2-40B4-BE49-F238E27FC236}">
                <a16:creationId xmlns:a16="http://schemas.microsoft.com/office/drawing/2014/main" id="{2DAFA2C7-CAB4-C50F-1823-C046C271346C}"/>
              </a:ext>
            </a:extLst>
          </p:cNvPr>
          <p:cNvSpPr/>
          <p:nvPr/>
        </p:nvSpPr>
        <p:spPr>
          <a:xfrm>
            <a:off x="9687750" y="4075310"/>
            <a:ext cx="2602996" cy="1519262"/>
          </a:xfrm>
          <a:prstGeom prst="rect">
            <a:avLst/>
          </a:prstGeom>
        </p:spPr>
        <p:txBody>
          <a:bodyPr wrap="square">
            <a:spAutoFit/>
          </a:bodyPr>
          <a:lstStyle/>
          <a:p>
            <a:pPr>
              <a:lnSpc>
                <a:spcPct val="150000"/>
              </a:lnSpc>
            </a:pPr>
            <a:r>
              <a:rPr lang="en-US" sz="105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Understand how we choose to pay attention to one out of multiple sources to help understand how ads can better compete for attention e.g. addition of auditory attention to visual attention.</a:t>
            </a:r>
          </a:p>
        </p:txBody>
      </p:sp>
      <p:sp>
        <p:nvSpPr>
          <p:cNvPr id="26" name="TextBox 25">
            <a:extLst>
              <a:ext uri="{FF2B5EF4-FFF2-40B4-BE49-F238E27FC236}">
                <a16:creationId xmlns:a16="http://schemas.microsoft.com/office/drawing/2014/main" id="{B5ABC50F-31C7-ABC4-AB2D-AA67A4EE9C05}"/>
              </a:ext>
            </a:extLst>
          </p:cNvPr>
          <p:cNvSpPr txBox="1"/>
          <p:nvPr/>
        </p:nvSpPr>
        <p:spPr>
          <a:xfrm>
            <a:off x="9687750" y="3923917"/>
            <a:ext cx="2158551" cy="261610"/>
          </a:xfrm>
          <a:prstGeom prst="rect">
            <a:avLst/>
          </a:prstGeom>
          <a:noFill/>
        </p:spPr>
        <p:txBody>
          <a:bodyPr wrap="square" rtlCol="0">
            <a:spAutoFit/>
          </a:bodyPr>
          <a:lstStyle/>
          <a:p>
            <a:r>
              <a:rPr lang="en-US" sz="1100" b="1" dirty="0">
                <a:solidFill>
                  <a:srgbClr val="E7B42A"/>
                </a:solidFill>
                <a:latin typeface="Montserrat" panose="00000500000000000000" pitchFamily="2" charset="0"/>
                <a:ea typeface="Open Sans" panose="020B0606030504020204" pitchFamily="34" charset="0"/>
                <a:cs typeface="Open Sans" panose="020B0606030504020204" pitchFamily="34" charset="0"/>
              </a:rPr>
              <a:t>Compete for Attention</a:t>
            </a:r>
            <a:endParaRPr lang="en-ID" sz="1100" b="1" dirty="0">
              <a:solidFill>
                <a:srgbClr val="E7B42A"/>
              </a:solidFill>
              <a:latin typeface="Montserrat" panose="00000500000000000000" pitchFamily="2" charset="0"/>
              <a:ea typeface="Open Sans" panose="020B0606030504020204" pitchFamily="34" charset="0"/>
              <a:cs typeface="Open Sans" panose="020B0606030504020204" pitchFamily="34" charset="0"/>
            </a:endParaRPr>
          </a:p>
        </p:txBody>
      </p:sp>
      <p:sp>
        <p:nvSpPr>
          <p:cNvPr id="28" name="TextBox 27">
            <a:extLst>
              <a:ext uri="{FF2B5EF4-FFF2-40B4-BE49-F238E27FC236}">
                <a16:creationId xmlns:a16="http://schemas.microsoft.com/office/drawing/2014/main" id="{CF7B2EB4-C4B3-1CB7-16E8-3D785E2E2A94}"/>
              </a:ext>
            </a:extLst>
          </p:cNvPr>
          <p:cNvSpPr txBox="1"/>
          <p:nvPr/>
        </p:nvSpPr>
        <p:spPr>
          <a:xfrm>
            <a:off x="7531654" y="1837568"/>
            <a:ext cx="4286209" cy="369332"/>
          </a:xfrm>
          <a:prstGeom prst="rect">
            <a:avLst/>
          </a:prstGeom>
          <a:noFill/>
        </p:spPr>
        <p:txBody>
          <a:bodyPr wrap="square">
            <a:spAutoFit/>
          </a:bodyPr>
          <a:lstStyle/>
          <a:p>
            <a:r>
              <a:rPr lang="en-US" sz="1800" dirty="0">
                <a:solidFill>
                  <a:schemeClr val="bg1"/>
                </a:solidFill>
                <a:latin typeface="Montserrat" panose="00000500000000000000" pitchFamily="2" charset="0"/>
              </a:rPr>
              <a:t>Why should we pay attention?</a:t>
            </a:r>
          </a:p>
        </p:txBody>
      </p:sp>
    </p:spTree>
    <p:extLst>
      <p:ext uri="{BB962C8B-B14F-4D97-AF65-F5344CB8AC3E}">
        <p14:creationId xmlns:p14="http://schemas.microsoft.com/office/powerpoint/2010/main" val="3148184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2A3E"/>
        </a:solidFill>
        <a:effectLst/>
      </p:bgPr>
    </p:bg>
    <p:spTree>
      <p:nvGrpSpPr>
        <p:cNvPr id="1" name=""/>
        <p:cNvGrpSpPr/>
        <p:nvPr/>
      </p:nvGrpSpPr>
      <p:grpSpPr>
        <a:xfrm>
          <a:off x="0" y="0"/>
          <a:ext cx="0" cy="0"/>
          <a:chOff x="0" y="0"/>
          <a:chExt cx="0" cy="0"/>
        </a:xfrm>
      </p:grpSpPr>
      <p:pic>
        <p:nvPicPr>
          <p:cNvPr id="71" name="Google Shape;818;p164">
            <a:extLst>
              <a:ext uri="{FF2B5EF4-FFF2-40B4-BE49-F238E27FC236}">
                <a16:creationId xmlns:a16="http://schemas.microsoft.com/office/drawing/2014/main" id="{CF2DFD27-852B-18C6-759F-9E2D4D035C5F}"/>
              </a:ext>
            </a:extLst>
          </p:cNvPr>
          <p:cNvPicPr preferRelativeResize="0"/>
          <p:nvPr/>
        </p:nvPicPr>
        <p:blipFill rotWithShape="1">
          <a:blip r:embed="rId2">
            <a:alphaModFix/>
          </a:blip>
          <a:srcRect b="21247"/>
          <a:stretch/>
        </p:blipFill>
        <p:spPr>
          <a:xfrm>
            <a:off x="4364916" y="1684884"/>
            <a:ext cx="3388988" cy="30873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Placeholder 7">
            <a:extLst>
              <a:ext uri="{FF2B5EF4-FFF2-40B4-BE49-F238E27FC236}">
                <a16:creationId xmlns:a16="http://schemas.microsoft.com/office/drawing/2014/main" id="{9BB84E0F-D853-3630-41BF-866E46BF910D}"/>
              </a:ext>
            </a:extLst>
          </p:cNvPr>
          <p:cNvPicPr>
            <a:picLocks noGrp="1" noChangeAspect="1"/>
          </p:cNvPicPr>
          <p:nvPr>
            <p:ph type="pic" sz="quarter" idx="13"/>
          </p:nvPr>
        </p:nvPicPr>
        <p:blipFill>
          <a:blip r:embed="rId3"/>
          <a:srcRect l="22003" r="22003"/>
          <a:stretch>
            <a:fillRect/>
          </a:stretch>
        </p:blipFill>
        <p:spPr>
          <a:xfrm>
            <a:off x="469900" y="1687513"/>
            <a:ext cx="3395663" cy="31765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 Placeholder 6">
            <a:extLst>
              <a:ext uri="{FF2B5EF4-FFF2-40B4-BE49-F238E27FC236}">
                <a16:creationId xmlns:a16="http://schemas.microsoft.com/office/drawing/2014/main" id="{62A3E52E-2B82-4CDA-A813-FEF6FDE2B6F7}"/>
              </a:ext>
            </a:extLst>
          </p:cNvPr>
          <p:cNvSpPr>
            <a:spLocks noGrp="1"/>
          </p:cNvSpPr>
          <p:nvPr>
            <p:ph type="body" sz="quarter" idx="18"/>
          </p:nvPr>
        </p:nvSpPr>
        <p:spPr>
          <a:xfrm>
            <a:off x="468738" y="4536151"/>
            <a:ext cx="3408405" cy="1941343"/>
          </a:xfrm>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ln>
            <a:solidFill>
              <a:srgbClr val="E7B42A"/>
            </a:solidFill>
          </a:ln>
        </p:spPr>
        <p:txBody>
          <a:bodyPr>
            <a:normAutofit/>
          </a:bodyPr>
          <a:lstStyle/>
          <a:p>
            <a:pPr marL="0" indent="0">
              <a:buNone/>
            </a:pPr>
            <a:r>
              <a:rPr kumimoji="0" lang="en-IE" sz="2700" b="1" i="0" u="none" strike="noStrike" kern="1200" cap="none" spc="0" normalizeH="0" baseline="0" noProof="0" dirty="0">
                <a:ln>
                  <a:noFill/>
                </a:ln>
                <a:solidFill>
                  <a:srgbClr val="0C2A3E"/>
                </a:solidFill>
                <a:effectLst/>
                <a:uLnTx/>
                <a:uFillTx/>
                <a:latin typeface="Montserrat" panose="00000500000000000000" pitchFamily="2" charset="0"/>
              </a:rPr>
              <a:t>Active Attention</a:t>
            </a:r>
            <a:endParaRPr kumimoji="0" lang="en-IE" sz="2700" b="0" i="0" u="none" strike="noStrike" kern="1200" cap="none" spc="0" normalizeH="0" baseline="0" noProof="0" dirty="0">
              <a:ln>
                <a:noFill/>
              </a:ln>
              <a:solidFill>
                <a:srgbClr val="0C2A3E"/>
              </a:solidFill>
              <a:effectLst/>
              <a:uLnTx/>
              <a:uFillTx/>
              <a:latin typeface="Montserrat" panose="00000500000000000000" pitchFamily="2" charset="0"/>
            </a:endParaRPr>
          </a:p>
        </p:txBody>
      </p:sp>
      <p:sp>
        <p:nvSpPr>
          <p:cNvPr id="14" name="TextBox 13">
            <a:extLst>
              <a:ext uri="{FF2B5EF4-FFF2-40B4-BE49-F238E27FC236}">
                <a16:creationId xmlns:a16="http://schemas.microsoft.com/office/drawing/2014/main" id="{21CC12FE-BF61-403C-A3E3-86F9261F1A76}"/>
              </a:ext>
            </a:extLst>
          </p:cNvPr>
          <p:cNvSpPr txBox="1"/>
          <p:nvPr/>
        </p:nvSpPr>
        <p:spPr>
          <a:xfrm>
            <a:off x="581687" y="5577405"/>
            <a:ext cx="3408404" cy="738664"/>
          </a:xfrm>
          <a:prstGeom prst="rect">
            <a:avLst/>
          </a:prstGeom>
          <a:noFill/>
        </p:spPr>
        <p:txBody>
          <a:bodyPr wrap="square" rtlCol="0">
            <a:spAutoFit/>
          </a:bodyPr>
          <a:lstStyle/>
          <a:p>
            <a:r>
              <a:rPr lang="en-US" sz="1400" dirty="0">
                <a:solidFill>
                  <a:schemeClr val="lt1"/>
                </a:solidFill>
                <a:latin typeface="Montserrat" panose="00000500000000000000" pitchFamily="2" charset="0"/>
              </a:rPr>
              <a:t>Mobile: Looking directly at the ad</a:t>
            </a:r>
          </a:p>
          <a:p>
            <a:r>
              <a:rPr lang="en-US" sz="1400" dirty="0">
                <a:solidFill>
                  <a:schemeClr val="lt1"/>
                </a:solidFill>
                <a:latin typeface="Montserrat" panose="00000500000000000000" pitchFamily="2" charset="0"/>
              </a:rPr>
              <a:t>Desktop: Looking directly at the ad</a:t>
            </a:r>
          </a:p>
          <a:p>
            <a:r>
              <a:rPr lang="en-US" sz="1400" dirty="0">
                <a:solidFill>
                  <a:schemeClr val="lt1"/>
                </a:solidFill>
                <a:latin typeface="Montserrat" panose="00000500000000000000" pitchFamily="2" charset="0"/>
              </a:rPr>
              <a:t>TV: Looking directly at the ad</a:t>
            </a:r>
            <a:endParaRPr lang="en-US" sz="1400" b="1" dirty="0">
              <a:solidFill>
                <a:schemeClr val="lt1"/>
              </a:solidFill>
              <a:latin typeface="Montserrat" panose="00000500000000000000" pitchFamily="2" charset="0"/>
              <a:ea typeface="Inter"/>
              <a:cs typeface="Inter"/>
              <a:sym typeface="Inter"/>
            </a:endParaRPr>
          </a:p>
        </p:txBody>
      </p:sp>
      <p:cxnSp>
        <p:nvCxnSpPr>
          <p:cNvPr id="21" name="Straight Connector 20">
            <a:extLst>
              <a:ext uri="{FF2B5EF4-FFF2-40B4-BE49-F238E27FC236}">
                <a16:creationId xmlns:a16="http://schemas.microsoft.com/office/drawing/2014/main" id="{AB3706A1-ACEE-4296-8534-E869815E1F0C}"/>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23" name="Google Shape;339;p2">
            <a:extLst>
              <a:ext uri="{FF2B5EF4-FFF2-40B4-BE49-F238E27FC236}">
                <a16:creationId xmlns:a16="http://schemas.microsoft.com/office/drawing/2014/main" id="{656A1FF8-8866-4442-947B-0FF8D7349970}"/>
              </a:ext>
            </a:extLst>
          </p:cNvPr>
          <p:cNvSpPr txBox="1"/>
          <p:nvPr/>
        </p:nvSpPr>
        <p:spPr>
          <a:xfrm>
            <a:off x="2099126" y="345794"/>
            <a:ext cx="939897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2800" b="1" i="0" u="none" strike="noStrike" cap="none" dirty="0">
                <a:solidFill>
                  <a:srgbClr val="FFC000"/>
                </a:solidFill>
                <a:latin typeface="Montserrat SemiBold"/>
                <a:ea typeface="Montserrat SemiBold"/>
                <a:cs typeface="Montserrat SemiBold"/>
                <a:sym typeface="Montserrat SemiBold"/>
              </a:rPr>
              <a:t>THE DIFFERENT TYPES OF ATTENTION</a:t>
            </a:r>
            <a:endParaRPr lang="en-US" sz="2800" b="1" dirty="0">
              <a:solidFill>
                <a:srgbClr val="FFC000"/>
              </a:solidFill>
              <a:latin typeface="Montserrat SemiBold"/>
              <a:ea typeface="Montserrat SemiBold"/>
              <a:cs typeface="Montserrat SemiBold"/>
            </a:endParaRPr>
          </a:p>
        </p:txBody>
      </p:sp>
      <p:sp>
        <p:nvSpPr>
          <p:cNvPr id="24" name="Rectangle 23">
            <a:extLst>
              <a:ext uri="{FF2B5EF4-FFF2-40B4-BE49-F238E27FC236}">
                <a16:creationId xmlns:a16="http://schemas.microsoft.com/office/drawing/2014/main" id="{7611DEB1-344F-42ED-98B4-D170C9EB409C}"/>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C90C517-89E7-4C11-9578-867E6D9E890C}"/>
              </a:ext>
            </a:extLst>
          </p:cNvPr>
          <p:cNvGrpSpPr/>
          <p:nvPr/>
        </p:nvGrpSpPr>
        <p:grpSpPr>
          <a:xfrm>
            <a:off x="197134" y="142070"/>
            <a:ext cx="1745087" cy="1141608"/>
            <a:chOff x="124656" y="100330"/>
            <a:chExt cx="1895213" cy="1280760"/>
          </a:xfrm>
        </p:grpSpPr>
        <p:sp>
          <p:nvSpPr>
            <p:cNvPr id="19" name="AutoShape 2">
              <a:extLst>
                <a:ext uri="{FF2B5EF4-FFF2-40B4-BE49-F238E27FC236}">
                  <a16:creationId xmlns:a16="http://schemas.microsoft.com/office/drawing/2014/main" id="{FB90A77C-CF8C-480B-B09F-76812036600A}"/>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0" name="Group 19">
              <a:extLst>
                <a:ext uri="{FF2B5EF4-FFF2-40B4-BE49-F238E27FC236}">
                  <a16:creationId xmlns:a16="http://schemas.microsoft.com/office/drawing/2014/main" id="{1C25DE07-9FB8-47AB-8B1D-033455134BB1}"/>
                </a:ext>
              </a:extLst>
            </p:cNvPr>
            <p:cNvGrpSpPr/>
            <p:nvPr userDrawn="1"/>
          </p:nvGrpSpPr>
          <p:grpSpPr>
            <a:xfrm>
              <a:off x="124656" y="1195469"/>
              <a:ext cx="1895213" cy="185621"/>
              <a:chOff x="457200" y="2378075"/>
              <a:chExt cx="3182938" cy="215900"/>
            </a:xfrm>
          </p:grpSpPr>
          <p:grpSp>
            <p:nvGrpSpPr>
              <p:cNvPr id="22" name="Group 29">
                <a:extLst>
                  <a:ext uri="{FF2B5EF4-FFF2-40B4-BE49-F238E27FC236}">
                    <a16:creationId xmlns:a16="http://schemas.microsoft.com/office/drawing/2014/main" id="{A1871BDD-28FE-4AC9-A7C7-43F90D44CCCA}"/>
                  </a:ext>
                </a:extLst>
              </p:cNvPr>
              <p:cNvGrpSpPr>
                <a:grpSpLocks/>
              </p:cNvGrpSpPr>
              <p:nvPr userDrawn="1"/>
            </p:nvGrpSpPr>
            <p:grpSpPr bwMode="auto">
              <a:xfrm>
                <a:off x="457200" y="2378075"/>
                <a:ext cx="206375" cy="212725"/>
                <a:chOff x="721" y="200"/>
                <a:chExt cx="326" cy="336"/>
              </a:xfrm>
            </p:grpSpPr>
            <p:sp>
              <p:nvSpPr>
                <p:cNvPr id="53" name="Freeform 31">
                  <a:extLst>
                    <a:ext uri="{FF2B5EF4-FFF2-40B4-BE49-F238E27FC236}">
                      <a16:creationId xmlns:a16="http://schemas.microsoft.com/office/drawing/2014/main" id="{9D1EC040-B928-481E-9CCF-72092ED6888C}"/>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4" name="Picture 30">
                  <a:extLst>
                    <a:ext uri="{FF2B5EF4-FFF2-40B4-BE49-F238E27FC236}">
                      <a16:creationId xmlns:a16="http://schemas.microsoft.com/office/drawing/2014/main" id="{E1C1341D-6249-4E55-A105-3487549AC7F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1">
                <a:extLst>
                  <a:ext uri="{FF2B5EF4-FFF2-40B4-BE49-F238E27FC236}">
                    <a16:creationId xmlns:a16="http://schemas.microsoft.com/office/drawing/2014/main" id="{6E195565-A6CA-44F9-BDF0-248CF75CB8FE}"/>
                  </a:ext>
                </a:extLst>
              </p:cNvPr>
              <p:cNvGrpSpPr>
                <a:grpSpLocks/>
              </p:cNvGrpSpPr>
              <p:nvPr userDrawn="1"/>
            </p:nvGrpSpPr>
            <p:grpSpPr bwMode="auto">
              <a:xfrm>
                <a:off x="747713" y="2378075"/>
                <a:ext cx="836612" cy="215900"/>
                <a:chOff x="1178" y="200"/>
                <a:chExt cx="1317" cy="340"/>
              </a:xfrm>
            </p:grpSpPr>
            <p:pic>
              <p:nvPicPr>
                <p:cNvPr id="45" name="Picture 9">
                  <a:extLst>
                    <a:ext uri="{FF2B5EF4-FFF2-40B4-BE49-F238E27FC236}">
                      <a16:creationId xmlns:a16="http://schemas.microsoft.com/office/drawing/2014/main" id="{C232AB22-6549-49D5-9650-C05117E9345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8">
                  <a:extLst>
                    <a:ext uri="{FF2B5EF4-FFF2-40B4-BE49-F238E27FC236}">
                      <a16:creationId xmlns:a16="http://schemas.microsoft.com/office/drawing/2014/main" id="{D579F21F-8F71-4874-9B00-52E97F65DF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7">
                  <a:extLst>
                    <a:ext uri="{FF2B5EF4-FFF2-40B4-BE49-F238E27FC236}">
                      <a16:creationId xmlns:a16="http://schemas.microsoft.com/office/drawing/2014/main" id="{2F6422D0-F494-4AB0-8D30-87C6C1C77453}"/>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8" name="AutoShape 6">
                  <a:extLst>
                    <a:ext uri="{FF2B5EF4-FFF2-40B4-BE49-F238E27FC236}">
                      <a16:creationId xmlns:a16="http://schemas.microsoft.com/office/drawing/2014/main" id="{EDEC23C0-A4ED-4656-BB7A-BF79805482EE}"/>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5">
                  <a:extLst>
                    <a:ext uri="{FF2B5EF4-FFF2-40B4-BE49-F238E27FC236}">
                      <a16:creationId xmlns:a16="http://schemas.microsoft.com/office/drawing/2014/main" id="{B0AE3271-932A-416C-9F66-B24E8AFEA05B}"/>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a:extLst>
                    <a:ext uri="{FF2B5EF4-FFF2-40B4-BE49-F238E27FC236}">
                      <a16:creationId xmlns:a16="http://schemas.microsoft.com/office/drawing/2014/main" id="{17B7FE23-3899-42E9-84ED-C85E77CB91F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3">
                  <a:extLst>
                    <a:ext uri="{FF2B5EF4-FFF2-40B4-BE49-F238E27FC236}">
                      <a16:creationId xmlns:a16="http://schemas.microsoft.com/office/drawing/2014/main" id="{C2580CB0-EA5C-410E-98B8-34770995533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37D8FEAC-3725-4728-9CE2-F98E9F5167B9}"/>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17">
                <a:extLst>
                  <a:ext uri="{FF2B5EF4-FFF2-40B4-BE49-F238E27FC236}">
                    <a16:creationId xmlns:a16="http://schemas.microsoft.com/office/drawing/2014/main" id="{D1DE35F6-05FE-4E80-8182-5A81689408E4}"/>
                  </a:ext>
                </a:extLst>
              </p:cNvPr>
              <p:cNvGrpSpPr>
                <a:grpSpLocks/>
              </p:cNvGrpSpPr>
              <p:nvPr userDrawn="1"/>
            </p:nvGrpSpPr>
            <p:grpSpPr bwMode="auto">
              <a:xfrm>
                <a:off x="1681163" y="2378075"/>
                <a:ext cx="1230312" cy="215900"/>
                <a:chOff x="2648" y="200"/>
                <a:chExt cx="1938" cy="340"/>
              </a:xfrm>
            </p:grpSpPr>
            <p:pic>
              <p:nvPicPr>
                <p:cNvPr id="34" name="Picture 28">
                  <a:extLst>
                    <a:ext uri="{FF2B5EF4-FFF2-40B4-BE49-F238E27FC236}">
                      <a16:creationId xmlns:a16="http://schemas.microsoft.com/office/drawing/2014/main" id="{3C6FC1CC-2724-46DD-A7B1-B9012DFC7E62}"/>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7">
                  <a:extLst>
                    <a:ext uri="{FF2B5EF4-FFF2-40B4-BE49-F238E27FC236}">
                      <a16:creationId xmlns:a16="http://schemas.microsoft.com/office/drawing/2014/main" id="{F151F062-B030-4B95-9FE1-B298000F1E2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6">
                  <a:extLst>
                    <a:ext uri="{FF2B5EF4-FFF2-40B4-BE49-F238E27FC236}">
                      <a16:creationId xmlns:a16="http://schemas.microsoft.com/office/drawing/2014/main" id="{8F8CAE94-BB4B-4678-8116-87C1154DAAA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5AF1C244-2810-48BA-95F3-1ED0D9ED9757}"/>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4">
                  <a:extLst>
                    <a:ext uri="{FF2B5EF4-FFF2-40B4-BE49-F238E27FC236}">
                      <a16:creationId xmlns:a16="http://schemas.microsoft.com/office/drawing/2014/main" id="{AF0B0CFD-C61B-491C-BE65-DB9F41A2C124}"/>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9" name="Freeform 23">
                  <a:extLst>
                    <a:ext uri="{FF2B5EF4-FFF2-40B4-BE49-F238E27FC236}">
                      <a16:creationId xmlns:a16="http://schemas.microsoft.com/office/drawing/2014/main" id="{ABAA7883-DEB2-484C-984F-EB2C6B6B4A3F}"/>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0" name="Picture 22">
                  <a:extLst>
                    <a:ext uri="{FF2B5EF4-FFF2-40B4-BE49-F238E27FC236}">
                      <a16:creationId xmlns:a16="http://schemas.microsoft.com/office/drawing/2014/main" id="{79C380CA-8BB5-4DCE-8B0D-89561C400A0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1">
                  <a:extLst>
                    <a:ext uri="{FF2B5EF4-FFF2-40B4-BE49-F238E27FC236}">
                      <a16:creationId xmlns:a16="http://schemas.microsoft.com/office/drawing/2014/main" id="{E600590E-E6DC-427F-A2CE-7909E96850E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0">
                  <a:extLst>
                    <a:ext uri="{FF2B5EF4-FFF2-40B4-BE49-F238E27FC236}">
                      <a16:creationId xmlns:a16="http://schemas.microsoft.com/office/drawing/2014/main" id="{E73DA95E-FA5B-4EDC-9CF5-68102ECEA182}"/>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9">
                  <a:extLst>
                    <a:ext uri="{FF2B5EF4-FFF2-40B4-BE49-F238E27FC236}">
                      <a16:creationId xmlns:a16="http://schemas.microsoft.com/office/drawing/2014/main" id="{8557061F-B9B1-4A6F-8F2A-49E7FDC7B79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8">
                  <a:extLst>
                    <a:ext uri="{FF2B5EF4-FFF2-40B4-BE49-F238E27FC236}">
                      <a16:creationId xmlns:a16="http://schemas.microsoft.com/office/drawing/2014/main" id="{4B3E1202-4CC7-40A2-90E4-32CDD1DFAD8E}"/>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10">
                <a:extLst>
                  <a:ext uri="{FF2B5EF4-FFF2-40B4-BE49-F238E27FC236}">
                    <a16:creationId xmlns:a16="http://schemas.microsoft.com/office/drawing/2014/main" id="{9A56F19D-5C57-42C8-AA4B-12B3C339D0E7}"/>
                  </a:ext>
                </a:extLst>
              </p:cNvPr>
              <p:cNvGrpSpPr>
                <a:grpSpLocks/>
              </p:cNvGrpSpPr>
              <p:nvPr userDrawn="1"/>
            </p:nvGrpSpPr>
            <p:grpSpPr bwMode="auto">
              <a:xfrm>
                <a:off x="3005138" y="2378075"/>
                <a:ext cx="635000" cy="215900"/>
                <a:chOff x="4732" y="200"/>
                <a:chExt cx="999" cy="340"/>
              </a:xfrm>
            </p:grpSpPr>
            <p:sp>
              <p:nvSpPr>
                <p:cNvPr id="28" name="AutoShape 16">
                  <a:extLst>
                    <a:ext uri="{FF2B5EF4-FFF2-40B4-BE49-F238E27FC236}">
                      <a16:creationId xmlns:a16="http://schemas.microsoft.com/office/drawing/2014/main" id="{602E3E87-1FC7-4503-BCCA-52D47ED9DFBD}"/>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15">
                  <a:extLst>
                    <a:ext uri="{FF2B5EF4-FFF2-40B4-BE49-F238E27FC236}">
                      <a16:creationId xmlns:a16="http://schemas.microsoft.com/office/drawing/2014/main" id="{F9D57749-2224-4623-A09E-21173C5ABEB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404CC3E4-DB8D-42C5-B699-9B241D3F32CB}"/>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1" name="Picture 13">
                  <a:extLst>
                    <a:ext uri="{FF2B5EF4-FFF2-40B4-BE49-F238E27FC236}">
                      <a16:creationId xmlns:a16="http://schemas.microsoft.com/office/drawing/2014/main" id="{1EB7081F-CAF4-4741-84A7-99D136C183DE}"/>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2">
                  <a:extLst>
                    <a:ext uri="{FF2B5EF4-FFF2-40B4-BE49-F238E27FC236}">
                      <a16:creationId xmlns:a16="http://schemas.microsoft.com/office/drawing/2014/main" id="{584C2812-8365-4B92-8FB3-A5B57C00CF67}"/>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1">
                  <a:extLst>
                    <a:ext uri="{FF2B5EF4-FFF2-40B4-BE49-F238E27FC236}">
                      <a16:creationId xmlns:a16="http://schemas.microsoft.com/office/drawing/2014/main" id="{732C8DBA-A99B-4FC2-A6EE-3F63E582E83C}"/>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10" name="Picture 9">
            <a:extLst>
              <a:ext uri="{FF2B5EF4-FFF2-40B4-BE49-F238E27FC236}">
                <a16:creationId xmlns:a16="http://schemas.microsoft.com/office/drawing/2014/main" id="{54CA43AB-11D8-0D2B-6F77-10AF31CAA066}"/>
              </a:ext>
            </a:extLst>
          </p:cNvPr>
          <p:cNvPicPr>
            <a:picLocks noChangeAspect="1"/>
          </p:cNvPicPr>
          <p:nvPr/>
        </p:nvPicPr>
        <p:blipFill>
          <a:blip r:embed="rId25"/>
          <a:stretch>
            <a:fillRect/>
          </a:stretch>
        </p:blipFill>
        <p:spPr>
          <a:xfrm>
            <a:off x="1564854" y="4821476"/>
            <a:ext cx="979633" cy="983838"/>
          </a:xfrm>
          <a:prstGeom prst="rect">
            <a:avLst/>
          </a:prstGeom>
        </p:spPr>
      </p:pic>
      <p:grpSp>
        <p:nvGrpSpPr>
          <p:cNvPr id="69" name="Group 68">
            <a:extLst>
              <a:ext uri="{FF2B5EF4-FFF2-40B4-BE49-F238E27FC236}">
                <a16:creationId xmlns:a16="http://schemas.microsoft.com/office/drawing/2014/main" id="{23E5C89F-7A01-B560-BFFF-7833E65B11C6}"/>
              </a:ext>
            </a:extLst>
          </p:cNvPr>
          <p:cNvGrpSpPr/>
          <p:nvPr/>
        </p:nvGrpSpPr>
        <p:grpSpPr>
          <a:xfrm>
            <a:off x="4397006" y="4536151"/>
            <a:ext cx="3521353" cy="1995361"/>
            <a:chOff x="4397006" y="4536151"/>
            <a:chExt cx="3521353" cy="1995361"/>
          </a:xfrm>
        </p:grpSpPr>
        <p:sp>
          <p:nvSpPr>
            <p:cNvPr id="62" name="Text Placeholder 6">
              <a:extLst>
                <a:ext uri="{FF2B5EF4-FFF2-40B4-BE49-F238E27FC236}">
                  <a16:creationId xmlns:a16="http://schemas.microsoft.com/office/drawing/2014/main" id="{0A32CFF2-FB53-9285-C105-2285051258D0}"/>
                </a:ext>
              </a:extLst>
            </p:cNvPr>
            <p:cNvSpPr txBox="1">
              <a:spLocks/>
            </p:cNvSpPr>
            <p:nvPr/>
          </p:nvSpPr>
          <p:spPr>
            <a:xfrm>
              <a:off x="4397006" y="4536151"/>
              <a:ext cx="3408405" cy="1941343"/>
            </a:xfrm>
            <a:prstGeom prst="roundRect">
              <a:avLst/>
            </a:prstGeom>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ln>
              <a:solidFill>
                <a:srgbClr val="E7B42A"/>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E" sz="2500" b="1" dirty="0">
                  <a:solidFill>
                    <a:srgbClr val="0C2A3E"/>
                  </a:solidFill>
                  <a:latin typeface="Montserrat" panose="00000500000000000000" pitchFamily="2" charset="0"/>
                </a:rPr>
                <a:t>Passive Attention</a:t>
              </a:r>
              <a:endParaRPr lang="en-IE" sz="2500" dirty="0">
                <a:solidFill>
                  <a:srgbClr val="0C2A3E"/>
                </a:solidFill>
                <a:latin typeface="Montserrat" panose="00000500000000000000" pitchFamily="2" charset="0"/>
              </a:endParaRPr>
            </a:p>
          </p:txBody>
        </p:sp>
        <p:sp>
          <p:nvSpPr>
            <p:cNvPr id="63" name="TextBox 62">
              <a:extLst>
                <a:ext uri="{FF2B5EF4-FFF2-40B4-BE49-F238E27FC236}">
                  <a16:creationId xmlns:a16="http://schemas.microsoft.com/office/drawing/2014/main" id="{066E4F24-46E9-57EF-A30A-E1BC85EC2E21}"/>
                </a:ext>
              </a:extLst>
            </p:cNvPr>
            <p:cNvSpPr txBox="1"/>
            <p:nvPr/>
          </p:nvSpPr>
          <p:spPr>
            <a:xfrm>
              <a:off x="4509955" y="5577405"/>
              <a:ext cx="3408404" cy="954107"/>
            </a:xfrm>
            <a:prstGeom prst="rect">
              <a:avLst/>
            </a:prstGeom>
            <a:noFill/>
          </p:spPr>
          <p:txBody>
            <a:bodyPr wrap="square" rtlCol="0">
              <a:spAutoFit/>
            </a:bodyPr>
            <a:lstStyle/>
            <a:p>
              <a:r>
                <a:rPr lang="en-US" sz="1400" dirty="0">
                  <a:solidFill>
                    <a:schemeClr val="lt1"/>
                  </a:solidFill>
                  <a:latin typeface="Montserrat" panose="00000500000000000000" pitchFamily="2" charset="0"/>
                </a:rPr>
                <a:t>Mobile: Eyes on screen, not on ad</a:t>
              </a:r>
            </a:p>
            <a:p>
              <a:r>
                <a:rPr lang="en-US" sz="1400" dirty="0">
                  <a:solidFill>
                    <a:schemeClr val="lt1"/>
                  </a:solidFill>
                  <a:latin typeface="Montserrat" panose="00000500000000000000" pitchFamily="2" charset="0"/>
                </a:rPr>
                <a:t>Desktop: Eyes on screen, not on ad</a:t>
              </a:r>
            </a:p>
            <a:p>
              <a:r>
                <a:rPr lang="en-US" sz="1400" dirty="0">
                  <a:solidFill>
                    <a:schemeClr val="lt1"/>
                  </a:solidFill>
                  <a:latin typeface="Montserrat" panose="00000500000000000000" pitchFamily="2" charset="0"/>
                </a:rPr>
                <a:t>TV: In the room but not looking at </a:t>
              </a:r>
            </a:p>
            <a:p>
              <a:r>
                <a:rPr lang="en-US" sz="1400" dirty="0">
                  <a:solidFill>
                    <a:schemeClr val="lt1"/>
                  </a:solidFill>
                  <a:latin typeface="Montserrat" panose="00000500000000000000" pitchFamily="2" charset="0"/>
                </a:rPr>
                <a:t>the TV</a:t>
              </a:r>
            </a:p>
          </p:txBody>
        </p:sp>
      </p:grpSp>
      <p:grpSp>
        <p:nvGrpSpPr>
          <p:cNvPr id="70" name="Group 69">
            <a:extLst>
              <a:ext uri="{FF2B5EF4-FFF2-40B4-BE49-F238E27FC236}">
                <a16:creationId xmlns:a16="http://schemas.microsoft.com/office/drawing/2014/main" id="{DA26C3B0-CB0E-9A25-9516-BA1FD587CC43}"/>
              </a:ext>
            </a:extLst>
          </p:cNvPr>
          <p:cNvGrpSpPr/>
          <p:nvPr/>
        </p:nvGrpSpPr>
        <p:grpSpPr>
          <a:xfrm>
            <a:off x="8325274" y="1687513"/>
            <a:ext cx="3521353" cy="4789981"/>
            <a:chOff x="8328222" y="1732875"/>
            <a:chExt cx="3521353" cy="4789981"/>
          </a:xfrm>
        </p:grpSpPr>
        <p:pic>
          <p:nvPicPr>
            <p:cNvPr id="65" name="Picture Placeholder 7">
              <a:extLst>
                <a:ext uri="{FF2B5EF4-FFF2-40B4-BE49-F238E27FC236}">
                  <a16:creationId xmlns:a16="http://schemas.microsoft.com/office/drawing/2014/main" id="{BC87C809-9AE7-F39A-1A71-AD5255A14CF5}"/>
                </a:ext>
              </a:extLst>
            </p:cNvPr>
            <p:cNvPicPr>
              <a:picLocks noChangeAspect="1"/>
            </p:cNvPicPr>
            <p:nvPr/>
          </p:nvPicPr>
          <p:blipFill>
            <a:blip r:embed="rId26">
              <a:extLst>
                <a:ext uri="{28A0092B-C50C-407E-A947-70E740481C1C}">
                  <a14:useLocalDpi xmlns:a14="http://schemas.microsoft.com/office/drawing/2010/main" val="0"/>
                </a:ext>
                <a:ext uri="{837473B0-CC2E-450A-ABE3-18F120FF3D39}">
                  <a1611:picAttrSrcUrl xmlns:a1611="http://schemas.microsoft.com/office/drawing/2016/11/main" r:id="rId27"/>
                </a:ext>
              </a:extLst>
            </a:blip>
            <a:srcRect t="18817" b="18817"/>
            <a:stretch/>
          </p:blipFill>
          <p:spPr>
            <a:xfrm>
              <a:off x="8329384" y="1732875"/>
              <a:ext cx="3395663" cy="31765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6" name="Text Placeholder 6">
              <a:extLst>
                <a:ext uri="{FF2B5EF4-FFF2-40B4-BE49-F238E27FC236}">
                  <a16:creationId xmlns:a16="http://schemas.microsoft.com/office/drawing/2014/main" id="{966F19F2-4050-C6A7-83C8-D0073642E26A}"/>
                </a:ext>
              </a:extLst>
            </p:cNvPr>
            <p:cNvSpPr txBox="1">
              <a:spLocks/>
            </p:cNvSpPr>
            <p:nvPr/>
          </p:nvSpPr>
          <p:spPr>
            <a:xfrm>
              <a:off x="8328222" y="4581513"/>
              <a:ext cx="3408405" cy="1941343"/>
            </a:xfrm>
            <a:prstGeom prst="roundRect">
              <a:avLst/>
            </a:prstGeom>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ln>
              <a:solidFill>
                <a:srgbClr val="E7B42A"/>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E" sz="2700" b="1" dirty="0">
                  <a:solidFill>
                    <a:srgbClr val="0C2A3E"/>
                  </a:solidFill>
                  <a:latin typeface="Montserrat" panose="00000500000000000000" pitchFamily="2" charset="0"/>
                </a:rPr>
                <a:t>Non Attention</a:t>
              </a:r>
              <a:endParaRPr lang="en-IE" sz="2700" dirty="0">
                <a:solidFill>
                  <a:srgbClr val="0C2A3E"/>
                </a:solidFill>
                <a:latin typeface="Montserrat" panose="00000500000000000000" pitchFamily="2" charset="0"/>
              </a:endParaRPr>
            </a:p>
          </p:txBody>
        </p:sp>
        <p:sp>
          <p:nvSpPr>
            <p:cNvPr id="67" name="TextBox 66">
              <a:extLst>
                <a:ext uri="{FF2B5EF4-FFF2-40B4-BE49-F238E27FC236}">
                  <a16:creationId xmlns:a16="http://schemas.microsoft.com/office/drawing/2014/main" id="{4B10D2B3-7842-2429-1BC8-EABA9E0CBD19}"/>
                </a:ext>
              </a:extLst>
            </p:cNvPr>
            <p:cNvSpPr txBox="1"/>
            <p:nvPr/>
          </p:nvSpPr>
          <p:spPr>
            <a:xfrm>
              <a:off x="8441171" y="5622767"/>
              <a:ext cx="3408404" cy="892552"/>
            </a:xfrm>
            <a:prstGeom prst="rect">
              <a:avLst/>
            </a:prstGeom>
            <a:noFill/>
          </p:spPr>
          <p:txBody>
            <a:bodyPr wrap="square" rtlCol="0">
              <a:spAutoFit/>
            </a:bodyPr>
            <a:lstStyle/>
            <a:p>
              <a:r>
                <a:rPr lang="en-US" sz="1300" dirty="0">
                  <a:solidFill>
                    <a:schemeClr val="lt1"/>
                  </a:solidFill>
                  <a:latin typeface="Montserrat" panose="00000500000000000000" pitchFamily="2" charset="0"/>
                </a:rPr>
                <a:t>Mobile: Eyes not on screen, not on ad </a:t>
              </a:r>
            </a:p>
            <a:p>
              <a:r>
                <a:rPr lang="en-US" sz="1300" dirty="0">
                  <a:solidFill>
                    <a:schemeClr val="lt1"/>
                  </a:solidFill>
                  <a:latin typeface="Montserrat" panose="00000500000000000000" pitchFamily="2" charset="0"/>
                </a:rPr>
                <a:t>Desktop: Eyes not on screen, not on ad</a:t>
              </a:r>
            </a:p>
            <a:p>
              <a:r>
                <a:rPr lang="en-US" sz="1300" dirty="0">
                  <a:solidFill>
                    <a:schemeClr val="lt1"/>
                  </a:solidFill>
                  <a:latin typeface="Montserrat" panose="00000500000000000000" pitchFamily="2" charset="0"/>
                </a:rPr>
                <a:t>TV: TV is on but person is not in the room</a:t>
              </a:r>
            </a:p>
          </p:txBody>
        </p:sp>
      </p:grpSp>
      <p:pic>
        <p:nvPicPr>
          <p:cNvPr id="72" name="Google Shape;815;p164">
            <a:extLst>
              <a:ext uri="{FF2B5EF4-FFF2-40B4-BE49-F238E27FC236}">
                <a16:creationId xmlns:a16="http://schemas.microsoft.com/office/drawing/2014/main" id="{C0D6792B-D6E1-A0F5-D306-74FA116A2B0D}"/>
              </a:ext>
            </a:extLst>
          </p:cNvPr>
          <p:cNvPicPr preferRelativeResize="0"/>
          <p:nvPr/>
        </p:nvPicPr>
        <p:blipFill>
          <a:blip r:embed="rId28">
            <a:alphaModFix/>
          </a:blip>
          <a:stretch>
            <a:fillRect/>
          </a:stretch>
        </p:blipFill>
        <p:spPr>
          <a:xfrm>
            <a:off x="5455290" y="4772208"/>
            <a:ext cx="979633" cy="1100517"/>
          </a:xfrm>
          <a:prstGeom prst="rect">
            <a:avLst/>
          </a:prstGeom>
          <a:noFill/>
          <a:ln>
            <a:noFill/>
          </a:ln>
        </p:spPr>
      </p:pic>
      <p:pic>
        <p:nvPicPr>
          <p:cNvPr id="73" name="Picture 72">
            <a:extLst>
              <a:ext uri="{FF2B5EF4-FFF2-40B4-BE49-F238E27FC236}">
                <a16:creationId xmlns:a16="http://schemas.microsoft.com/office/drawing/2014/main" id="{E7C28CA3-D804-5969-9B71-5B1A1CC79FC3}"/>
              </a:ext>
            </a:extLst>
          </p:cNvPr>
          <p:cNvPicPr>
            <a:picLocks noChangeAspect="1"/>
          </p:cNvPicPr>
          <p:nvPr/>
        </p:nvPicPr>
        <p:blipFill>
          <a:blip r:embed="rId29"/>
          <a:stretch>
            <a:fillRect/>
          </a:stretch>
        </p:blipFill>
        <p:spPr>
          <a:xfrm>
            <a:off x="9457584" y="4831859"/>
            <a:ext cx="969294" cy="973455"/>
          </a:xfrm>
          <a:prstGeom prst="rect">
            <a:avLst/>
          </a:prstGeom>
        </p:spPr>
      </p:pic>
    </p:spTree>
    <p:extLst>
      <p:ext uri="{BB962C8B-B14F-4D97-AF65-F5344CB8AC3E}">
        <p14:creationId xmlns:p14="http://schemas.microsoft.com/office/powerpoint/2010/main" val="2962912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C26D3-9DBE-BAE6-FF13-6E2A54EB994C}"/>
            </a:ext>
          </a:extLst>
        </p:cNvPr>
        <p:cNvGrpSpPr/>
        <p:nvPr/>
      </p:nvGrpSpPr>
      <p:grpSpPr>
        <a:xfrm>
          <a:off x="0" y="0"/>
          <a:ext cx="0" cy="0"/>
          <a:chOff x="0" y="0"/>
          <a:chExt cx="0" cy="0"/>
        </a:xfrm>
      </p:grpSpPr>
      <p:pic>
        <p:nvPicPr>
          <p:cNvPr id="71" name="Google Shape;818;p164">
            <a:extLst>
              <a:ext uri="{FF2B5EF4-FFF2-40B4-BE49-F238E27FC236}">
                <a16:creationId xmlns:a16="http://schemas.microsoft.com/office/drawing/2014/main" id="{F8EE75B3-E5C5-1BCD-A025-ADEFF4447272}"/>
              </a:ext>
            </a:extLst>
          </p:cNvPr>
          <p:cNvPicPr preferRelativeResize="0"/>
          <p:nvPr/>
        </p:nvPicPr>
        <p:blipFill rotWithShape="1">
          <a:blip r:embed="rId2">
            <a:alphaModFix/>
          </a:blip>
          <a:srcRect b="21247"/>
          <a:stretch/>
        </p:blipFill>
        <p:spPr>
          <a:xfrm>
            <a:off x="4364916" y="1684884"/>
            <a:ext cx="3388988" cy="30873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Placeholder 7">
            <a:extLst>
              <a:ext uri="{FF2B5EF4-FFF2-40B4-BE49-F238E27FC236}">
                <a16:creationId xmlns:a16="http://schemas.microsoft.com/office/drawing/2014/main" id="{8EA5E109-9488-C300-4591-BCE8BCDF4304}"/>
              </a:ext>
            </a:extLst>
          </p:cNvPr>
          <p:cNvPicPr>
            <a:picLocks noGrp="1" noChangeAspect="1"/>
          </p:cNvPicPr>
          <p:nvPr>
            <p:ph type="pic" sz="quarter" idx="13"/>
          </p:nvPr>
        </p:nvPicPr>
        <p:blipFill>
          <a:blip r:embed="rId3"/>
          <a:srcRect l="22003" r="22003"/>
          <a:stretch>
            <a:fillRect/>
          </a:stretch>
        </p:blipFill>
        <p:spPr>
          <a:xfrm>
            <a:off x="469900" y="1687513"/>
            <a:ext cx="3395663" cy="31765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 Placeholder 6">
            <a:extLst>
              <a:ext uri="{FF2B5EF4-FFF2-40B4-BE49-F238E27FC236}">
                <a16:creationId xmlns:a16="http://schemas.microsoft.com/office/drawing/2014/main" id="{5F28D037-4D07-05CF-09B5-882CEFED9422}"/>
              </a:ext>
            </a:extLst>
          </p:cNvPr>
          <p:cNvSpPr>
            <a:spLocks noGrp="1"/>
          </p:cNvSpPr>
          <p:nvPr>
            <p:ph type="body" sz="quarter" idx="18"/>
          </p:nvPr>
        </p:nvSpPr>
        <p:spPr>
          <a:xfrm>
            <a:off x="468738" y="4536151"/>
            <a:ext cx="3408405" cy="1941343"/>
          </a:xfrm>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ln>
            <a:solidFill>
              <a:srgbClr val="E7B42A"/>
            </a:solidFill>
          </a:ln>
        </p:spPr>
        <p:txBody>
          <a:bodyPr>
            <a:normAutofit/>
          </a:bodyPr>
          <a:lstStyle/>
          <a:p>
            <a:pPr marL="0" indent="0">
              <a:buNone/>
            </a:pPr>
            <a:r>
              <a:rPr kumimoji="0" lang="en-IE" sz="2700" b="1" i="0" u="none" strike="noStrike" kern="1200" cap="none" spc="0" normalizeH="0" baseline="0" noProof="0" dirty="0">
                <a:ln>
                  <a:noFill/>
                </a:ln>
                <a:solidFill>
                  <a:srgbClr val="0C2A3E"/>
                </a:solidFill>
                <a:effectLst/>
                <a:uLnTx/>
                <a:uFillTx/>
                <a:latin typeface="Montserrat" panose="00000500000000000000" pitchFamily="2" charset="0"/>
              </a:rPr>
              <a:t>Active Attention</a:t>
            </a:r>
            <a:endParaRPr kumimoji="0" lang="en-IE" sz="2700" b="0" i="0" u="none" strike="noStrike" kern="1200" cap="none" spc="0" normalizeH="0" baseline="0" noProof="0" dirty="0">
              <a:ln>
                <a:noFill/>
              </a:ln>
              <a:solidFill>
                <a:srgbClr val="0C2A3E"/>
              </a:solidFill>
              <a:effectLst/>
              <a:uLnTx/>
              <a:uFillTx/>
              <a:latin typeface="Montserrat" panose="00000500000000000000" pitchFamily="2" charset="0"/>
            </a:endParaRPr>
          </a:p>
        </p:txBody>
      </p:sp>
      <p:sp>
        <p:nvSpPr>
          <p:cNvPr id="14" name="TextBox 13">
            <a:extLst>
              <a:ext uri="{FF2B5EF4-FFF2-40B4-BE49-F238E27FC236}">
                <a16:creationId xmlns:a16="http://schemas.microsoft.com/office/drawing/2014/main" id="{91A40DCA-6BA8-1930-5E79-F9F6E35F17A0}"/>
              </a:ext>
            </a:extLst>
          </p:cNvPr>
          <p:cNvSpPr txBox="1"/>
          <p:nvPr/>
        </p:nvSpPr>
        <p:spPr>
          <a:xfrm>
            <a:off x="581687" y="5577405"/>
            <a:ext cx="3408404" cy="738664"/>
          </a:xfrm>
          <a:prstGeom prst="rect">
            <a:avLst/>
          </a:prstGeom>
          <a:noFill/>
        </p:spPr>
        <p:txBody>
          <a:bodyPr wrap="square" rtlCol="0">
            <a:spAutoFit/>
          </a:bodyPr>
          <a:lstStyle/>
          <a:p>
            <a:r>
              <a:rPr lang="en-US" sz="1400" dirty="0">
                <a:solidFill>
                  <a:schemeClr val="lt1"/>
                </a:solidFill>
                <a:latin typeface="Montserrat" panose="00000500000000000000" pitchFamily="2" charset="0"/>
              </a:rPr>
              <a:t>Mobile: Looking directly at the ad</a:t>
            </a:r>
          </a:p>
          <a:p>
            <a:r>
              <a:rPr lang="en-US" sz="1400" dirty="0">
                <a:solidFill>
                  <a:schemeClr val="lt1"/>
                </a:solidFill>
                <a:latin typeface="Montserrat" panose="00000500000000000000" pitchFamily="2" charset="0"/>
              </a:rPr>
              <a:t>Desktop: Looking directly at the ad</a:t>
            </a:r>
          </a:p>
          <a:p>
            <a:r>
              <a:rPr lang="en-US" sz="1400" dirty="0">
                <a:solidFill>
                  <a:schemeClr val="lt1"/>
                </a:solidFill>
                <a:latin typeface="Montserrat" panose="00000500000000000000" pitchFamily="2" charset="0"/>
              </a:rPr>
              <a:t>TV: Looking directly at the ad</a:t>
            </a:r>
            <a:endParaRPr lang="en-US" sz="1400" b="1" dirty="0">
              <a:solidFill>
                <a:schemeClr val="lt1"/>
              </a:solidFill>
              <a:latin typeface="Montserrat" panose="00000500000000000000" pitchFamily="2" charset="0"/>
              <a:ea typeface="Inter"/>
              <a:cs typeface="Inter"/>
              <a:sym typeface="Inter"/>
            </a:endParaRPr>
          </a:p>
        </p:txBody>
      </p:sp>
      <p:cxnSp>
        <p:nvCxnSpPr>
          <p:cNvPr id="21" name="Straight Connector 20">
            <a:extLst>
              <a:ext uri="{FF2B5EF4-FFF2-40B4-BE49-F238E27FC236}">
                <a16:creationId xmlns:a16="http://schemas.microsoft.com/office/drawing/2014/main" id="{6D5F0176-F909-DE6E-B156-9E2F54691B80}"/>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23" name="Google Shape;339;p2">
            <a:extLst>
              <a:ext uri="{FF2B5EF4-FFF2-40B4-BE49-F238E27FC236}">
                <a16:creationId xmlns:a16="http://schemas.microsoft.com/office/drawing/2014/main" id="{DAC971D7-C5F4-439A-0364-3267CB8A9B80}"/>
              </a:ext>
            </a:extLst>
          </p:cNvPr>
          <p:cNvSpPr txBox="1"/>
          <p:nvPr/>
        </p:nvSpPr>
        <p:spPr>
          <a:xfrm>
            <a:off x="2099126" y="345794"/>
            <a:ext cx="939897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2800" b="1" i="0" u="none" strike="noStrike" cap="none" dirty="0">
                <a:solidFill>
                  <a:srgbClr val="FFC000"/>
                </a:solidFill>
                <a:latin typeface="Montserrat SemiBold"/>
                <a:ea typeface="Montserrat SemiBold"/>
                <a:cs typeface="Montserrat SemiBold"/>
                <a:sym typeface="Montserrat SemiBold"/>
              </a:rPr>
              <a:t>THE DIFFERENT TYPES OF ATTENTION</a:t>
            </a:r>
            <a:endParaRPr lang="en-US" sz="2800" b="1" dirty="0">
              <a:solidFill>
                <a:srgbClr val="FFC000"/>
              </a:solidFill>
              <a:latin typeface="Montserrat SemiBold"/>
              <a:ea typeface="Montserrat SemiBold"/>
              <a:cs typeface="Montserrat SemiBold"/>
            </a:endParaRPr>
          </a:p>
        </p:txBody>
      </p:sp>
      <p:sp>
        <p:nvSpPr>
          <p:cNvPr id="24" name="Rectangle 23">
            <a:extLst>
              <a:ext uri="{FF2B5EF4-FFF2-40B4-BE49-F238E27FC236}">
                <a16:creationId xmlns:a16="http://schemas.microsoft.com/office/drawing/2014/main" id="{B8A535BA-B244-48AF-1EFC-5D4651B991D6}"/>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E036019F-4503-D696-3B1E-56E182EDDFEC}"/>
              </a:ext>
            </a:extLst>
          </p:cNvPr>
          <p:cNvGrpSpPr/>
          <p:nvPr/>
        </p:nvGrpSpPr>
        <p:grpSpPr>
          <a:xfrm>
            <a:off x="197134" y="142070"/>
            <a:ext cx="1745087" cy="1141608"/>
            <a:chOff x="124656" y="100330"/>
            <a:chExt cx="1895213" cy="1280760"/>
          </a:xfrm>
        </p:grpSpPr>
        <p:sp>
          <p:nvSpPr>
            <p:cNvPr id="19" name="AutoShape 2">
              <a:extLst>
                <a:ext uri="{FF2B5EF4-FFF2-40B4-BE49-F238E27FC236}">
                  <a16:creationId xmlns:a16="http://schemas.microsoft.com/office/drawing/2014/main" id="{92187931-31C1-36F3-75F6-3EFB93C3864A}"/>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0" name="Group 19">
              <a:extLst>
                <a:ext uri="{FF2B5EF4-FFF2-40B4-BE49-F238E27FC236}">
                  <a16:creationId xmlns:a16="http://schemas.microsoft.com/office/drawing/2014/main" id="{4D96B463-0922-7C7B-F5A8-03C69153AC1A}"/>
                </a:ext>
              </a:extLst>
            </p:cNvPr>
            <p:cNvGrpSpPr/>
            <p:nvPr userDrawn="1"/>
          </p:nvGrpSpPr>
          <p:grpSpPr>
            <a:xfrm>
              <a:off x="124656" y="1195469"/>
              <a:ext cx="1895213" cy="185621"/>
              <a:chOff x="457200" y="2378075"/>
              <a:chExt cx="3182938" cy="215900"/>
            </a:xfrm>
          </p:grpSpPr>
          <p:grpSp>
            <p:nvGrpSpPr>
              <p:cNvPr id="22" name="Group 29">
                <a:extLst>
                  <a:ext uri="{FF2B5EF4-FFF2-40B4-BE49-F238E27FC236}">
                    <a16:creationId xmlns:a16="http://schemas.microsoft.com/office/drawing/2014/main" id="{3D2EDDAF-58A2-4013-3B51-40AECFC8A0E5}"/>
                  </a:ext>
                </a:extLst>
              </p:cNvPr>
              <p:cNvGrpSpPr>
                <a:grpSpLocks/>
              </p:cNvGrpSpPr>
              <p:nvPr userDrawn="1"/>
            </p:nvGrpSpPr>
            <p:grpSpPr bwMode="auto">
              <a:xfrm>
                <a:off x="457200" y="2378075"/>
                <a:ext cx="206375" cy="212725"/>
                <a:chOff x="721" y="200"/>
                <a:chExt cx="326" cy="336"/>
              </a:xfrm>
            </p:grpSpPr>
            <p:sp>
              <p:nvSpPr>
                <p:cNvPr id="53" name="Freeform 31">
                  <a:extLst>
                    <a:ext uri="{FF2B5EF4-FFF2-40B4-BE49-F238E27FC236}">
                      <a16:creationId xmlns:a16="http://schemas.microsoft.com/office/drawing/2014/main" id="{B5D981F1-D0F3-9F5F-82B3-F34A186335C9}"/>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4" name="Picture 30">
                  <a:extLst>
                    <a:ext uri="{FF2B5EF4-FFF2-40B4-BE49-F238E27FC236}">
                      <a16:creationId xmlns:a16="http://schemas.microsoft.com/office/drawing/2014/main" id="{300B6327-B2DC-B0AB-6E6D-E7145672B77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1">
                <a:extLst>
                  <a:ext uri="{FF2B5EF4-FFF2-40B4-BE49-F238E27FC236}">
                    <a16:creationId xmlns:a16="http://schemas.microsoft.com/office/drawing/2014/main" id="{B33E111D-FA48-0BB5-AE5D-7FC68B333D4E}"/>
                  </a:ext>
                </a:extLst>
              </p:cNvPr>
              <p:cNvGrpSpPr>
                <a:grpSpLocks/>
              </p:cNvGrpSpPr>
              <p:nvPr userDrawn="1"/>
            </p:nvGrpSpPr>
            <p:grpSpPr bwMode="auto">
              <a:xfrm>
                <a:off x="747713" y="2378075"/>
                <a:ext cx="836612" cy="215900"/>
                <a:chOff x="1178" y="200"/>
                <a:chExt cx="1317" cy="340"/>
              </a:xfrm>
            </p:grpSpPr>
            <p:pic>
              <p:nvPicPr>
                <p:cNvPr id="45" name="Picture 9">
                  <a:extLst>
                    <a:ext uri="{FF2B5EF4-FFF2-40B4-BE49-F238E27FC236}">
                      <a16:creationId xmlns:a16="http://schemas.microsoft.com/office/drawing/2014/main" id="{3FA41C57-3F95-E5CB-1E2C-B9EC0B60AFA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8">
                  <a:extLst>
                    <a:ext uri="{FF2B5EF4-FFF2-40B4-BE49-F238E27FC236}">
                      <a16:creationId xmlns:a16="http://schemas.microsoft.com/office/drawing/2014/main" id="{DB872417-5A5D-C4E6-532B-DE8E74E15DE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7">
                  <a:extLst>
                    <a:ext uri="{FF2B5EF4-FFF2-40B4-BE49-F238E27FC236}">
                      <a16:creationId xmlns:a16="http://schemas.microsoft.com/office/drawing/2014/main" id="{385F1A72-8413-88C5-ED81-CADBC9E3D583}"/>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8" name="AutoShape 6">
                  <a:extLst>
                    <a:ext uri="{FF2B5EF4-FFF2-40B4-BE49-F238E27FC236}">
                      <a16:creationId xmlns:a16="http://schemas.microsoft.com/office/drawing/2014/main" id="{0A4BB664-3DB3-5B7D-1294-F048542B547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5">
                  <a:extLst>
                    <a:ext uri="{FF2B5EF4-FFF2-40B4-BE49-F238E27FC236}">
                      <a16:creationId xmlns:a16="http://schemas.microsoft.com/office/drawing/2014/main" id="{74CDD09A-46BB-FC62-17D0-43B637D37DB4}"/>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a:extLst>
                    <a:ext uri="{FF2B5EF4-FFF2-40B4-BE49-F238E27FC236}">
                      <a16:creationId xmlns:a16="http://schemas.microsoft.com/office/drawing/2014/main" id="{F03B3FFE-342F-ED62-AF0B-C6456383DF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3">
                  <a:extLst>
                    <a:ext uri="{FF2B5EF4-FFF2-40B4-BE49-F238E27FC236}">
                      <a16:creationId xmlns:a16="http://schemas.microsoft.com/office/drawing/2014/main" id="{2F33AEAE-8CE3-BE1E-42D1-71CFECEC05ED}"/>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7B40DCE2-EDB4-2C41-FC9C-8B1D24687A18}"/>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17">
                <a:extLst>
                  <a:ext uri="{FF2B5EF4-FFF2-40B4-BE49-F238E27FC236}">
                    <a16:creationId xmlns:a16="http://schemas.microsoft.com/office/drawing/2014/main" id="{4FE82A6D-6D1E-1A7D-8993-8E46DA7E666E}"/>
                  </a:ext>
                </a:extLst>
              </p:cNvPr>
              <p:cNvGrpSpPr>
                <a:grpSpLocks/>
              </p:cNvGrpSpPr>
              <p:nvPr userDrawn="1"/>
            </p:nvGrpSpPr>
            <p:grpSpPr bwMode="auto">
              <a:xfrm>
                <a:off x="1681163" y="2378075"/>
                <a:ext cx="1230312" cy="215900"/>
                <a:chOff x="2648" y="200"/>
                <a:chExt cx="1938" cy="340"/>
              </a:xfrm>
            </p:grpSpPr>
            <p:pic>
              <p:nvPicPr>
                <p:cNvPr id="34" name="Picture 28">
                  <a:extLst>
                    <a:ext uri="{FF2B5EF4-FFF2-40B4-BE49-F238E27FC236}">
                      <a16:creationId xmlns:a16="http://schemas.microsoft.com/office/drawing/2014/main" id="{C6ABEB39-E347-6548-C88A-AF8631AC3B94}"/>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7">
                  <a:extLst>
                    <a:ext uri="{FF2B5EF4-FFF2-40B4-BE49-F238E27FC236}">
                      <a16:creationId xmlns:a16="http://schemas.microsoft.com/office/drawing/2014/main" id="{7C87F7FD-44B4-8601-2742-0590E686711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6">
                  <a:extLst>
                    <a:ext uri="{FF2B5EF4-FFF2-40B4-BE49-F238E27FC236}">
                      <a16:creationId xmlns:a16="http://schemas.microsoft.com/office/drawing/2014/main" id="{AD98F7D0-B362-7700-E853-99F0C2F0E11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E78BA546-D55E-3D30-F396-BED88D6791A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4">
                  <a:extLst>
                    <a:ext uri="{FF2B5EF4-FFF2-40B4-BE49-F238E27FC236}">
                      <a16:creationId xmlns:a16="http://schemas.microsoft.com/office/drawing/2014/main" id="{AF36A5A2-01BE-667A-E469-11DDF6095E4A}"/>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9" name="Freeform 23">
                  <a:extLst>
                    <a:ext uri="{FF2B5EF4-FFF2-40B4-BE49-F238E27FC236}">
                      <a16:creationId xmlns:a16="http://schemas.microsoft.com/office/drawing/2014/main" id="{787CAC77-A010-2D76-2E53-A040FDED0EB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0" name="Picture 22">
                  <a:extLst>
                    <a:ext uri="{FF2B5EF4-FFF2-40B4-BE49-F238E27FC236}">
                      <a16:creationId xmlns:a16="http://schemas.microsoft.com/office/drawing/2014/main" id="{5C92E661-730A-1BCE-D1F1-E8D405C0BEC5}"/>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1">
                  <a:extLst>
                    <a:ext uri="{FF2B5EF4-FFF2-40B4-BE49-F238E27FC236}">
                      <a16:creationId xmlns:a16="http://schemas.microsoft.com/office/drawing/2014/main" id="{3E560B84-1BDC-C0F0-6F6C-24A9D1635D3F}"/>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0">
                  <a:extLst>
                    <a:ext uri="{FF2B5EF4-FFF2-40B4-BE49-F238E27FC236}">
                      <a16:creationId xmlns:a16="http://schemas.microsoft.com/office/drawing/2014/main" id="{59BED34A-5F6B-09E0-FE8E-5672C6B5CEA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9">
                  <a:extLst>
                    <a:ext uri="{FF2B5EF4-FFF2-40B4-BE49-F238E27FC236}">
                      <a16:creationId xmlns:a16="http://schemas.microsoft.com/office/drawing/2014/main" id="{F9BAE3BA-145C-78FC-C48A-F7D1EC9E376B}"/>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8">
                  <a:extLst>
                    <a:ext uri="{FF2B5EF4-FFF2-40B4-BE49-F238E27FC236}">
                      <a16:creationId xmlns:a16="http://schemas.microsoft.com/office/drawing/2014/main" id="{166F75B0-F8C3-E8B3-1A89-627225D54F04}"/>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10">
                <a:extLst>
                  <a:ext uri="{FF2B5EF4-FFF2-40B4-BE49-F238E27FC236}">
                    <a16:creationId xmlns:a16="http://schemas.microsoft.com/office/drawing/2014/main" id="{6088FBCD-125C-1D73-222A-806D1F57EA7C}"/>
                  </a:ext>
                </a:extLst>
              </p:cNvPr>
              <p:cNvGrpSpPr>
                <a:grpSpLocks/>
              </p:cNvGrpSpPr>
              <p:nvPr userDrawn="1"/>
            </p:nvGrpSpPr>
            <p:grpSpPr bwMode="auto">
              <a:xfrm>
                <a:off x="3005138" y="2378075"/>
                <a:ext cx="635000" cy="215900"/>
                <a:chOff x="4732" y="200"/>
                <a:chExt cx="999" cy="340"/>
              </a:xfrm>
            </p:grpSpPr>
            <p:sp>
              <p:nvSpPr>
                <p:cNvPr id="28" name="AutoShape 16">
                  <a:extLst>
                    <a:ext uri="{FF2B5EF4-FFF2-40B4-BE49-F238E27FC236}">
                      <a16:creationId xmlns:a16="http://schemas.microsoft.com/office/drawing/2014/main" id="{3268C72B-427E-B67D-8B45-F25A9488B522}"/>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15">
                  <a:extLst>
                    <a:ext uri="{FF2B5EF4-FFF2-40B4-BE49-F238E27FC236}">
                      <a16:creationId xmlns:a16="http://schemas.microsoft.com/office/drawing/2014/main" id="{A07CB256-42C7-EC08-ACAE-86C002AD161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76BB9062-88AB-2A91-BB3A-F9BF42F6FB7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1" name="Picture 13">
                  <a:extLst>
                    <a:ext uri="{FF2B5EF4-FFF2-40B4-BE49-F238E27FC236}">
                      <a16:creationId xmlns:a16="http://schemas.microsoft.com/office/drawing/2014/main" id="{18092CB9-ABFE-51D9-0FCF-338F0211360F}"/>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2">
                  <a:extLst>
                    <a:ext uri="{FF2B5EF4-FFF2-40B4-BE49-F238E27FC236}">
                      <a16:creationId xmlns:a16="http://schemas.microsoft.com/office/drawing/2014/main" id="{2A4B3312-CF32-EDC9-CDCB-117BA576F3D0}"/>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1">
                  <a:extLst>
                    <a:ext uri="{FF2B5EF4-FFF2-40B4-BE49-F238E27FC236}">
                      <a16:creationId xmlns:a16="http://schemas.microsoft.com/office/drawing/2014/main" id="{8DA14950-AC7D-2349-04FB-B0CD31924FDB}"/>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10" name="Picture 9">
            <a:extLst>
              <a:ext uri="{FF2B5EF4-FFF2-40B4-BE49-F238E27FC236}">
                <a16:creationId xmlns:a16="http://schemas.microsoft.com/office/drawing/2014/main" id="{66D5A277-F15C-3D01-8037-D2FFE9EB2CA0}"/>
              </a:ext>
            </a:extLst>
          </p:cNvPr>
          <p:cNvPicPr>
            <a:picLocks noChangeAspect="1"/>
          </p:cNvPicPr>
          <p:nvPr/>
        </p:nvPicPr>
        <p:blipFill>
          <a:blip r:embed="rId25"/>
          <a:stretch>
            <a:fillRect/>
          </a:stretch>
        </p:blipFill>
        <p:spPr>
          <a:xfrm>
            <a:off x="1564854" y="4821476"/>
            <a:ext cx="979633" cy="983838"/>
          </a:xfrm>
          <a:prstGeom prst="rect">
            <a:avLst/>
          </a:prstGeom>
        </p:spPr>
      </p:pic>
      <p:grpSp>
        <p:nvGrpSpPr>
          <p:cNvPr id="69" name="Group 68">
            <a:extLst>
              <a:ext uri="{FF2B5EF4-FFF2-40B4-BE49-F238E27FC236}">
                <a16:creationId xmlns:a16="http://schemas.microsoft.com/office/drawing/2014/main" id="{9A2C537C-84CD-C3B2-ED69-3E629B0105A2}"/>
              </a:ext>
            </a:extLst>
          </p:cNvPr>
          <p:cNvGrpSpPr/>
          <p:nvPr/>
        </p:nvGrpSpPr>
        <p:grpSpPr>
          <a:xfrm>
            <a:off x="4397006" y="4536151"/>
            <a:ext cx="3521353" cy="1995361"/>
            <a:chOff x="4397006" y="4536151"/>
            <a:chExt cx="3521353" cy="1995361"/>
          </a:xfrm>
        </p:grpSpPr>
        <p:sp>
          <p:nvSpPr>
            <p:cNvPr id="62" name="Text Placeholder 6">
              <a:extLst>
                <a:ext uri="{FF2B5EF4-FFF2-40B4-BE49-F238E27FC236}">
                  <a16:creationId xmlns:a16="http://schemas.microsoft.com/office/drawing/2014/main" id="{6860568F-96D9-CFF0-A2F5-28CA90F51439}"/>
                </a:ext>
              </a:extLst>
            </p:cNvPr>
            <p:cNvSpPr txBox="1">
              <a:spLocks/>
            </p:cNvSpPr>
            <p:nvPr/>
          </p:nvSpPr>
          <p:spPr>
            <a:xfrm>
              <a:off x="4397006" y="4536151"/>
              <a:ext cx="3408405" cy="1941343"/>
            </a:xfrm>
            <a:prstGeom prst="roundRect">
              <a:avLst/>
            </a:prstGeom>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ln>
              <a:solidFill>
                <a:srgbClr val="E7B42A"/>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E" sz="2500" b="1" dirty="0">
                  <a:solidFill>
                    <a:srgbClr val="0C2A3E"/>
                  </a:solidFill>
                  <a:latin typeface="Montserrat" panose="00000500000000000000" pitchFamily="2" charset="0"/>
                </a:rPr>
                <a:t>Passive Attention</a:t>
              </a:r>
              <a:endParaRPr lang="en-IE" sz="2500" dirty="0">
                <a:solidFill>
                  <a:srgbClr val="0C2A3E"/>
                </a:solidFill>
                <a:latin typeface="Montserrat" panose="00000500000000000000" pitchFamily="2" charset="0"/>
              </a:endParaRPr>
            </a:p>
          </p:txBody>
        </p:sp>
        <p:sp>
          <p:nvSpPr>
            <p:cNvPr id="63" name="TextBox 62">
              <a:extLst>
                <a:ext uri="{FF2B5EF4-FFF2-40B4-BE49-F238E27FC236}">
                  <a16:creationId xmlns:a16="http://schemas.microsoft.com/office/drawing/2014/main" id="{B5A2D041-87C4-45CD-C6E2-0D8A052CA83D}"/>
                </a:ext>
              </a:extLst>
            </p:cNvPr>
            <p:cNvSpPr txBox="1"/>
            <p:nvPr/>
          </p:nvSpPr>
          <p:spPr>
            <a:xfrm>
              <a:off x="4509955" y="5577405"/>
              <a:ext cx="3408404" cy="954107"/>
            </a:xfrm>
            <a:prstGeom prst="rect">
              <a:avLst/>
            </a:prstGeom>
            <a:noFill/>
          </p:spPr>
          <p:txBody>
            <a:bodyPr wrap="square" rtlCol="0">
              <a:spAutoFit/>
            </a:bodyPr>
            <a:lstStyle/>
            <a:p>
              <a:r>
                <a:rPr lang="en-US" sz="1400" dirty="0">
                  <a:solidFill>
                    <a:schemeClr val="lt1"/>
                  </a:solidFill>
                  <a:latin typeface="Montserrat" panose="00000500000000000000" pitchFamily="2" charset="0"/>
                </a:rPr>
                <a:t>Mobile: Eyes on screen, not on ad</a:t>
              </a:r>
            </a:p>
            <a:p>
              <a:r>
                <a:rPr lang="en-US" sz="1400" dirty="0">
                  <a:solidFill>
                    <a:schemeClr val="lt1"/>
                  </a:solidFill>
                  <a:latin typeface="Montserrat" panose="00000500000000000000" pitchFamily="2" charset="0"/>
                </a:rPr>
                <a:t>Desktop: Eyes on screen, not on ad</a:t>
              </a:r>
            </a:p>
            <a:p>
              <a:r>
                <a:rPr lang="en-US" sz="1400" dirty="0">
                  <a:solidFill>
                    <a:schemeClr val="lt1"/>
                  </a:solidFill>
                  <a:latin typeface="Montserrat" panose="00000500000000000000" pitchFamily="2" charset="0"/>
                </a:rPr>
                <a:t>TV: In the room but not looking at </a:t>
              </a:r>
            </a:p>
            <a:p>
              <a:r>
                <a:rPr lang="en-US" sz="1400" dirty="0">
                  <a:solidFill>
                    <a:schemeClr val="lt1"/>
                  </a:solidFill>
                  <a:latin typeface="Montserrat" panose="00000500000000000000" pitchFamily="2" charset="0"/>
                </a:rPr>
                <a:t>the TV</a:t>
              </a:r>
            </a:p>
          </p:txBody>
        </p:sp>
      </p:grpSp>
      <p:pic>
        <p:nvPicPr>
          <p:cNvPr id="72" name="Google Shape;815;p164">
            <a:extLst>
              <a:ext uri="{FF2B5EF4-FFF2-40B4-BE49-F238E27FC236}">
                <a16:creationId xmlns:a16="http://schemas.microsoft.com/office/drawing/2014/main" id="{18753223-E97F-4912-CD38-CA976A0E5114}"/>
              </a:ext>
            </a:extLst>
          </p:cNvPr>
          <p:cNvPicPr preferRelativeResize="0"/>
          <p:nvPr/>
        </p:nvPicPr>
        <p:blipFill>
          <a:blip r:embed="rId26">
            <a:alphaModFix/>
          </a:blip>
          <a:stretch>
            <a:fillRect/>
          </a:stretch>
        </p:blipFill>
        <p:spPr>
          <a:xfrm>
            <a:off x="5455290" y="4772208"/>
            <a:ext cx="979633" cy="1100517"/>
          </a:xfrm>
          <a:prstGeom prst="rect">
            <a:avLst/>
          </a:prstGeom>
          <a:noFill/>
          <a:ln>
            <a:noFill/>
          </a:ln>
        </p:spPr>
      </p:pic>
      <p:pic>
        <p:nvPicPr>
          <p:cNvPr id="73" name="Picture 72">
            <a:extLst>
              <a:ext uri="{FF2B5EF4-FFF2-40B4-BE49-F238E27FC236}">
                <a16:creationId xmlns:a16="http://schemas.microsoft.com/office/drawing/2014/main" id="{26B8A584-5E09-5AF6-1B5B-9B3B5EB081AE}"/>
              </a:ext>
            </a:extLst>
          </p:cNvPr>
          <p:cNvPicPr>
            <a:picLocks noChangeAspect="1"/>
          </p:cNvPicPr>
          <p:nvPr/>
        </p:nvPicPr>
        <p:blipFill>
          <a:blip r:embed="rId27"/>
          <a:stretch>
            <a:fillRect/>
          </a:stretch>
        </p:blipFill>
        <p:spPr>
          <a:xfrm>
            <a:off x="9457584" y="4831859"/>
            <a:ext cx="969294" cy="973455"/>
          </a:xfrm>
          <a:prstGeom prst="rect">
            <a:avLst/>
          </a:prstGeom>
        </p:spPr>
      </p:pic>
      <p:sp>
        <p:nvSpPr>
          <p:cNvPr id="3" name="TextBox 2">
            <a:extLst>
              <a:ext uri="{FF2B5EF4-FFF2-40B4-BE49-F238E27FC236}">
                <a16:creationId xmlns:a16="http://schemas.microsoft.com/office/drawing/2014/main" id="{7A077661-714C-28EA-6B68-D4F548CB258F}"/>
              </a:ext>
            </a:extLst>
          </p:cNvPr>
          <p:cNvSpPr txBox="1"/>
          <p:nvPr/>
        </p:nvSpPr>
        <p:spPr>
          <a:xfrm>
            <a:off x="8026637" y="2129416"/>
            <a:ext cx="3552832" cy="1200329"/>
          </a:xfrm>
          <a:prstGeom prst="rect">
            <a:avLst/>
          </a:prstGeom>
          <a:noFill/>
        </p:spPr>
        <p:txBody>
          <a:bodyPr wrap="square">
            <a:spAutoFit/>
          </a:bodyPr>
          <a:lstStyle/>
          <a:p>
            <a:r>
              <a:rPr lang="en-US" sz="1800" dirty="0">
                <a:solidFill>
                  <a:schemeClr val="bg1"/>
                </a:solidFill>
                <a:latin typeface="Montserrat" panose="00000500000000000000" pitchFamily="2" charset="0"/>
                <a:ea typeface="Inter ExtraBold"/>
                <a:cs typeface="Inter ExtraBold"/>
                <a:sym typeface="Inter ExtraBold"/>
              </a:rPr>
              <a:t>We use Active &amp; Passive only for Linear TV given the TV currency </a:t>
            </a:r>
            <a:r>
              <a:rPr lang="en-US" sz="1800" u="sng" dirty="0">
                <a:solidFill>
                  <a:schemeClr val="bg1"/>
                </a:solidFill>
                <a:latin typeface="Montserrat" panose="00000500000000000000" pitchFamily="2" charset="0"/>
                <a:ea typeface="Inter ExtraBold"/>
                <a:cs typeface="Inter ExtraBold"/>
                <a:sym typeface="Inter ExtraBold"/>
              </a:rPr>
              <a:t>doesn’t charge </a:t>
            </a:r>
            <a:r>
              <a:rPr lang="en-US" sz="1800" dirty="0">
                <a:solidFill>
                  <a:schemeClr val="bg1"/>
                </a:solidFill>
                <a:latin typeface="Montserrat" panose="00000500000000000000" pitchFamily="2" charset="0"/>
                <a:ea typeface="Inter ExtraBold"/>
                <a:cs typeface="Inter ExtraBold"/>
                <a:sym typeface="Inter ExtraBold"/>
              </a:rPr>
              <a:t>for non-attention. </a:t>
            </a:r>
          </a:p>
        </p:txBody>
      </p:sp>
    </p:spTree>
    <p:extLst>
      <p:ext uri="{BB962C8B-B14F-4D97-AF65-F5344CB8AC3E}">
        <p14:creationId xmlns:p14="http://schemas.microsoft.com/office/powerpoint/2010/main" val="120283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CA00A8C-6DE2-4CD3-A5FF-E2C4DC40253F}"/>
              </a:ext>
            </a:extLst>
          </p:cNvPr>
          <p:cNvGrpSpPr/>
          <p:nvPr/>
        </p:nvGrpSpPr>
        <p:grpSpPr>
          <a:xfrm>
            <a:off x="410981" y="2060815"/>
            <a:ext cx="3769690" cy="1137353"/>
            <a:chOff x="410981" y="2060815"/>
            <a:chExt cx="3769690" cy="1137353"/>
          </a:xfrm>
        </p:grpSpPr>
        <p:sp>
          <p:nvSpPr>
            <p:cNvPr id="6" name="TextBox 5">
              <a:extLst>
                <a:ext uri="{FF2B5EF4-FFF2-40B4-BE49-F238E27FC236}">
                  <a16:creationId xmlns:a16="http://schemas.microsoft.com/office/drawing/2014/main" id="{59E2F2B2-ACE8-4072-9039-98254E7915F5}"/>
                </a:ext>
              </a:extLst>
            </p:cNvPr>
            <p:cNvSpPr txBox="1"/>
            <p:nvPr/>
          </p:nvSpPr>
          <p:spPr>
            <a:xfrm>
              <a:off x="410981" y="2551837"/>
              <a:ext cx="3723250" cy="646331"/>
            </a:xfrm>
            <a:prstGeom prst="rect">
              <a:avLst/>
            </a:prstGeom>
            <a:noFill/>
          </p:spPr>
          <p:txBody>
            <a:bodyPr wrap="square" rtlCol="0">
              <a:spAutoFit/>
            </a:bodyPr>
            <a:lstStyle/>
            <a:p>
              <a:endParaRPr lang="en-IE" sz="3600" dirty="0">
                <a:solidFill>
                  <a:srgbClr val="F8F8F8"/>
                </a:solidFill>
                <a:latin typeface="Montserrat SemiBold" panose="00000700000000000000" pitchFamily="2" charset="0"/>
              </a:endParaRPr>
            </a:p>
          </p:txBody>
        </p:sp>
        <p:sp>
          <p:nvSpPr>
            <p:cNvPr id="8" name="TextBox 7">
              <a:extLst>
                <a:ext uri="{FF2B5EF4-FFF2-40B4-BE49-F238E27FC236}">
                  <a16:creationId xmlns:a16="http://schemas.microsoft.com/office/drawing/2014/main" id="{5B4E4725-EE87-4C52-9E1E-9D0201414E6C}"/>
                </a:ext>
              </a:extLst>
            </p:cNvPr>
            <p:cNvSpPr txBox="1"/>
            <p:nvPr/>
          </p:nvSpPr>
          <p:spPr>
            <a:xfrm>
              <a:off x="457421" y="2060815"/>
              <a:ext cx="3723250" cy="523220"/>
            </a:xfrm>
            <a:prstGeom prst="rect">
              <a:avLst/>
            </a:prstGeom>
            <a:noFill/>
          </p:spPr>
          <p:txBody>
            <a:bodyPr wrap="square" rtlCol="0">
              <a:spAutoFit/>
            </a:bodyPr>
            <a:lstStyle/>
            <a:p>
              <a:pPr marL="0" indent="0">
                <a:spcAft>
                  <a:spcPts val="1600"/>
                </a:spcAft>
              </a:pPr>
              <a:r>
                <a:rPr lang="en-US" sz="1400" dirty="0">
                  <a:solidFill>
                    <a:schemeClr val="bg1"/>
                  </a:solidFill>
                  <a:latin typeface="Montserrat Medium" panose="00000600000000000000" pitchFamily="2" charset="0"/>
                </a:rPr>
                <a:t>A custom TV panel in Ireland to measure human attention </a:t>
              </a:r>
            </a:p>
          </p:txBody>
        </p:sp>
      </p:grpSp>
      <p:sp>
        <p:nvSpPr>
          <p:cNvPr id="11" name="TextBox 10">
            <a:extLst>
              <a:ext uri="{FF2B5EF4-FFF2-40B4-BE49-F238E27FC236}">
                <a16:creationId xmlns:a16="http://schemas.microsoft.com/office/drawing/2014/main" id="{B3131C02-6F4F-4853-9E63-E3CF655A71CD}"/>
              </a:ext>
            </a:extLst>
          </p:cNvPr>
          <p:cNvSpPr txBox="1"/>
          <p:nvPr/>
        </p:nvSpPr>
        <p:spPr>
          <a:xfrm>
            <a:off x="2149825" y="350544"/>
            <a:ext cx="6837128" cy="523220"/>
          </a:xfrm>
          <a:prstGeom prst="rect">
            <a:avLst/>
          </a:prstGeom>
          <a:noFill/>
        </p:spPr>
        <p:txBody>
          <a:bodyPr wrap="none" rtlCol="0">
            <a:spAutoFit/>
          </a:bodyPr>
          <a:lstStyle/>
          <a:p>
            <a:r>
              <a:rPr lang="en-US" sz="2800" b="1" dirty="0">
                <a:solidFill>
                  <a:srgbClr val="FFC000"/>
                </a:solidFill>
                <a:latin typeface="Montserrat SemiBold" panose="00000700000000000000" pitchFamily="2" charset="0"/>
              </a:rPr>
              <a:t>THE ATTENTION STUDY IN IRELAND</a:t>
            </a:r>
          </a:p>
        </p:txBody>
      </p:sp>
      <p:pic>
        <p:nvPicPr>
          <p:cNvPr id="13" name="Picture Placeholder 12">
            <a:extLst>
              <a:ext uri="{FF2B5EF4-FFF2-40B4-BE49-F238E27FC236}">
                <a16:creationId xmlns:a16="http://schemas.microsoft.com/office/drawing/2014/main" id="{3C273874-71F1-9B43-944B-23FE97995392}"/>
              </a:ext>
            </a:extLst>
          </p:cNvPr>
          <p:cNvPicPr>
            <a:picLocks noGrp="1" noChangeAspect="1"/>
          </p:cNvPicPr>
          <p:nvPr>
            <p:ph type="pic" sz="quarter" idx="10"/>
          </p:nvPr>
        </p:nvPicPr>
        <p:blipFill>
          <a:blip r:embed="rId2"/>
          <a:srcRect t="16165" b="16165"/>
          <a:stretch>
            <a:fillRect/>
          </a:stretch>
        </p:blipFill>
        <p:spPr>
          <a:xfrm>
            <a:off x="4506913" y="1116013"/>
            <a:ext cx="7669212" cy="3470275"/>
          </a:xfrm>
          <a:prstGeom prst="rect">
            <a:avLst/>
          </a:prstGeom>
        </p:spPr>
      </p:pic>
      <p:pic>
        <p:nvPicPr>
          <p:cNvPr id="17" name="Picture 2" descr="RED C Live - RedC Research &amp; Marketing">
            <a:extLst>
              <a:ext uri="{FF2B5EF4-FFF2-40B4-BE49-F238E27FC236}">
                <a16:creationId xmlns:a16="http://schemas.microsoft.com/office/drawing/2014/main" id="{F299EA9E-BA74-7582-1A75-36FDA81B9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350" y="3173708"/>
            <a:ext cx="2091905" cy="1481767"/>
          </a:xfrm>
          <a:prstGeom prst="rect">
            <a:avLst/>
          </a:prstGeom>
          <a:noFill/>
          <a:extLst>
            <a:ext uri="{909E8E84-426E-40DD-AFC4-6F175D3DCCD1}">
              <a14:hiddenFill xmlns:a14="http://schemas.microsoft.com/office/drawing/2010/main">
                <a:solidFill>
                  <a:srgbClr val="FFFFFF"/>
                </a:solidFill>
              </a14:hiddenFill>
            </a:ext>
          </a:extLst>
        </p:spPr>
      </p:pic>
      <p:pic>
        <p:nvPicPr>
          <p:cNvPr id="18" name="Google Shape;735;p119">
            <a:extLst>
              <a:ext uri="{FF2B5EF4-FFF2-40B4-BE49-F238E27FC236}">
                <a16:creationId xmlns:a16="http://schemas.microsoft.com/office/drawing/2014/main" id="{DE977270-6DA6-6ADC-961D-B902A6215CB2}"/>
              </a:ext>
            </a:extLst>
          </p:cNvPr>
          <p:cNvPicPr preferRelativeResize="0"/>
          <p:nvPr/>
        </p:nvPicPr>
        <p:blipFill>
          <a:blip r:embed="rId4">
            <a:alphaModFix/>
          </a:blip>
          <a:stretch>
            <a:fillRect/>
          </a:stretch>
        </p:blipFill>
        <p:spPr>
          <a:xfrm>
            <a:off x="228036" y="2584035"/>
            <a:ext cx="2619466" cy="1124143"/>
          </a:xfrm>
          <a:prstGeom prst="rect">
            <a:avLst/>
          </a:prstGeom>
          <a:noFill/>
          <a:ln>
            <a:noFill/>
          </a:ln>
        </p:spPr>
      </p:pic>
      <p:pic>
        <p:nvPicPr>
          <p:cNvPr id="19" name="Picture 18">
            <a:extLst>
              <a:ext uri="{FF2B5EF4-FFF2-40B4-BE49-F238E27FC236}">
                <a16:creationId xmlns:a16="http://schemas.microsoft.com/office/drawing/2014/main" id="{182C6786-DEFE-2942-924A-024F79D725D3}"/>
              </a:ext>
            </a:extLst>
          </p:cNvPr>
          <p:cNvPicPr>
            <a:picLocks noChangeAspect="1"/>
          </p:cNvPicPr>
          <p:nvPr/>
        </p:nvPicPr>
        <p:blipFill>
          <a:blip r:embed="rId5"/>
          <a:stretch>
            <a:fillRect/>
          </a:stretch>
        </p:blipFill>
        <p:spPr>
          <a:xfrm>
            <a:off x="1537769" y="4728774"/>
            <a:ext cx="457240" cy="438950"/>
          </a:xfrm>
          <a:prstGeom prst="rect">
            <a:avLst/>
          </a:prstGeom>
        </p:spPr>
      </p:pic>
      <p:sp>
        <p:nvSpPr>
          <p:cNvPr id="21" name="TextBox 20">
            <a:extLst>
              <a:ext uri="{FF2B5EF4-FFF2-40B4-BE49-F238E27FC236}">
                <a16:creationId xmlns:a16="http://schemas.microsoft.com/office/drawing/2014/main" id="{B6B55F61-CE50-7B68-A5A3-8FF4BF0890D4}"/>
              </a:ext>
            </a:extLst>
          </p:cNvPr>
          <p:cNvSpPr txBox="1"/>
          <p:nvPr/>
        </p:nvSpPr>
        <p:spPr>
          <a:xfrm>
            <a:off x="3676991" y="2537805"/>
            <a:ext cx="3723250" cy="646331"/>
          </a:xfrm>
          <a:prstGeom prst="rect">
            <a:avLst/>
          </a:prstGeom>
          <a:noFill/>
        </p:spPr>
        <p:txBody>
          <a:bodyPr wrap="square" rtlCol="0">
            <a:spAutoFit/>
          </a:bodyPr>
          <a:lstStyle/>
          <a:p>
            <a:endParaRPr lang="en-IE" sz="3600" dirty="0">
              <a:solidFill>
                <a:srgbClr val="F8F8F8"/>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1C998F99-A1EE-656A-EA86-065B71633348}"/>
              </a:ext>
            </a:extLst>
          </p:cNvPr>
          <p:cNvSpPr/>
          <p:nvPr/>
        </p:nvSpPr>
        <p:spPr>
          <a:xfrm>
            <a:off x="3205082" y="5208418"/>
            <a:ext cx="2718718" cy="615105"/>
          </a:xfrm>
          <a:prstGeom prst="rect">
            <a:avLst/>
          </a:prstGeom>
        </p:spPr>
        <p:txBody>
          <a:bodyPr wrap="square">
            <a:spAutoFit/>
          </a:bodyPr>
          <a:lstStyle/>
          <a:p>
            <a:pPr algn="ctr">
              <a:lnSpc>
                <a:spcPct val="150000"/>
              </a:lnSpc>
            </a:pPr>
            <a:r>
              <a:rPr lang="en-US" sz="120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200 home human-gaze panel (Ireland wide</a:t>
            </a:r>
          </a:p>
        </p:txBody>
      </p:sp>
      <p:grpSp>
        <p:nvGrpSpPr>
          <p:cNvPr id="30" name="Group 29">
            <a:extLst>
              <a:ext uri="{FF2B5EF4-FFF2-40B4-BE49-F238E27FC236}">
                <a16:creationId xmlns:a16="http://schemas.microsoft.com/office/drawing/2014/main" id="{122AD69B-89D4-CDAB-3130-4D61CC384B08}"/>
              </a:ext>
            </a:extLst>
          </p:cNvPr>
          <p:cNvGrpSpPr/>
          <p:nvPr/>
        </p:nvGrpSpPr>
        <p:grpSpPr>
          <a:xfrm>
            <a:off x="563381" y="2704237"/>
            <a:ext cx="3723250" cy="3102003"/>
            <a:chOff x="410981" y="2551837"/>
            <a:chExt cx="3723250" cy="3102003"/>
          </a:xfrm>
        </p:grpSpPr>
        <p:sp>
          <p:nvSpPr>
            <p:cNvPr id="31" name="TextBox 30">
              <a:extLst>
                <a:ext uri="{FF2B5EF4-FFF2-40B4-BE49-F238E27FC236}">
                  <a16:creationId xmlns:a16="http://schemas.microsoft.com/office/drawing/2014/main" id="{BE1884DF-CD7E-FDA6-3BE9-4AACB6CCFA4A}"/>
                </a:ext>
              </a:extLst>
            </p:cNvPr>
            <p:cNvSpPr txBox="1"/>
            <p:nvPr/>
          </p:nvSpPr>
          <p:spPr>
            <a:xfrm>
              <a:off x="410981" y="2551837"/>
              <a:ext cx="3723250" cy="646331"/>
            </a:xfrm>
            <a:prstGeom prst="rect">
              <a:avLst/>
            </a:prstGeom>
            <a:noFill/>
          </p:spPr>
          <p:txBody>
            <a:bodyPr wrap="square" rtlCol="0">
              <a:spAutoFit/>
            </a:bodyPr>
            <a:lstStyle/>
            <a:p>
              <a:endParaRPr lang="en-IE" sz="3600" dirty="0">
                <a:solidFill>
                  <a:srgbClr val="F8F8F8"/>
                </a:solidFill>
                <a:latin typeface="Montserrat SemiBold" panose="00000700000000000000" pitchFamily="2" charset="0"/>
              </a:endParaRPr>
            </a:p>
          </p:txBody>
        </p:sp>
        <p:sp>
          <p:nvSpPr>
            <p:cNvPr id="33" name="Rectangle 32">
              <a:extLst>
                <a:ext uri="{FF2B5EF4-FFF2-40B4-BE49-F238E27FC236}">
                  <a16:creationId xmlns:a16="http://schemas.microsoft.com/office/drawing/2014/main" id="{4838F0E7-0C7E-C762-3628-0CCC6591F8B2}"/>
                </a:ext>
              </a:extLst>
            </p:cNvPr>
            <p:cNvSpPr/>
            <p:nvPr/>
          </p:nvSpPr>
          <p:spPr>
            <a:xfrm>
              <a:off x="410981" y="5038735"/>
              <a:ext cx="2718718" cy="615105"/>
            </a:xfrm>
            <a:prstGeom prst="rect">
              <a:avLst/>
            </a:prstGeom>
          </p:spPr>
          <p:txBody>
            <a:bodyPr wrap="square">
              <a:spAutoFit/>
            </a:bodyPr>
            <a:lstStyle/>
            <a:p>
              <a:pPr algn="ctr">
                <a:lnSpc>
                  <a:spcPct val="150000"/>
                </a:lnSpc>
              </a:pPr>
              <a:r>
                <a:rPr lang="it-IT" sz="120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1 month study across linear and VOD</a:t>
              </a:r>
              <a:endParaRPr lang="en-US" sz="120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endParaRPr>
            </a:p>
          </p:txBody>
        </p:sp>
      </p:grpSp>
      <p:grpSp>
        <p:nvGrpSpPr>
          <p:cNvPr id="35" name="Group 34">
            <a:extLst>
              <a:ext uri="{FF2B5EF4-FFF2-40B4-BE49-F238E27FC236}">
                <a16:creationId xmlns:a16="http://schemas.microsoft.com/office/drawing/2014/main" id="{3C015598-46AF-8BF6-4A18-DBD9B0FAD7D7}"/>
              </a:ext>
            </a:extLst>
          </p:cNvPr>
          <p:cNvGrpSpPr/>
          <p:nvPr/>
        </p:nvGrpSpPr>
        <p:grpSpPr>
          <a:xfrm>
            <a:off x="6009585" y="2551837"/>
            <a:ext cx="3723250" cy="2994687"/>
            <a:chOff x="410981" y="2551837"/>
            <a:chExt cx="3723250" cy="2994687"/>
          </a:xfrm>
        </p:grpSpPr>
        <p:sp>
          <p:nvSpPr>
            <p:cNvPr id="36" name="TextBox 35">
              <a:extLst>
                <a:ext uri="{FF2B5EF4-FFF2-40B4-BE49-F238E27FC236}">
                  <a16:creationId xmlns:a16="http://schemas.microsoft.com/office/drawing/2014/main" id="{CBEF4BB3-8B9D-0011-46A0-A52917A98F51}"/>
                </a:ext>
              </a:extLst>
            </p:cNvPr>
            <p:cNvSpPr txBox="1"/>
            <p:nvPr/>
          </p:nvSpPr>
          <p:spPr>
            <a:xfrm>
              <a:off x="410981" y="2551837"/>
              <a:ext cx="3723250" cy="646331"/>
            </a:xfrm>
            <a:prstGeom prst="rect">
              <a:avLst/>
            </a:prstGeom>
            <a:noFill/>
          </p:spPr>
          <p:txBody>
            <a:bodyPr wrap="square" rtlCol="0">
              <a:spAutoFit/>
            </a:bodyPr>
            <a:lstStyle/>
            <a:p>
              <a:endParaRPr lang="en-IE" sz="3600" dirty="0">
                <a:solidFill>
                  <a:srgbClr val="F8F8F8"/>
                </a:solidFill>
                <a:latin typeface="Montserrat SemiBold" panose="00000700000000000000" pitchFamily="2" charset="0"/>
              </a:endParaRPr>
            </a:p>
          </p:txBody>
        </p:sp>
        <p:sp>
          <p:nvSpPr>
            <p:cNvPr id="38" name="Rectangle 37">
              <a:extLst>
                <a:ext uri="{FF2B5EF4-FFF2-40B4-BE49-F238E27FC236}">
                  <a16:creationId xmlns:a16="http://schemas.microsoft.com/office/drawing/2014/main" id="{AFDF6CAB-3B38-AF1F-9F59-30BE27055885}"/>
                </a:ext>
              </a:extLst>
            </p:cNvPr>
            <p:cNvSpPr/>
            <p:nvPr/>
          </p:nvSpPr>
          <p:spPr>
            <a:xfrm>
              <a:off x="442277" y="5208418"/>
              <a:ext cx="2718718" cy="338106"/>
            </a:xfrm>
            <a:prstGeom prst="rect">
              <a:avLst/>
            </a:prstGeom>
          </p:spPr>
          <p:txBody>
            <a:bodyPr wrap="square">
              <a:spAutoFit/>
            </a:bodyPr>
            <a:lstStyle/>
            <a:p>
              <a:pPr algn="ctr">
                <a:lnSpc>
                  <a:spcPct val="150000"/>
                </a:lnSpc>
              </a:pPr>
              <a:r>
                <a:rPr lang="en-US" sz="120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involved in VOD content capture</a:t>
              </a:r>
            </a:p>
          </p:txBody>
        </p:sp>
      </p:grpSp>
      <p:grpSp>
        <p:nvGrpSpPr>
          <p:cNvPr id="40" name="Group 39">
            <a:extLst>
              <a:ext uri="{FF2B5EF4-FFF2-40B4-BE49-F238E27FC236}">
                <a16:creationId xmlns:a16="http://schemas.microsoft.com/office/drawing/2014/main" id="{40544D5B-A71E-1DEE-312D-EB6D2426656A}"/>
              </a:ext>
            </a:extLst>
          </p:cNvPr>
          <p:cNvGrpSpPr/>
          <p:nvPr/>
        </p:nvGrpSpPr>
        <p:grpSpPr>
          <a:xfrm>
            <a:off x="8986953" y="2688827"/>
            <a:ext cx="3723250" cy="3102003"/>
            <a:chOff x="410981" y="2551837"/>
            <a:chExt cx="3723250" cy="3102003"/>
          </a:xfrm>
        </p:grpSpPr>
        <p:sp>
          <p:nvSpPr>
            <p:cNvPr id="41" name="TextBox 40">
              <a:extLst>
                <a:ext uri="{FF2B5EF4-FFF2-40B4-BE49-F238E27FC236}">
                  <a16:creationId xmlns:a16="http://schemas.microsoft.com/office/drawing/2014/main" id="{7AC4C606-9630-1FF1-ED24-D55CC52B5200}"/>
                </a:ext>
              </a:extLst>
            </p:cNvPr>
            <p:cNvSpPr txBox="1"/>
            <p:nvPr/>
          </p:nvSpPr>
          <p:spPr>
            <a:xfrm>
              <a:off x="410981" y="2551837"/>
              <a:ext cx="3723250" cy="646331"/>
            </a:xfrm>
            <a:prstGeom prst="rect">
              <a:avLst/>
            </a:prstGeom>
            <a:noFill/>
          </p:spPr>
          <p:txBody>
            <a:bodyPr wrap="square" rtlCol="0">
              <a:spAutoFit/>
            </a:bodyPr>
            <a:lstStyle/>
            <a:p>
              <a:endParaRPr lang="en-IE" sz="3600" dirty="0">
                <a:solidFill>
                  <a:srgbClr val="F8F8F8"/>
                </a:solidFill>
                <a:latin typeface="Montserrat SemiBold" panose="00000700000000000000" pitchFamily="2" charset="0"/>
              </a:endParaRPr>
            </a:p>
          </p:txBody>
        </p:sp>
        <p:sp>
          <p:nvSpPr>
            <p:cNvPr id="43" name="Rectangle 42">
              <a:extLst>
                <a:ext uri="{FF2B5EF4-FFF2-40B4-BE49-F238E27FC236}">
                  <a16:creationId xmlns:a16="http://schemas.microsoft.com/office/drawing/2014/main" id="{1408B865-F900-AEDD-9BA5-DCABC17A3959}"/>
                </a:ext>
              </a:extLst>
            </p:cNvPr>
            <p:cNvSpPr/>
            <p:nvPr/>
          </p:nvSpPr>
          <p:spPr>
            <a:xfrm>
              <a:off x="410981" y="5038735"/>
              <a:ext cx="2718718" cy="615105"/>
            </a:xfrm>
            <a:prstGeom prst="rect">
              <a:avLst/>
            </a:prstGeom>
          </p:spPr>
          <p:txBody>
            <a:bodyPr wrap="square">
              <a:spAutoFit/>
            </a:bodyPr>
            <a:lstStyle/>
            <a:p>
              <a:pPr algn="ctr">
                <a:lnSpc>
                  <a:spcPct val="150000"/>
                </a:lnSpc>
              </a:pPr>
              <a:r>
                <a:rPr lang="en-US" sz="1200" dirty="0">
                  <a:solidFill>
                    <a:schemeClr val="bg1">
                      <a:lumMod val="75000"/>
                    </a:schemeClr>
                  </a:solidFill>
                  <a:latin typeface="Montserrat" panose="00000500000000000000" pitchFamily="2" charset="0"/>
                  <a:ea typeface="Open Sans" panose="020B0606030504020204" pitchFamily="34" charset="0"/>
                  <a:cs typeface="Open Sans" panose="020B0606030504020204" pitchFamily="34" charset="0"/>
                </a:rPr>
                <a:t>113 brands collected across 10 Linear Channels</a:t>
              </a:r>
            </a:p>
          </p:txBody>
        </p:sp>
      </p:grpSp>
      <p:pic>
        <p:nvPicPr>
          <p:cNvPr id="45" name="Google Shape;866;p130">
            <a:extLst>
              <a:ext uri="{FF2B5EF4-FFF2-40B4-BE49-F238E27FC236}">
                <a16:creationId xmlns:a16="http://schemas.microsoft.com/office/drawing/2014/main" id="{87149549-6041-010F-D1A6-9F114B9BF1A6}"/>
              </a:ext>
            </a:extLst>
          </p:cNvPr>
          <p:cNvPicPr preferRelativeResize="0"/>
          <p:nvPr/>
        </p:nvPicPr>
        <p:blipFill>
          <a:blip r:embed="rId6">
            <a:alphaModFix/>
          </a:blip>
          <a:stretch>
            <a:fillRect/>
          </a:stretch>
        </p:blipFill>
        <p:spPr>
          <a:xfrm>
            <a:off x="4254658" y="4685608"/>
            <a:ext cx="504509" cy="482116"/>
          </a:xfrm>
          <a:prstGeom prst="rect">
            <a:avLst/>
          </a:prstGeom>
          <a:noFill/>
          <a:ln>
            <a:noFill/>
          </a:ln>
        </p:spPr>
      </p:pic>
      <p:pic>
        <p:nvPicPr>
          <p:cNvPr id="46" name="Google Shape;865;p130">
            <a:extLst>
              <a:ext uri="{FF2B5EF4-FFF2-40B4-BE49-F238E27FC236}">
                <a16:creationId xmlns:a16="http://schemas.microsoft.com/office/drawing/2014/main" id="{922A43E0-C09E-6696-63C0-3247C49C7F91}"/>
              </a:ext>
            </a:extLst>
          </p:cNvPr>
          <p:cNvPicPr preferRelativeResize="0"/>
          <p:nvPr/>
        </p:nvPicPr>
        <p:blipFill>
          <a:blip r:embed="rId7">
            <a:alphaModFix/>
          </a:blip>
          <a:stretch>
            <a:fillRect/>
          </a:stretch>
        </p:blipFill>
        <p:spPr>
          <a:xfrm>
            <a:off x="7147986" y="4709019"/>
            <a:ext cx="504509" cy="482116"/>
          </a:xfrm>
          <a:prstGeom prst="rect">
            <a:avLst/>
          </a:prstGeom>
          <a:noFill/>
          <a:ln>
            <a:noFill/>
          </a:ln>
        </p:spPr>
      </p:pic>
      <p:pic>
        <p:nvPicPr>
          <p:cNvPr id="47" name="Google Shape;863;p130">
            <a:extLst>
              <a:ext uri="{FF2B5EF4-FFF2-40B4-BE49-F238E27FC236}">
                <a16:creationId xmlns:a16="http://schemas.microsoft.com/office/drawing/2014/main" id="{6D325818-266A-88DA-F7FE-76201612D3A2}"/>
              </a:ext>
            </a:extLst>
          </p:cNvPr>
          <p:cNvPicPr preferRelativeResize="0"/>
          <p:nvPr/>
        </p:nvPicPr>
        <p:blipFill>
          <a:blip r:embed="rId8">
            <a:alphaModFix/>
          </a:blip>
          <a:stretch>
            <a:fillRect/>
          </a:stretch>
        </p:blipFill>
        <p:spPr>
          <a:xfrm>
            <a:off x="9959512" y="4729737"/>
            <a:ext cx="504509" cy="482116"/>
          </a:xfrm>
          <a:prstGeom prst="rect">
            <a:avLst/>
          </a:prstGeom>
          <a:noFill/>
          <a:ln>
            <a:noFill/>
          </a:ln>
        </p:spPr>
      </p:pic>
      <p:sp>
        <p:nvSpPr>
          <p:cNvPr id="49" name="TextBox 48">
            <a:extLst>
              <a:ext uri="{FF2B5EF4-FFF2-40B4-BE49-F238E27FC236}">
                <a16:creationId xmlns:a16="http://schemas.microsoft.com/office/drawing/2014/main" id="{072282B6-5645-5D0A-0D72-088D98A7241C}"/>
              </a:ext>
            </a:extLst>
          </p:cNvPr>
          <p:cNvSpPr txBox="1"/>
          <p:nvPr/>
        </p:nvSpPr>
        <p:spPr>
          <a:xfrm>
            <a:off x="697585" y="6008080"/>
            <a:ext cx="10520312" cy="369332"/>
          </a:xfrm>
          <a:prstGeom prst="rect">
            <a:avLst/>
          </a:prstGeom>
          <a:noFill/>
        </p:spPr>
        <p:txBody>
          <a:bodyPr wrap="square">
            <a:spAutoFit/>
          </a:bodyPr>
          <a:lstStyle/>
          <a:p>
            <a:pPr algn="ctr"/>
            <a:r>
              <a:rPr lang="en-US" dirty="0">
                <a:solidFill>
                  <a:schemeClr val="bg1"/>
                </a:solidFill>
                <a:latin typeface="Montserrat SemiBold" panose="00000700000000000000" pitchFamily="2" charset="0"/>
              </a:rPr>
              <a:t>13,013 total </a:t>
            </a:r>
            <a:r>
              <a:rPr lang="en-US" dirty="0" err="1">
                <a:solidFill>
                  <a:schemeClr val="bg1"/>
                </a:solidFill>
                <a:latin typeface="Montserrat SemiBold" panose="00000700000000000000" pitchFamily="2" charset="0"/>
              </a:rPr>
              <a:t>adviews</a:t>
            </a:r>
            <a:r>
              <a:rPr lang="en-US" dirty="0">
                <a:solidFill>
                  <a:schemeClr val="bg1"/>
                </a:solidFill>
                <a:latin typeface="Montserrat SemiBold" panose="00000700000000000000" pitchFamily="2" charset="0"/>
              </a:rPr>
              <a:t> collected across all platforms and devices</a:t>
            </a:r>
          </a:p>
        </p:txBody>
      </p:sp>
    </p:spTree>
    <p:extLst>
      <p:ext uri="{BB962C8B-B14F-4D97-AF65-F5344CB8AC3E}">
        <p14:creationId xmlns:p14="http://schemas.microsoft.com/office/powerpoint/2010/main" val="1178609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2A3E"/>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63F771D8-F40C-4565-AAD0-93CF37B7CDCB}"/>
              </a:ext>
            </a:extLst>
          </p:cNvPr>
          <p:cNvSpPr txBox="1"/>
          <p:nvPr/>
        </p:nvSpPr>
        <p:spPr>
          <a:xfrm>
            <a:off x="234818" y="1750750"/>
            <a:ext cx="5503332" cy="369332"/>
          </a:xfrm>
          <a:prstGeom prst="rect">
            <a:avLst/>
          </a:prstGeom>
          <a:noFill/>
        </p:spPr>
        <p:txBody>
          <a:bodyPr wrap="square">
            <a:spAutoFit/>
          </a:bodyPr>
          <a:lstStyle/>
          <a:p>
            <a:pPr>
              <a:buClr>
                <a:srgbClr val="54C0E8"/>
              </a:buClr>
              <a:buSzPct val="120000"/>
            </a:pPr>
            <a:r>
              <a:rPr lang="en-US" sz="1800" b="0" i="0" dirty="0">
                <a:solidFill>
                  <a:schemeClr val="bg1"/>
                </a:solidFill>
                <a:effectLst/>
                <a:latin typeface="Montserrat Medium" panose="00000600000000000000" pitchFamily="2" charset="0"/>
              </a:rPr>
              <a:t>% of Active Attention viewing</a:t>
            </a:r>
          </a:p>
        </p:txBody>
      </p:sp>
      <p:sp>
        <p:nvSpPr>
          <p:cNvPr id="37" name="Rectangle 36">
            <a:extLst>
              <a:ext uri="{FF2B5EF4-FFF2-40B4-BE49-F238E27FC236}">
                <a16:creationId xmlns:a16="http://schemas.microsoft.com/office/drawing/2014/main" id="{00D49AA2-7491-41C7-8F1C-8CD6174C5D29}"/>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FAFD1CAA-05A3-4C75-83F9-BCFD1AEC73D3}"/>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E0D8D5AD-0130-4794-9CFF-25E71F8A2634}"/>
              </a:ext>
            </a:extLst>
          </p:cNvPr>
          <p:cNvGrpSpPr/>
          <p:nvPr/>
        </p:nvGrpSpPr>
        <p:grpSpPr>
          <a:xfrm>
            <a:off x="459915" y="2462066"/>
            <a:ext cx="1147519" cy="1128764"/>
            <a:chOff x="5889550" y="3004460"/>
            <a:chExt cx="1282688" cy="1280323"/>
          </a:xfrm>
        </p:grpSpPr>
        <p:sp>
          <p:nvSpPr>
            <p:cNvPr id="40" name="Oval 39">
              <a:extLst>
                <a:ext uri="{FF2B5EF4-FFF2-40B4-BE49-F238E27FC236}">
                  <a16:creationId xmlns:a16="http://schemas.microsoft.com/office/drawing/2014/main" id="{23AB60EB-98B9-4B0C-B994-BE3FB48086C6}"/>
                </a:ext>
              </a:extLst>
            </p:cNvPr>
            <p:cNvSpPr/>
            <p:nvPr/>
          </p:nvSpPr>
          <p:spPr>
            <a:xfrm>
              <a:off x="5901878" y="3004460"/>
              <a:ext cx="1270360" cy="1270358"/>
            </a:xfrm>
            <a:prstGeom prst="ellipse">
              <a:avLst/>
            </a:prstGeom>
            <a:solidFill>
              <a:schemeClr val="accent2">
                <a:lumMod val="75000"/>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Partial Circle 40">
              <a:extLst>
                <a:ext uri="{FF2B5EF4-FFF2-40B4-BE49-F238E27FC236}">
                  <a16:creationId xmlns:a16="http://schemas.microsoft.com/office/drawing/2014/main" id="{5B04B414-B51D-426F-AF0D-49A3543056B4}"/>
                </a:ext>
              </a:extLst>
            </p:cNvPr>
            <p:cNvSpPr/>
            <p:nvPr/>
          </p:nvSpPr>
          <p:spPr>
            <a:xfrm>
              <a:off x="5889550" y="3014420"/>
              <a:ext cx="1270363" cy="1270363"/>
            </a:xfrm>
            <a:prstGeom prst="pie">
              <a:avLst>
                <a:gd name="adj1" fmla="val 16110314"/>
                <a:gd name="adj2" fmla="val 1027483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Oval 41">
              <a:extLst>
                <a:ext uri="{FF2B5EF4-FFF2-40B4-BE49-F238E27FC236}">
                  <a16:creationId xmlns:a16="http://schemas.microsoft.com/office/drawing/2014/main" id="{786503F0-9E8E-42ED-8697-2787E2EBDBE0}"/>
                </a:ext>
              </a:extLst>
            </p:cNvPr>
            <p:cNvSpPr/>
            <p:nvPr/>
          </p:nvSpPr>
          <p:spPr>
            <a:xfrm>
              <a:off x="6017327" y="3148291"/>
              <a:ext cx="1002622" cy="1002620"/>
            </a:xfrm>
            <a:prstGeom prst="ellipse">
              <a:avLst/>
            </a:prstGeom>
            <a:solidFill>
              <a:srgbClr val="E97C30"/>
            </a:soli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TextBox 42">
              <a:extLst>
                <a:ext uri="{FF2B5EF4-FFF2-40B4-BE49-F238E27FC236}">
                  <a16:creationId xmlns:a16="http://schemas.microsoft.com/office/drawing/2014/main" id="{90F6B35B-92E5-4118-BEB1-D0C4AE356B42}"/>
                </a:ext>
              </a:extLst>
            </p:cNvPr>
            <p:cNvSpPr txBox="1"/>
            <p:nvPr/>
          </p:nvSpPr>
          <p:spPr>
            <a:xfrm>
              <a:off x="6153427" y="3479767"/>
              <a:ext cx="767261" cy="418922"/>
            </a:xfrm>
            <a:prstGeom prst="rect">
              <a:avLst/>
            </a:prstGeom>
            <a:noFill/>
          </p:spPr>
          <p:txBody>
            <a:bodyPr wrap="none" rtlCol="0">
              <a:spAutoFit/>
            </a:bodyPr>
            <a:lstStyle/>
            <a:p>
              <a:pPr algn="ctr"/>
              <a:r>
                <a:rPr lang="en-US" b="1" dirty="0">
                  <a:solidFill>
                    <a:schemeClr val="bg1"/>
                  </a:solidFill>
                  <a:latin typeface="Montserrat" panose="00000500000000000000" pitchFamily="2" charset="0"/>
                  <a:ea typeface="Open Sans" panose="020B0606030504020204" pitchFamily="34" charset="0"/>
                  <a:cs typeface="Open Sans" panose="020B0606030504020204" pitchFamily="34" charset="0"/>
                </a:rPr>
                <a:t>70%</a:t>
              </a:r>
            </a:p>
          </p:txBody>
        </p:sp>
      </p:grpSp>
      <p:sp>
        <p:nvSpPr>
          <p:cNvPr id="55" name="TextBox 54">
            <a:extLst>
              <a:ext uri="{FF2B5EF4-FFF2-40B4-BE49-F238E27FC236}">
                <a16:creationId xmlns:a16="http://schemas.microsoft.com/office/drawing/2014/main" id="{C13DF83B-7174-455E-ACF8-0975DCD28A3B}"/>
              </a:ext>
            </a:extLst>
          </p:cNvPr>
          <p:cNvSpPr txBox="1"/>
          <p:nvPr/>
        </p:nvSpPr>
        <p:spPr>
          <a:xfrm>
            <a:off x="2103563" y="321185"/>
            <a:ext cx="8242335" cy="523220"/>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ACTIVE ATTENTION</a:t>
            </a:r>
            <a:endParaRPr lang="en-US" sz="2800" b="1" dirty="0">
              <a:solidFill>
                <a:srgbClr val="FFC000"/>
              </a:solidFill>
              <a:latin typeface="Montserrat SemiBold"/>
              <a:ea typeface="Montserrat SemiBold"/>
              <a:cs typeface="Montserrat SemiBold"/>
              <a:sym typeface="Montserrat SemiBold"/>
            </a:endParaRPr>
          </a:p>
        </p:txBody>
      </p:sp>
      <p:grpSp>
        <p:nvGrpSpPr>
          <p:cNvPr id="61" name="Group 60">
            <a:extLst>
              <a:ext uri="{FF2B5EF4-FFF2-40B4-BE49-F238E27FC236}">
                <a16:creationId xmlns:a16="http://schemas.microsoft.com/office/drawing/2014/main" id="{5E2A3BB3-6507-405D-B4B9-1A7B01838235}"/>
              </a:ext>
            </a:extLst>
          </p:cNvPr>
          <p:cNvGrpSpPr/>
          <p:nvPr/>
        </p:nvGrpSpPr>
        <p:grpSpPr>
          <a:xfrm>
            <a:off x="2508114" y="2483923"/>
            <a:ext cx="1136493" cy="1119983"/>
            <a:chOff x="5901876" y="3004457"/>
            <a:chExt cx="1270363" cy="1270363"/>
          </a:xfrm>
        </p:grpSpPr>
        <p:sp>
          <p:nvSpPr>
            <p:cNvPr id="62" name="Oval 61">
              <a:extLst>
                <a:ext uri="{FF2B5EF4-FFF2-40B4-BE49-F238E27FC236}">
                  <a16:creationId xmlns:a16="http://schemas.microsoft.com/office/drawing/2014/main" id="{691B235D-9F00-48DD-8C11-F2661A897402}"/>
                </a:ext>
              </a:extLst>
            </p:cNvPr>
            <p:cNvSpPr/>
            <p:nvPr/>
          </p:nvSpPr>
          <p:spPr>
            <a:xfrm>
              <a:off x="5901878" y="3004460"/>
              <a:ext cx="1270360" cy="1270358"/>
            </a:xfrm>
            <a:prstGeom prst="ellipse">
              <a:avLst/>
            </a:prstGeom>
            <a:solidFill>
              <a:schemeClr val="accent2">
                <a:lumMod val="75000"/>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Partial Circle 62">
              <a:extLst>
                <a:ext uri="{FF2B5EF4-FFF2-40B4-BE49-F238E27FC236}">
                  <a16:creationId xmlns:a16="http://schemas.microsoft.com/office/drawing/2014/main" id="{33A90FB2-354C-4938-8AC2-2DDF6203292C}"/>
                </a:ext>
              </a:extLst>
            </p:cNvPr>
            <p:cNvSpPr/>
            <p:nvPr/>
          </p:nvSpPr>
          <p:spPr>
            <a:xfrm>
              <a:off x="5901876" y="3004457"/>
              <a:ext cx="1270363" cy="1270363"/>
            </a:xfrm>
            <a:prstGeom prst="pie">
              <a:avLst>
                <a:gd name="adj1" fmla="val 16157133"/>
                <a:gd name="adj2" fmla="val 899264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Oval 63">
              <a:extLst>
                <a:ext uri="{FF2B5EF4-FFF2-40B4-BE49-F238E27FC236}">
                  <a16:creationId xmlns:a16="http://schemas.microsoft.com/office/drawing/2014/main" id="{4BAD6784-9514-4888-807E-6913D22D75F7}"/>
                </a:ext>
              </a:extLst>
            </p:cNvPr>
            <p:cNvSpPr/>
            <p:nvPr/>
          </p:nvSpPr>
          <p:spPr>
            <a:xfrm>
              <a:off x="6035746" y="3133240"/>
              <a:ext cx="1002622" cy="1002620"/>
            </a:xfrm>
            <a:prstGeom prst="ellipse">
              <a:avLst/>
            </a:prstGeom>
            <a:solidFill>
              <a:srgbClr val="A3A3A3"/>
            </a:soli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5" name="TextBox 64">
              <a:extLst>
                <a:ext uri="{FF2B5EF4-FFF2-40B4-BE49-F238E27FC236}">
                  <a16:creationId xmlns:a16="http://schemas.microsoft.com/office/drawing/2014/main" id="{294E1C4D-D927-4664-A6F7-191C83A024B0}"/>
                </a:ext>
              </a:extLst>
            </p:cNvPr>
            <p:cNvSpPr txBox="1"/>
            <p:nvPr/>
          </p:nvSpPr>
          <p:spPr>
            <a:xfrm>
              <a:off x="6170449" y="3454972"/>
              <a:ext cx="733216" cy="418922"/>
            </a:xfrm>
            <a:prstGeom prst="rect">
              <a:avLst/>
            </a:prstGeom>
            <a:noFill/>
          </p:spPr>
          <p:txBody>
            <a:bodyPr wrap="none" rtlCol="0">
              <a:spAutoFit/>
            </a:bodyPr>
            <a:lstStyle/>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67%</a:t>
              </a:r>
            </a:p>
          </p:txBody>
        </p:sp>
      </p:grpSp>
      <p:grpSp>
        <p:nvGrpSpPr>
          <p:cNvPr id="71" name="Group 70">
            <a:extLst>
              <a:ext uri="{FF2B5EF4-FFF2-40B4-BE49-F238E27FC236}">
                <a16:creationId xmlns:a16="http://schemas.microsoft.com/office/drawing/2014/main" id="{002C4111-3DDE-4FFF-ADCB-3B097202E047}"/>
              </a:ext>
            </a:extLst>
          </p:cNvPr>
          <p:cNvGrpSpPr/>
          <p:nvPr/>
        </p:nvGrpSpPr>
        <p:grpSpPr>
          <a:xfrm>
            <a:off x="9209405" y="2614651"/>
            <a:ext cx="1136493" cy="1119983"/>
            <a:chOff x="5901876" y="3004457"/>
            <a:chExt cx="1270363" cy="1270363"/>
          </a:xfrm>
        </p:grpSpPr>
        <p:sp>
          <p:nvSpPr>
            <p:cNvPr id="72" name="Oval 71">
              <a:extLst>
                <a:ext uri="{FF2B5EF4-FFF2-40B4-BE49-F238E27FC236}">
                  <a16:creationId xmlns:a16="http://schemas.microsoft.com/office/drawing/2014/main" id="{26749767-A20B-434F-A5FD-925C8932DED3}"/>
                </a:ext>
              </a:extLst>
            </p:cNvPr>
            <p:cNvSpPr/>
            <p:nvPr/>
          </p:nvSpPr>
          <p:spPr>
            <a:xfrm>
              <a:off x="5901878" y="3004460"/>
              <a:ext cx="1270360" cy="1270358"/>
            </a:xfrm>
            <a:prstGeom prst="ellipse">
              <a:avLst/>
            </a:prstGeom>
            <a:solidFill>
              <a:schemeClr val="accent2">
                <a:lumMod val="75000"/>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Partial Circle 72">
              <a:extLst>
                <a:ext uri="{FF2B5EF4-FFF2-40B4-BE49-F238E27FC236}">
                  <a16:creationId xmlns:a16="http://schemas.microsoft.com/office/drawing/2014/main" id="{63C358D9-160C-4073-A751-66ACA70BCE02}"/>
                </a:ext>
              </a:extLst>
            </p:cNvPr>
            <p:cNvSpPr/>
            <p:nvPr/>
          </p:nvSpPr>
          <p:spPr>
            <a:xfrm>
              <a:off x="5901876" y="3004457"/>
              <a:ext cx="1270363" cy="1270363"/>
            </a:xfrm>
            <a:prstGeom prst="pie">
              <a:avLst>
                <a:gd name="adj1" fmla="val 16217959"/>
                <a:gd name="adj2" fmla="val 1803020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4" name="Oval 73">
              <a:extLst>
                <a:ext uri="{FF2B5EF4-FFF2-40B4-BE49-F238E27FC236}">
                  <a16:creationId xmlns:a16="http://schemas.microsoft.com/office/drawing/2014/main" id="{5F0E673D-0A27-411A-866C-76906E77D53B}"/>
                </a:ext>
              </a:extLst>
            </p:cNvPr>
            <p:cNvSpPr/>
            <p:nvPr/>
          </p:nvSpPr>
          <p:spPr>
            <a:xfrm>
              <a:off x="6035745" y="3149667"/>
              <a:ext cx="1002622" cy="1002620"/>
            </a:xfrm>
            <a:prstGeom prst="ellipse">
              <a:avLst/>
            </a:prstGeom>
            <a:solidFill>
              <a:srgbClr val="FBC301"/>
            </a:soli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5" name="TextBox 74">
              <a:extLst>
                <a:ext uri="{FF2B5EF4-FFF2-40B4-BE49-F238E27FC236}">
                  <a16:creationId xmlns:a16="http://schemas.microsoft.com/office/drawing/2014/main" id="{8E02B9CB-952F-4E78-A840-4F3F229A644A}"/>
                </a:ext>
              </a:extLst>
            </p:cNvPr>
            <p:cNvSpPr txBox="1"/>
            <p:nvPr/>
          </p:nvSpPr>
          <p:spPr>
            <a:xfrm>
              <a:off x="6243914" y="3454972"/>
              <a:ext cx="586285" cy="418922"/>
            </a:xfrm>
            <a:prstGeom prst="rect">
              <a:avLst/>
            </a:prstGeom>
            <a:noFill/>
          </p:spPr>
          <p:txBody>
            <a:bodyPr wrap="none" rtlCol="0">
              <a:spAutoFit/>
            </a:bodyPr>
            <a:lstStyle/>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76" name="Group 75">
            <a:extLst>
              <a:ext uri="{FF2B5EF4-FFF2-40B4-BE49-F238E27FC236}">
                <a16:creationId xmlns:a16="http://schemas.microsoft.com/office/drawing/2014/main" id="{153E1F97-E2A6-4821-B0DA-142BEC1583A5}"/>
              </a:ext>
            </a:extLst>
          </p:cNvPr>
          <p:cNvGrpSpPr/>
          <p:nvPr/>
        </p:nvGrpSpPr>
        <p:grpSpPr>
          <a:xfrm>
            <a:off x="4635098" y="2551113"/>
            <a:ext cx="1136493" cy="1119983"/>
            <a:chOff x="5901876" y="3004457"/>
            <a:chExt cx="1270363" cy="1270363"/>
          </a:xfrm>
        </p:grpSpPr>
        <p:sp>
          <p:nvSpPr>
            <p:cNvPr id="77" name="Oval 76">
              <a:extLst>
                <a:ext uri="{FF2B5EF4-FFF2-40B4-BE49-F238E27FC236}">
                  <a16:creationId xmlns:a16="http://schemas.microsoft.com/office/drawing/2014/main" id="{2536B415-4C77-4FC5-9132-1A13CD9F35DA}"/>
                </a:ext>
              </a:extLst>
            </p:cNvPr>
            <p:cNvSpPr/>
            <p:nvPr/>
          </p:nvSpPr>
          <p:spPr>
            <a:xfrm>
              <a:off x="5901878" y="3004460"/>
              <a:ext cx="1270360" cy="1270358"/>
            </a:xfrm>
            <a:prstGeom prst="ellipse">
              <a:avLst/>
            </a:prstGeom>
            <a:solidFill>
              <a:schemeClr val="accent2">
                <a:lumMod val="75000"/>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8" name="Partial Circle 77">
              <a:extLst>
                <a:ext uri="{FF2B5EF4-FFF2-40B4-BE49-F238E27FC236}">
                  <a16:creationId xmlns:a16="http://schemas.microsoft.com/office/drawing/2014/main" id="{664011E4-25A2-4D90-B035-E22E64693923}"/>
                </a:ext>
              </a:extLst>
            </p:cNvPr>
            <p:cNvSpPr/>
            <p:nvPr/>
          </p:nvSpPr>
          <p:spPr>
            <a:xfrm>
              <a:off x="5901876" y="3004457"/>
              <a:ext cx="1270363" cy="1270363"/>
            </a:xfrm>
            <a:prstGeom prst="pie">
              <a:avLst>
                <a:gd name="adj1" fmla="val 16137076"/>
                <a:gd name="adj2" fmla="val 526594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9" name="Oval 78">
              <a:extLst>
                <a:ext uri="{FF2B5EF4-FFF2-40B4-BE49-F238E27FC236}">
                  <a16:creationId xmlns:a16="http://schemas.microsoft.com/office/drawing/2014/main" id="{97082EE5-CE19-4AF7-9A93-404CAB50D97C}"/>
                </a:ext>
              </a:extLst>
            </p:cNvPr>
            <p:cNvSpPr/>
            <p:nvPr/>
          </p:nvSpPr>
          <p:spPr>
            <a:xfrm>
              <a:off x="6035746" y="3132480"/>
              <a:ext cx="1002622" cy="1002620"/>
            </a:xfrm>
            <a:prstGeom prst="ellipse">
              <a:avLst/>
            </a:prstGeom>
            <a:solidFill>
              <a:srgbClr val="5096D4"/>
            </a:soli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0" name="TextBox 79">
              <a:extLst>
                <a:ext uri="{FF2B5EF4-FFF2-40B4-BE49-F238E27FC236}">
                  <a16:creationId xmlns:a16="http://schemas.microsoft.com/office/drawing/2014/main" id="{3AFA43D0-F86B-4AD5-A1A4-5AB9932CE1C2}"/>
                </a:ext>
              </a:extLst>
            </p:cNvPr>
            <p:cNvSpPr txBox="1"/>
            <p:nvPr/>
          </p:nvSpPr>
          <p:spPr>
            <a:xfrm>
              <a:off x="6170449" y="3454972"/>
              <a:ext cx="733216" cy="418922"/>
            </a:xfrm>
            <a:prstGeom prst="rect">
              <a:avLst/>
            </a:prstGeom>
            <a:noFill/>
          </p:spPr>
          <p:txBody>
            <a:bodyPr wrap="none" rtlCol="0">
              <a:spAutoFit/>
            </a:bodyPr>
            <a:lstStyle/>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47%</a:t>
              </a:r>
            </a:p>
          </p:txBody>
        </p:sp>
      </p:grpSp>
      <p:grpSp>
        <p:nvGrpSpPr>
          <p:cNvPr id="81" name="Group 80">
            <a:extLst>
              <a:ext uri="{FF2B5EF4-FFF2-40B4-BE49-F238E27FC236}">
                <a16:creationId xmlns:a16="http://schemas.microsoft.com/office/drawing/2014/main" id="{E8974A5E-98CE-4352-817E-21C880D0DE1D}"/>
              </a:ext>
            </a:extLst>
          </p:cNvPr>
          <p:cNvGrpSpPr/>
          <p:nvPr/>
        </p:nvGrpSpPr>
        <p:grpSpPr>
          <a:xfrm>
            <a:off x="6803056" y="2601948"/>
            <a:ext cx="1136493" cy="1119983"/>
            <a:chOff x="5901876" y="3004457"/>
            <a:chExt cx="1270363" cy="1270363"/>
          </a:xfrm>
        </p:grpSpPr>
        <p:sp>
          <p:nvSpPr>
            <p:cNvPr id="82" name="Oval 81">
              <a:extLst>
                <a:ext uri="{FF2B5EF4-FFF2-40B4-BE49-F238E27FC236}">
                  <a16:creationId xmlns:a16="http://schemas.microsoft.com/office/drawing/2014/main" id="{F291636F-BC10-47E7-9DB6-7C60F87A07A3}"/>
                </a:ext>
              </a:extLst>
            </p:cNvPr>
            <p:cNvSpPr/>
            <p:nvPr/>
          </p:nvSpPr>
          <p:spPr>
            <a:xfrm>
              <a:off x="5901878" y="3004460"/>
              <a:ext cx="1270360" cy="1270358"/>
            </a:xfrm>
            <a:prstGeom prst="ellipse">
              <a:avLst/>
            </a:prstGeom>
            <a:solidFill>
              <a:schemeClr val="accent2">
                <a:lumMod val="75000"/>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3" name="Partial Circle 82">
              <a:extLst>
                <a:ext uri="{FF2B5EF4-FFF2-40B4-BE49-F238E27FC236}">
                  <a16:creationId xmlns:a16="http://schemas.microsoft.com/office/drawing/2014/main" id="{22B9CBF3-1DE5-45DC-8FF2-324A58238F8A}"/>
                </a:ext>
              </a:extLst>
            </p:cNvPr>
            <p:cNvSpPr/>
            <p:nvPr/>
          </p:nvSpPr>
          <p:spPr>
            <a:xfrm>
              <a:off x="5901876" y="3004457"/>
              <a:ext cx="1270363" cy="1270363"/>
            </a:xfrm>
            <a:prstGeom prst="pie">
              <a:avLst>
                <a:gd name="adj1" fmla="val 16154610"/>
                <a:gd name="adj2" fmla="val 21542456"/>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4" name="Oval 83">
              <a:extLst>
                <a:ext uri="{FF2B5EF4-FFF2-40B4-BE49-F238E27FC236}">
                  <a16:creationId xmlns:a16="http://schemas.microsoft.com/office/drawing/2014/main" id="{F1DFAB8E-0E57-4D91-B69F-370FFB1B186F}"/>
                </a:ext>
              </a:extLst>
            </p:cNvPr>
            <p:cNvSpPr/>
            <p:nvPr/>
          </p:nvSpPr>
          <p:spPr>
            <a:xfrm>
              <a:off x="6035746" y="3134626"/>
              <a:ext cx="1002622" cy="1002620"/>
            </a:xfrm>
            <a:prstGeom prst="ellipse">
              <a:avLst/>
            </a:prstGeom>
            <a:solidFill>
              <a:srgbClr val="6FB044"/>
            </a:soli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5" name="TextBox 84">
              <a:extLst>
                <a:ext uri="{FF2B5EF4-FFF2-40B4-BE49-F238E27FC236}">
                  <a16:creationId xmlns:a16="http://schemas.microsoft.com/office/drawing/2014/main" id="{8AB600D2-E4A9-43F7-ACE7-BBB06E4C1DE9}"/>
                </a:ext>
              </a:extLst>
            </p:cNvPr>
            <p:cNvSpPr txBox="1"/>
            <p:nvPr/>
          </p:nvSpPr>
          <p:spPr>
            <a:xfrm>
              <a:off x="6170449" y="3454972"/>
              <a:ext cx="733216" cy="418922"/>
            </a:xfrm>
            <a:prstGeom prst="rect">
              <a:avLst/>
            </a:prstGeom>
            <a:noFill/>
          </p:spPr>
          <p:txBody>
            <a:bodyPr wrap="none" rtlCol="0">
              <a:spAutoFit/>
            </a:bodyPr>
            <a:lstStyle/>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24%</a:t>
              </a:r>
            </a:p>
          </p:txBody>
        </p:sp>
      </p:grpSp>
      <p:sp>
        <p:nvSpPr>
          <p:cNvPr id="2" name="TextBox 1">
            <a:extLst>
              <a:ext uri="{FF2B5EF4-FFF2-40B4-BE49-F238E27FC236}">
                <a16:creationId xmlns:a16="http://schemas.microsoft.com/office/drawing/2014/main" id="{A975CDC2-6BB0-DB51-C1DC-7C71CD694FD4}"/>
              </a:ext>
            </a:extLst>
          </p:cNvPr>
          <p:cNvSpPr txBox="1"/>
          <p:nvPr/>
        </p:nvSpPr>
        <p:spPr>
          <a:xfrm>
            <a:off x="590707" y="3734634"/>
            <a:ext cx="1627703" cy="646331"/>
          </a:xfrm>
          <a:prstGeom prst="rect">
            <a:avLst/>
          </a:prstGeom>
          <a:noFill/>
        </p:spPr>
        <p:txBody>
          <a:bodyPr wrap="square">
            <a:spAutoFit/>
          </a:bodyPr>
          <a:lstStyle/>
          <a:p>
            <a:pPr>
              <a:buClr>
                <a:srgbClr val="54C0E8"/>
              </a:buClr>
              <a:buSzPct val="120000"/>
            </a:pPr>
            <a:r>
              <a:rPr lang="en-US" sz="1800" b="0" i="0" dirty="0">
                <a:solidFill>
                  <a:schemeClr val="bg1"/>
                </a:solidFill>
                <a:effectLst/>
                <a:latin typeface="Montserrat" panose="00000500000000000000" pitchFamily="2" charset="0"/>
              </a:rPr>
              <a:t>BVOD mobile</a:t>
            </a:r>
          </a:p>
        </p:txBody>
      </p:sp>
      <p:sp>
        <p:nvSpPr>
          <p:cNvPr id="3" name="TextBox 2">
            <a:extLst>
              <a:ext uri="{FF2B5EF4-FFF2-40B4-BE49-F238E27FC236}">
                <a16:creationId xmlns:a16="http://schemas.microsoft.com/office/drawing/2014/main" id="{78826EAD-4A2D-D192-6C0C-5A3C1C1EE59C}"/>
              </a:ext>
            </a:extLst>
          </p:cNvPr>
          <p:cNvSpPr txBox="1"/>
          <p:nvPr/>
        </p:nvSpPr>
        <p:spPr>
          <a:xfrm>
            <a:off x="2590484" y="3700070"/>
            <a:ext cx="1136490" cy="646331"/>
          </a:xfrm>
          <a:prstGeom prst="rect">
            <a:avLst/>
          </a:prstGeom>
          <a:noFill/>
        </p:spPr>
        <p:txBody>
          <a:bodyPr wrap="square">
            <a:spAutoFit/>
          </a:bodyPr>
          <a:lstStyle/>
          <a:p>
            <a:pPr>
              <a:buClr>
                <a:srgbClr val="54C0E8"/>
              </a:buClr>
              <a:buSzPct val="120000"/>
            </a:pPr>
            <a:r>
              <a:rPr lang="en-US" sz="1800" b="0" i="0" dirty="0">
                <a:solidFill>
                  <a:schemeClr val="bg1"/>
                </a:solidFill>
                <a:effectLst/>
                <a:latin typeface="Montserrat" panose="00000500000000000000" pitchFamily="2" charset="0"/>
              </a:rPr>
              <a:t>Linear TV</a:t>
            </a:r>
          </a:p>
        </p:txBody>
      </p:sp>
      <p:sp>
        <p:nvSpPr>
          <p:cNvPr id="4" name="TextBox 3">
            <a:extLst>
              <a:ext uri="{FF2B5EF4-FFF2-40B4-BE49-F238E27FC236}">
                <a16:creationId xmlns:a16="http://schemas.microsoft.com/office/drawing/2014/main" id="{1E624805-E2F4-022F-AB2F-31DDA3AA0B5C}"/>
              </a:ext>
            </a:extLst>
          </p:cNvPr>
          <p:cNvSpPr txBox="1"/>
          <p:nvPr/>
        </p:nvSpPr>
        <p:spPr>
          <a:xfrm>
            <a:off x="4721686" y="3712775"/>
            <a:ext cx="1136490" cy="646331"/>
          </a:xfrm>
          <a:prstGeom prst="rect">
            <a:avLst/>
          </a:prstGeom>
          <a:noFill/>
        </p:spPr>
        <p:txBody>
          <a:bodyPr wrap="square">
            <a:spAutoFit/>
          </a:bodyPr>
          <a:lstStyle/>
          <a:p>
            <a:pPr>
              <a:buClr>
                <a:srgbClr val="54C0E8"/>
              </a:buClr>
              <a:buSzPct val="120000"/>
            </a:pPr>
            <a:r>
              <a:rPr lang="en-US" sz="1800" b="0" i="0" dirty="0">
                <a:solidFill>
                  <a:schemeClr val="bg1"/>
                </a:solidFill>
                <a:effectLst/>
                <a:latin typeface="Montserrat" panose="00000500000000000000" pitchFamily="2" charset="0"/>
              </a:rPr>
              <a:t>BVOD TV Set</a:t>
            </a:r>
          </a:p>
        </p:txBody>
      </p:sp>
      <p:sp>
        <p:nvSpPr>
          <p:cNvPr id="5" name="TextBox 4">
            <a:extLst>
              <a:ext uri="{FF2B5EF4-FFF2-40B4-BE49-F238E27FC236}">
                <a16:creationId xmlns:a16="http://schemas.microsoft.com/office/drawing/2014/main" id="{B6C9B752-3896-A22F-D24C-BD2014499033}"/>
              </a:ext>
            </a:extLst>
          </p:cNvPr>
          <p:cNvSpPr txBox="1"/>
          <p:nvPr/>
        </p:nvSpPr>
        <p:spPr>
          <a:xfrm>
            <a:off x="6891695" y="3789120"/>
            <a:ext cx="1226810" cy="369332"/>
          </a:xfrm>
          <a:prstGeom prst="rect">
            <a:avLst/>
          </a:prstGeom>
          <a:noFill/>
        </p:spPr>
        <p:txBody>
          <a:bodyPr wrap="square">
            <a:spAutoFit/>
          </a:bodyPr>
          <a:lstStyle/>
          <a:p>
            <a:pPr>
              <a:buClr>
                <a:srgbClr val="54C0E8"/>
              </a:buClr>
              <a:buSzPct val="120000"/>
            </a:pPr>
            <a:r>
              <a:rPr lang="en-US" sz="1800" b="0" i="0" dirty="0">
                <a:solidFill>
                  <a:schemeClr val="bg1"/>
                </a:solidFill>
                <a:effectLst/>
                <a:latin typeface="Montserrat" panose="00000500000000000000" pitchFamily="2" charset="0"/>
              </a:rPr>
              <a:t>YouTube</a:t>
            </a:r>
          </a:p>
        </p:txBody>
      </p:sp>
      <p:sp>
        <p:nvSpPr>
          <p:cNvPr id="6" name="TextBox 5">
            <a:extLst>
              <a:ext uri="{FF2B5EF4-FFF2-40B4-BE49-F238E27FC236}">
                <a16:creationId xmlns:a16="http://schemas.microsoft.com/office/drawing/2014/main" id="{A44911F6-3F22-CA3D-755E-1B12120B548C}"/>
              </a:ext>
            </a:extLst>
          </p:cNvPr>
          <p:cNvSpPr txBox="1"/>
          <p:nvPr/>
        </p:nvSpPr>
        <p:spPr>
          <a:xfrm>
            <a:off x="9164246" y="3838569"/>
            <a:ext cx="1226810" cy="369332"/>
          </a:xfrm>
          <a:prstGeom prst="rect">
            <a:avLst/>
          </a:prstGeom>
          <a:noFill/>
        </p:spPr>
        <p:txBody>
          <a:bodyPr wrap="square">
            <a:spAutoFit/>
          </a:bodyPr>
          <a:lstStyle/>
          <a:p>
            <a:pPr>
              <a:buClr>
                <a:srgbClr val="54C0E8"/>
              </a:buClr>
              <a:buSzPct val="120000"/>
            </a:pPr>
            <a:r>
              <a:rPr lang="en-US" sz="1800" b="0" i="0" dirty="0">
                <a:solidFill>
                  <a:schemeClr val="bg1"/>
                </a:solidFill>
                <a:effectLst/>
                <a:latin typeface="Montserrat" panose="00000500000000000000" pitchFamily="2" charset="0"/>
              </a:rPr>
              <a:t>Meta</a:t>
            </a:r>
          </a:p>
        </p:txBody>
      </p:sp>
      <p:sp>
        <p:nvSpPr>
          <p:cNvPr id="8" name="TextBox 7">
            <a:extLst>
              <a:ext uri="{FF2B5EF4-FFF2-40B4-BE49-F238E27FC236}">
                <a16:creationId xmlns:a16="http://schemas.microsoft.com/office/drawing/2014/main" id="{2FA0B453-4A7F-7072-F663-9FE301FFB473}"/>
              </a:ext>
            </a:extLst>
          </p:cNvPr>
          <p:cNvSpPr txBox="1"/>
          <p:nvPr/>
        </p:nvSpPr>
        <p:spPr>
          <a:xfrm>
            <a:off x="2474435" y="6589506"/>
            <a:ext cx="6108404" cy="230832"/>
          </a:xfrm>
          <a:prstGeom prst="rect">
            <a:avLst/>
          </a:prstGeom>
          <a:noFill/>
        </p:spPr>
        <p:txBody>
          <a:bodyPr wrap="square">
            <a:spAutoFit/>
          </a:bodyPr>
          <a:lstStyle/>
          <a:p>
            <a:r>
              <a:rPr lang="en-IE" sz="900" b="0" i="1" u="none" strike="noStrike" dirty="0">
                <a:solidFill>
                  <a:srgbClr val="000000"/>
                </a:solidFill>
                <a:effectLst/>
                <a:latin typeface="Montserrat" pitchFamily="2" charset="77"/>
              </a:rPr>
              <a:t>Source: </a:t>
            </a:r>
            <a:r>
              <a:rPr lang="en-IE" sz="900" i="1" u="none" strike="noStrike" dirty="0">
                <a:solidFill>
                  <a:srgbClr val="000000"/>
                </a:solidFill>
                <a:effectLst/>
                <a:latin typeface="Montserrat" pitchFamily="2" charset="77"/>
              </a:rPr>
              <a:t>Amplified Intelligence/</a:t>
            </a:r>
            <a:r>
              <a:rPr lang="en-IE" sz="900" i="1" u="none" strike="noStrike" dirty="0" err="1">
                <a:solidFill>
                  <a:srgbClr val="000000"/>
                </a:solidFill>
                <a:effectLst/>
                <a:latin typeface="Montserrat" pitchFamily="2" charset="77"/>
              </a:rPr>
              <a:t>RedC</a:t>
            </a:r>
            <a:r>
              <a:rPr lang="en-IE" sz="900" i="1" u="none" strike="noStrike" dirty="0">
                <a:solidFill>
                  <a:srgbClr val="000000"/>
                </a:solidFill>
                <a:effectLst/>
                <a:latin typeface="Montserrat" pitchFamily="2" charset="77"/>
              </a:rPr>
              <a:t>  Ireland Attention to AV Study</a:t>
            </a:r>
            <a:endParaRPr lang="en-US" sz="900" dirty="0"/>
          </a:p>
        </p:txBody>
      </p:sp>
    </p:spTree>
    <p:extLst>
      <p:ext uri="{BB962C8B-B14F-4D97-AF65-F5344CB8AC3E}">
        <p14:creationId xmlns:p14="http://schemas.microsoft.com/office/powerpoint/2010/main" val="3002356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0278F-63E5-C13C-81D1-D845F92E540B}"/>
            </a:ext>
          </a:extLst>
        </p:cNvPr>
        <p:cNvGrpSpPr/>
        <p:nvPr/>
      </p:nvGrpSpPr>
      <p:grpSpPr>
        <a:xfrm>
          <a:off x="0" y="0"/>
          <a:ext cx="0" cy="0"/>
          <a:chOff x="0" y="0"/>
          <a:chExt cx="0" cy="0"/>
        </a:xfrm>
      </p:grpSpPr>
      <p:graphicFrame>
        <p:nvGraphicFramePr>
          <p:cNvPr id="10" name="Chart Placeholder 9">
            <a:extLst>
              <a:ext uri="{FF2B5EF4-FFF2-40B4-BE49-F238E27FC236}">
                <a16:creationId xmlns:a16="http://schemas.microsoft.com/office/drawing/2014/main" id="{B71DBC72-95CD-E843-D732-12EEF93AC9A6}"/>
              </a:ext>
            </a:extLst>
          </p:cNvPr>
          <p:cNvGraphicFramePr>
            <a:graphicFrameLocks noGrp="1"/>
          </p:cNvGraphicFramePr>
          <p:nvPr>
            <p:ph type="chart" sz="quarter" idx="10"/>
            <p:extLst>
              <p:ext uri="{D42A27DB-BD31-4B8C-83A1-F6EECF244321}">
                <p14:modId xmlns:p14="http://schemas.microsoft.com/office/powerpoint/2010/main" val="2540621809"/>
              </p:ext>
            </p:extLst>
          </p:nvPr>
        </p:nvGraphicFramePr>
        <p:xfrm>
          <a:off x="499040" y="2616302"/>
          <a:ext cx="10648993" cy="395002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DE79D240-266C-7123-255D-C5BA11B30100}"/>
              </a:ext>
            </a:extLst>
          </p:cNvPr>
          <p:cNvSpPr txBox="1"/>
          <p:nvPr/>
        </p:nvSpPr>
        <p:spPr>
          <a:xfrm>
            <a:off x="499040" y="1397977"/>
            <a:ext cx="11193920" cy="1200329"/>
          </a:xfrm>
          <a:prstGeom prst="rect">
            <a:avLst/>
          </a:prstGeom>
          <a:noFill/>
        </p:spPr>
        <p:txBody>
          <a:bodyPr wrap="square">
            <a:spAutoFit/>
          </a:bodyPr>
          <a:lstStyle/>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Its important not to consider attention in isolation - reach and time spent viewing is important too.</a:t>
            </a: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Linear TV captures the largest Share of Attention across all platforms. The Attention Opportunity is the level of attention multiplied by the time spent viewing to each platform</a:t>
            </a:r>
          </a:p>
        </p:txBody>
      </p:sp>
      <p:sp>
        <p:nvSpPr>
          <p:cNvPr id="2" name="TextBox 1">
            <a:extLst>
              <a:ext uri="{FF2B5EF4-FFF2-40B4-BE49-F238E27FC236}">
                <a16:creationId xmlns:a16="http://schemas.microsoft.com/office/drawing/2014/main" id="{BD514198-5466-CA8F-983A-7F72F5763960}"/>
              </a:ext>
            </a:extLst>
          </p:cNvPr>
          <p:cNvSpPr txBox="1"/>
          <p:nvPr/>
        </p:nvSpPr>
        <p:spPr>
          <a:xfrm>
            <a:off x="2149825" y="350544"/>
            <a:ext cx="6035627" cy="523220"/>
          </a:xfrm>
          <a:prstGeom prst="rect">
            <a:avLst/>
          </a:prstGeom>
          <a:noFill/>
        </p:spPr>
        <p:txBody>
          <a:bodyPr wrap="none" rtlCol="0">
            <a:spAutoFit/>
          </a:bodyPr>
          <a:lstStyle/>
          <a:p>
            <a:r>
              <a:rPr lang="en-US" sz="2800" b="1" dirty="0">
                <a:solidFill>
                  <a:srgbClr val="FFC000"/>
                </a:solidFill>
                <a:latin typeface="Montserrat SemiBold" panose="00000700000000000000" pitchFamily="2" charset="0"/>
              </a:rPr>
              <a:t>THE ATTENTION OPPORTUNITY</a:t>
            </a:r>
          </a:p>
        </p:txBody>
      </p:sp>
      <p:sp>
        <p:nvSpPr>
          <p:cNvPr id="4" name="TextBox 3">
            <a:extLst>
              <a:ext uri="{FF2B5EF4-FFF2-40B4-BE49-F238E27FC236}">
                <a16:creationId xmlns:a16="http://schemas.microsoft.com/office/drawing/2014/main" id="{3C0A85C9-B6D7-2F6B-EBD1-06EB91D3188F}"/>
              </a:ext>
            </a:extLst>
          </p:cNvPr>
          <p:cNvSpPr txBox="1"/>
          <p:nvPr/>
        </p:nvSpPr>
        <p:spPr>
          <a:xfrm>
            <a:off x="248093" y="6566330"/>
            <a:ext cx="11695814" cy="230832"/>
          </a:xfrm>
          <a:prstGeom prst="rect">
            <a:avLst/>
          </a:prstGeom>
          <a:noFill/>
        </p:spPr>
        <p:txBody>
          <a:bodyPr wrap="square">
            <a:spAutoFit/>
          </a:bodyPr>
          <a:lstStyle/>
          <a:p>
            <a:pPr rtl="0">
              <a:spcBef>
                <a:spcPts val="0"/>
              </a:spcBef>
              <a:spcAft>
                <a:spcPts val="0"/>
              </a:spcAft>
            </a:pPr>
            <a:r>
              <a:rPr lang="en-IE" sz="900" b="0" i="1" u="none" strike="noStrike" dirty="0">
                <a:solidFill>
                  <a:srgbClr val="000000"/>
                </a:solidFill>
                <a:effectLst/>
                <a:latin typeface="Montserrat" pitchFamily="2" charset="77"/>
              </a:rPr>
              <a:t>Source: </a:t>
            </a:r>
            <a:r>
              <a:rPr lang="en-IE" sz="900" i="1" u="none" strike="noStrike" dirty="0">
                <a:solidFill>
                  <a:srgbClr val="000000"/>
                </a:solidFill>
                <a:effectLst/>
                <a:latin typeface="Montserrat" pitchFamily="2" charset="77"/>
              </a:rPr>
              <a:t>Amplified Intelligence/</a:t>
            </a:r>
            <a:r>
              <a:rPr lang="en-IE" sz="900" i="1" u="none" strike="noStrike" dirty="0" err="1">
                <a:solidFill>
                  <a:srgbClr val="000000"/>
                </a:solidFill>
                <a:effectLst/>
                <a:latin typeface="Montserrat" pitchFamily="2" charset="77"/>
              </a:rPr>
              <a:t>RedC</a:t>
            </a:r>
            <a:r>
              <a:rPr lang="en-IE" sz="900" i="1" u="none" strike="noStrike" dirty="0">
                <a:solidFill>
                  <a:srgbClr val="000000"/>
                </a:solidFill>
                <a:effectLst/>
                <a:latin typeface="Montserrat" pitchFamily="2" charset="77"/>
              </a:rPr>
              <a:t>  Ireland Attention Study/ TAM Total </a:t>
            </a:r>
            <a:r>
              <a:rPr lang="en-IE" sz="900" i="1" u="none" strike="noStrike" dirty="0" err="1">
                <a:solidFill>
                  <a:srgbClr val="000000"/>
                </a:solidFill>
                <a:effectLst/>
                <a:latin typeface="Montserrat" pitchFamily="2" charset="77"/>
              </a:rPr>
              <a:t>videopanel</a:t>
            </a:r>
            <a:r>
              <a:rPr lang="en-IE" sz="900" i="1" u="none" strike="noStrike" dirty="0">
                <a:solidFill>
                  <a:srgbClr val="000000"/>
                </a:solidFill>
                <a:effectLst/>
                <a:latin typeface="Montserrat" pitchFamily="2" charset="77"/>
              </a:rPr>
              <a:t> and the Total viewing study done for TAM by Red C (used to split out BVOD mobile, BVOD, and linear share).</a:t>
            </a:r>
            <a:endParaRPr lang="en-IE" sz="900" i="1" dirty="0">
              <a:effectLst/>
              <a:latin typeface="Montserrat" pitchFamily="2" charset="77"/>
            </a:endParaRPr>
          </a:p>
        </p:txBody>
      </p:sp>
    </p:spTree>
    <p:extLst>
      <p:ext uri="{BB962C8B-B14F-4D97-AF65-F5344CB8AC3E}">
        <p14:creationId xmlns:p14="http://schemas.microsoft.com/office/powerpoint/2010/main" val="417745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EBFFB-CAD3-B1E8-A814-908B312D71B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416331B9-31DE-1987-4B70-792BE1733FA4}"/>
              </a:ext>
            </a:extLst>
          </p:cNvPr>
          <p:cNvSpPr txBox="1"/>
          <p:nvPr/>
        </p:nvSpPr>
        <p:spPr>
          <a:xfrm>
            <a:off x="6631536" y="1387715"/>
            <a:ext cx="5289847" cy="4801314"/>
          </a:xfrm>
          <a:prstGeom prst="rect">
            <a:avLst/>
          </a:prstGeom>
          <a:solidFill>
            <a:schemeClr val="tx2"/>
          </a:solidFill>
        </p:spPr>
        <p:txBody>
          <a:bodyPr wrap="square">
            <a:spAutoFit/>
          </a:bodyPr>
          <a:lstStyle/>
          <a:p>
            <a:pPr>
              <a:lnSpc>
                <a:spcPct val="100000"/>
              </a:lnSpc>
              <a:spcBef>
                <a:spcPct val="0"/>
              </a:spcBef>
              <a:buNone/>
            </a:pPr>
            <a:r>
              <a:rPr lang="en-US" altLang="ru-RU" sz="1600" dirty="0">
                <a:solidFill>
                  <a:schemeClr val="bg1"/>
                </a:solidFill>
                <a:latin typeface="Montserrat SemiBold" panose="00000700000000000000" pitchFamily="2" charset="0"/>
                <a:cs typeface="Arial" panose="020B0604020202020204" pitchFamily="34" charset="0"/>
              </a:rPr>
              <a:t>Comparing slow and fast decay</a:t>
            </a:r>
          </a:p>
          <a:p>
            <a:pPr>
              <a:lnSpc>
                <a:spcPct val="100000"/>
              </a:lnSpc>
              <a:spcBef>
                <a:spcPct val="0"/>
              </a:spcBef>
              <a:buNone/>
            </a:pPr>
            <a:r>
              <a:rPr lang="en-US" altLang="ru-RU" sz="1600" dirty="0">
                <a:solidFill>
                  <a:schemeClr val="bg1"/>
                </a:solidFill>
                <a:latin typeface="Montserrat" panose="00000500000000000000" pitchFamily="2" charset="0"/>
                <a:cs typeface="Arial" panose="020B0604020202020204" pitchFamily="34" charset="0"/>
              </a:rPr>
              <a:t>Attention levels remain consistent across TV platforms while dropping rapidly on social media platforms. </a:t>
            </a:r>
          </a:p>
          <a:p>
            <a:pPr>
              <a:lnSpc>
                <a:spcPct val="100000"/>
              </a:lnSpc>
              <a:spcBef>
                <a:spcPct val="0"/>
              </a:spcBef>
              <a:buNone/>
            </a:pPr>
            <a:endParaRPr lang="en-US" altLang="ru-RU" sz="16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600" dirty="0">
                <a:solidFill>
                  <a:schemeClr val="bg1"/>
                </a:solidFill>
                <a:latin typeface="Montserrat" panose="00000500000000000000" pitchFamily="2" charset="0"/>
                <a:cs typeface="Arial" panose="020B0604020202020204" pitchFamily="34" charset="0"/>
              </a:rPr>
              <a:t>Competing socials experience rapid drop off within the first 3 seconds with less than 5% of viewers actively watching by the 15sec point</a:t>
            </a:r>
          </a:p>
          <a:p>
            <a:pPr>
              <a:lnSpc>
                <a:spcPct val="100000"/>
              </a:lnSpc>
              <a:spcBef>
                <a:spcPct val="0"/>
              </a:spcBef>
              <a:buNone/>
            </a:pPr>
            <a:endParaRPr lang="en-US" altLang="ru-RU" sz="1600" dirty="0">
              <a:solidFill>
                <a:schemeClr val="bg1"/>
              </a:solidFill>
              <a:latin typeface="Montserrat" panose="00000500000000000000" pitchFamily="2" charset="0"/>
              <a:cs typeface="Arial" panose="020B0604020202020204" pitchFamily="34" charset="0"/>
            </a:endParaRPr>
          </a:p>
          <a:p>
            <a:pPr>
              <a:spcBef>
                <a:spcPct val="0"/>
              </a:spcBef>
            </a:pPr>
            <a:r>
              <a:rPr lang="en-IE" sz="1600" dirty="0">
                <a:solidFill>
                  <a:schemeClr val="bg1"/>
                </a:solidFill>
                <a:effectLst/>
                <a:latin typeface="Montserrat" pitchFamily="2" charset="77"/>
              </a:rPr>
              <a:t>YouTube is a hybrid platform - its doesn’t decay as slowly as TV but its also not as fast as other social media platforms. The biggest thing to watch for with YouTube is skippable ads see a significant drop beyond 6sec mark. </a:t>
            </a:r>
          </a:p>
          <a:p>
            <a:pPr>
              <a:lnSpc>
                <a:spcPct val="100000"/>
              </a:lnSpc>
              <a:spcBef>
                <a:spcPct val="0"/>
              </a:spcBef>
              <a:buNone/>
            </a:pPr>
            <a:endParaRPr lang="en-US" altLang="ru-RU" sz="16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600" dirty="0">
                <a:solidFill>
                  <a:schemeClr val="bg1"/>
                </a:solidFill>
                <a:latin typeface="Montserrat" panose="00000500000000000000" pitchFamily="2" charset="0"/>
                <a:cs typeface="Arial" panose="020B0604020202020204" pitchFamily="34" charset="0"/>
              </a:rPr>
              <a:t>Slow decay means TV is very strong for telling stories and delivering emotional creative so helping to grow mental availability</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1432C800-43AF-1D5E-4812-A892FA5E1FC1}"/>
              </a:ext>
            </a:extLst>
          </p:cNvPr>
          <p:cNvSpPr txBox="1"/>
          <p:nvPr/>
        </p:nvSpPr>
        <p:spPr>
          <a:xfrm>
            <a:off x="2149825" y="201080"/>
            <a:ext cx="9948390" cy="954107"/>
          </a:xfrm>
          <a:prstGeom prst="rect">
            <a:avLst/>
          </a:prstGeom>
          <a:noFill/>
        </p:spPr>
        <p:txBody>
          <a:bodyPr wrap="square" rtlCol="0">
            <a:spAutoFit/>
          </a:bodyPr>
          <a:lstStyle/>
          <a:p>
            <a:r>
              <a:rPr lang="en-US" sz="2800" b="1" dirty="0">
                <a:solidFill>
                  <a:srgbClr val="FFC000"/>
                </a:solidFill>
                <a:latin typeface="Montserrat SemiBold" panose="00000700000000000000" pitchFamily="2" charset="0"/>
              </a:rPr>
              <a:t>NOT ALL REACH IS EQUAL: ATTENTION DECAY-TV V SOCIALS</a:t>
            </a:r>
          </a:p>
        </p:txBody>
      </p:sp>
      <p:sp>
        <p:nvSpPr>
          <p:cNvPr id="7" name="Rectangle: Rounded Corners 6">
            <a:extLst>
              <a:ext uri="{FF2B5EF4-FFF2-40B4-BE49-F238E27FC236}">
                <a16:creationId xmlns:a16="http://schemas.microsoft.com/office/drawing/2014/main" id="{3F295D31-0A77-3A40-B8CE-39A1197B97CC}"/>
              </a:ext>
            </a:extLst>
          </p:cNvPr>
          <p:cNvSpPr/>
          <p:nvPr/>
        </p:nvSpPr>
        <p:spPr>
          <a:xfrm>
            <a:off x="21922" y="1620244"/>
            <a:ext cx="6609614" cy="4801313"/>
          </a:xfrm>
          <a:prstGeom prst="roundRect">
            <a:avLst>
              <a:gd name="adj" fmla="val 50000"/>
            </a:avLst>
          </a:prstGeom>
          <a:solidFill>
            <a:schemeClr val="bg1"/>
          </a:solidFill>
          <a:ln>
            <a:noFill/>
          </a:ln>
          <a:effectLst>
            <a:outerShdw blurRad="571500" dist="317500" dir="5400000" sx="90000" sy="90000" algn="ct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dirty="0">
              <a:solidFill>
                <a:schemeClr val="bg1"/>
              </a:solidFill>
            </a:endParaRPr>
          </a:p>
        </p:txBody>
      </p:sp>
      <p:sp>
        <p:nvSpPr>
          <p:cNvPr id="4" name="TextBox 3">
            <a:extLst>
              <a:ext uri="{FF2B5EF4-FFF2-40B4-BE49-F238E27FC236}">
                <a16:creationId xmlns:a16="http://schemas.microsoft.com/office/drawing/2014/main" id="{D708C452-949E-502E-B1D1-68387CAEB0EB}"/>
              </a:ext>
            </a:extLst>
          </p:cNvPr>
          <p:cNvSpPr txBox="1"/>
          <p:nvPr/>
        </p:nvSpPr>
        <p:spPr>
          <a:xfrm>
            <a:off x="2149825" y="6571587"/>
            <a:ext cx="6257260" cy="246221"/>
          </a:xfrm>
          <a:prstGeom prst="rect">
            <a:avLst/>
          </a:prstGeom>
          <a:noFill/>
        </p:spPr>
        <p:txBody>
          <a:bodyPr wrap="square">
            <a:spAutoFit/>
          </a:bodyPr>
          <a:lstStyle/>
          <a:p>
            <a:r>
              <a:rPr lang="en-IE" sz="1000" b="0" i="1" u="none" strike="noStrike" dirty="0">
                <a:solidFill>
                  <a:srgbClr val="000000"/>
                </a:solidFill>
                <a:effectLst/>
                <a:latin typeface="Montserrat" pitchFamily="2" charset="77"/>
              </a:rPr>
              <a:t>Source: </a:t>
            </a:r>
            <a:r>
              <a:rPr lang="en-IE" sz="1000" i="1" u="none" strike="noStrike" dirty="0">
                <a:solidFill>
                  <a:srgbClr val="000000"/>
                </a:solidFill>
                <a:effectLst/>
                <a:latin typeface="Montserrat" pitchFamily="2" charset="77"/>
              </a:rPr>
              <a:t>Amplified Intelligence/</a:t>
            </a:r>
            <a:r>
              <a:rPr lang="en-IE" sz="1000" i="1" u="none" strike="noStrike" dirty="0" err="1">
                <a:solidFill>
                  <a:srgbClr val="000000"/>
                </a:solidFill>
                <a:effectLst/>
                <a:latin typeface="Montserrat" pitchFamily="2" charset="77"/>
              </a:rPr>
              <a:t>RedC</a:t>
            </a:r>
            <a:r>
              <a:rPr lang="en-IE" sz="1000" i="1" u="none" strike="noStrike" dirty="0">
                <a:solidFill>
                  <a:srgbClr val="000000"/>
                </a:solidFill>
                <a:effectLst/>
                <a:latin typeface="Montserrat" pitchFamily="2" charset="77"/>
              </a:rPr>
              <a:t>  Ireland AV Attention Study</a:t>
            </a:r>
            <a:endParaRPr lang="en-US" sz="1000" dirty="0"/>
          </a:p>
        </p:txBody>
      </p:sp>
      <p:pic>
        <p:nvPicPr>
          <p:cNvPr id="1025" name="Picture 1" descr="page22image58336672">
            <a:extLst>
              <a:ext uri="{FF2B5EF4-FFF2-40B4-BE49-F238E27FC236}">
                <a16:creationId xmlns:a16="http://schemas.microsoft.com/office/drawing/2014/main" id="{EE0024A0-ABD0-CAEF-917B-8317A20F6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74" y="2012304"/>
            <a:ext cx="5542574" cy="3422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86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A3D12-7761-4798-032C-E3ACBE9E10F3}"/>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2EF392EA-C350-727B-DAE8-A4A99B425146}"/>
              </a:ext>
            </a:extLst>
          </p:cNvPr>
          <p:cNvSpPr txBox="1"/>
          <p:nvPr/>
        </p:nvSpPr>
        <p:spPr>
          <a:xfrm>
            <a:off x="7066814" y="1318436"/>
            <a:ext cx="4782030" cy="4801314"/>
          </a:xfrm>
          <a:prstGeom prst="rect">
            <a:avLst/>
          </a:prstGeom>
          <a:solidFill>
            <a:schemeClr val="tx2"/>
          </a:solidFill>
        </p:spPr>
        <p:txBody>
          <a:bodyPr wrap="square">
            <a:spAutoFit/>
          </a:bodyPr>
          <a:lstStyle/>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To help identify the best performing programmes for attention within the TAM Data </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b="1" dirty="0">
                <a:solidFill>
                  <a:schemeClr val="bg1"/>
                </a:solidFill>
                <a:latin typeface="Montserrat" panose="00000500000000000000" pitchFamily="2" charset="0"/>
                <a:cs typeface="Arial" panose="020B0604020202020204" pitchFamily="34" charset="0"/>
              </a:rPr>
              <a:t>Average </a:t>
            </a:r>
            <a:r>
              <a:rPr lang="en-US" altLang="ru-RU" b="1" dirty="0">
                <a:solidFill>
                  <a:schemeClr val="bg1"/>
                </a:solidFill>
                <a:latin typeface="Montserrat" panose="00000500000000000000" pitchFamily="2" charset="0"/>
                <a:cs typeface="Arial" panose="020B0604020202020204" pitchFamily="34" charset="0"/>
              </a:rPr>
              <a:t>A</a:t>
            </a:r>
            <a:r>
              <a:rPr lang="en-US" altLang="ru-RU" sz="1800" b="1" dirty="0">
                <a:solidFill>
                  <a:schemeClr val="bg1"/>
                </a:solidFill>
                <a:latin typeface="Montserrat" panose="00000500000000000000" pitchFamily="2" charset="0"/>
                <a:cs typeface="Arial" panose="020B0604020202020204" pitchFamily="34" charset="0"/>
              </a:rPr>
              <a:t>udience over </a:t>
            </a:r>
            <a:r>
              <a:rPr lang="en-US" altLang="ru-RU" sz="1800" b="1" dirty="0" err="1">
                <a:solidFill>
                  <a:schemeClr val="bg1"/>
                </a:solidFill>
                <a:latin typeface="Montserrat" panose="00000500000000000000" pitchFamily="2" charset="0"/>
                <a:cs typeface="Arial" panose="020B0604020202020204" pitchFamily="34" charset="0"/>
              </a:rPr>
              <a:t>Programme</a:t>
            </a:r>
            <a:r>
              <a:rPr lang="en-US" altLang="ru-RU" sz="1800" b="1" dirty="0">
                <a:solidFill>
                  <a:schemeClr val="bg1"/>
                </a:solidFill>
                <a:latin typeface="Montserrat" panose="00000500000000000000" pitchFamily="2" charset="0"/>
                <a:cs typeface="Arial" panose="020B0604020202020204" pitchFamily="34" charset="0"/>
              </a:rPr>
              <a:t> Reach</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will give you an estimate of the level of attention across a total programme.</a:t>
            </a:r>
          </a:p>
          <a:p>
            <a:pPr>
              <a:lnSpc>
                <a:spcPct val="100000"/>
              </a:lnSpc>
              <a:spcBef>
                <a:spcPct val="0"/>
              </a:spcBef>
              <a:buNone/>
            </a:pPr>
            <a:endParaRPr lang="en-US" altLang="ru-RU"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Overall decay difference is only 5pp (avg).</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The more popular the content the smaller the gap between attention to programming and attention to ads</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B20CFD0A-F0FC-DCC9-0A99-CE6D584C7F38}"/>
              </a:ext>
            </a:extLst>
          </p:cNvPr>
          <p:cNvSpPr txBox="1"/>
          <p:nvPr/>
        </p:nvSpPr>
        <p:spPr>
          <a:xfrm>
            <a:off x="2149825" y="320724"/>
            <a:ext cx="9948390" cy="523220"/>
          </a:xfrm>
          <a:prstGeom prst="rect">
            <a:avLst/>
          </a:prstGeom>
          <a:noFill/>
        </p:spPr>
        <p:txBody>
          <a:bodyPr wrap="square" rtlCol="0">
            <a:spAutoFit/>
          </a:bodyPr>
          <a:lstStyle/>
          <a:p>
            <a:r>
              <a:rPr lang="en-US" sz="2800" b="1" dirty="0">
                <a:solidFill>
                  <a:srgbClr val="FFC000"/>
                </a:solidFill>
                <a:latin typeface="Montserrat SemiBold" panose="00000700000000000000" pitchFamily="2" charset="0"/>
              </a:rPr>
              <a:t>PROGRAMMING VERSUS AD VIEW ATTENTION</a:t>
            </a:r>
          </a:p>
        </p:txBody>
      </p:sp>
      <p:sp>
        <p:nvSpPr>
          <p:cNvPr id="7" name="Rectangle: Rounded Corners 6">
            <a:extLst>
              <a:ext uri="{FF2B5EF4-FFF2-40B4-BE49-F238E27FC236}">
                <a16:creationId xmlns:a16="http://schemas.microsoft.com/office/drawing/2014/main" id="{28C61F08-F84B-F517-0C05-8455626BACC0}"/>
              </a:ext>
            </a:extLst>
          </p:cNvPr>
          <p:cNvSpPr/>
          <p:nvPr/>
        </p:nvSpPr>
        <p:spPr>
          <a:xfrm>
            <a:off x="21922" y="1628548"/>
            <a:ext cx="6609614" cy="4592789"/>
          </a:xfrm>
          <a:prstGeom prst="roundRect">
            <a:avLst>
              <a:gd name="adj" fmla="val 50000"/>
            </a:avLst>
          </a:prstGeom>
          <a:solidFill>
            <a:schemeClr val="bg1"/>
          </a:solidFill>
          <a:ln>
            <a:noFill/>
          </a:ln>
          <a:effectLst>
            <a:outerShdw blurRad="571500" dist="317500" dir="5400000" sx="90000" sy="90000" algn="ct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dirty="0">
              <a:solidFill>
                <a:schemeClr val="bg1"/>
              </a:solidFill>
            </a:endParaRPr>
          </a:p>
        </p:txBody>
      </p:sp>
      <p:sp>
        <p:nvSpPr>
          <p:cNvPr id="5" name="TextBox 4">
            <a:extLst>
              <a:ext uri="{FF2B5EF4-FFF2-40B4-BE49-F238E27FC236}">
                <a16:creationId xmlns:a16="http://schemas.microsoft.com/office/drawing/2014/main" id="{A890E518-B273-3D0A-D1EA-31CB8DD79424}"/>
              </a:ext>
            </a:extLst>
          </p:cNvPr>
          <p:cNvSpPr txBox="1"/>
          <p:nvPr/>
        </p:nvSpPr>
        <p:spPr>
          <a:xfrm>
            <a:off x="2267393" y="6570812"/>
            <a:ext cx="6257260" cy="230832"/>
          </a:xfrm>
          <a:prstGeom prst="rect">
            <a:avLst/>
          </a:prstGeom>
          <a:noFill/>
        </p:spPr>
        <p:txBody>
          <a:bodyPr wrap="square">
            <a:spAutoFit/>
          </a:bodyPr>
          <a:lstStyle/>
          <a:p>
            <a:r>
              <a:rPr lang="en-IE" sz="900" b="0" i="1" u="none" strike="noStrike" dirty="0">
                <a:solidFill>
                  <a:srgbClr val="000000"/>
                </a:solidFill>
                <a:effectLst/>
                <a:latin typeface="Montserrat" pitchFamily="2" charset="77"/>
              </a:rPr>
              <a:t>Source: </a:t>
            </a:r>
            <a:r>
              <a:rPr lang="en-IE" sz="900" i="1" u="none" strike="noStrike" dirty="0">
                <a:solidFill>
                  <a:srgbClr val="000000"/>
                </a:solidFill>
                <a:effectLst/>
                <a:latin typeface="Montserrat" pitchFamily="2" charset="77"/>
              </a:rPr>
              <a:t>Amplified Intelligence/</a:t>
            </a:r>
            <a:r>
              <a:rPr lang="en-IE" sz="900" i="1" u="none" strike="noStrike" dirty="0" err="1">
                <a:solidFill>
                  <a:srgbClr val="000000"/>
                </a:solidFill>
                <a:effectLst/>
                <a:latin typeface="Montserrat" pitchFamily="2" charset="77"/>
              </a:rPr>
              <a:t>RedC</a:t>
            </a:r>
            <a:r>
              <a:rPr lang="en-IE" sz="900" i="1" u="none" strike="noStrike" dirty="0">
                <a:solidFill>
                  <a:srgbClr val="000000"/>
                </a:solidFill>
                <a:effectLst/>
                <a:latin typeface="Montserrat" pitchFamily="2" charset="77"/>
              </a:rPr>
              <a:t>  Ireland AV Attention Study</a:t>
            </a:r>
            <a:endParaRPr lang="en-US" sz="900" dirty="0"/>
          </a:p>
        </p:txBody>
      </p:sp>
      <p:pic>
        <p:nvPicPr>
          <p:cNvPr id="2049" name="Picture 1" descr="page23image58000256">
            <a:extLst>
              <a:ext uri="{FF2B5EF4-FFF2-40B4-BE49-F238E27FC236}">
                <a16:creationId xmlns:a16="http://schemas.microsoft.com/office/drawing/2014/main" id="{D2E0B3FE-0EBA-E46C-DE81-246519BC59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05738"/>
            <a:ext cx="5773479" cy="3567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283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42639-39E1-389C-E5B3-75F7DE749D4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E32F2C8-543F-EDF7-CF0E-6465EE954FF8}"/>
              </a:ext>
            </a:extLst>
          </p:cNvPr>
          <p:cNvSpPr txBox="1"/>
          <p:nvPr/>
        </p:nvSpPr>
        <p:spPr>
          <a:xfrm>
            <a:off x="6382049" y="1793199"/>
            <a:ext cx="6112412" cy="523220"/>
          </a:xfrm>
          <a:prstGeom prst="rect">
            <a:avLst/>
          </a:prstGeom>
          <a:noFill/>
        </p:spPr>
        <p:txBody>
          <a:bodyPr wrap="square">
            <a:spAutoFit/>
          </a:bodyPr>
          <a:lstStyle/>
          <a:p>
            <a:pPr marL="0" indent="0">
              <a:spcBef>
                <a:spcPts val="0"/>
              </a:spcBef>
              <a:buClr>
                <a:schemeClr val="lt2"/>
              </a:buClr>
              <a:buSzPts val="2400"/>
              <a:buFont typeface="Arial" panose="020B0604020202020204" pitchFamily="34" charset="0"/>
              <a:buNone/>
            </a:pPr>
            <a:r>
              <a:rPr lang="en-IE" sz="2800" b="1" dirty="0">
                <a:solidFill>
                  <a:srgbClr val="FFC000"/>
                </a:solidFill>
                <a:latin typeface="Montserrat SemiBold" panose="00000700000000000000" pitchFamily="2" charset="0"/>
              </a:rPr>
              <a:t>LIVE TV</a:t>
            </a:r>
          </a:p>
        </p:txBody>
      </p:sp>
      <p:sp>
        <p:nvSpPr>
          <p:cNvPr id="8" name="TextBox 7">
            <a:extLst>
              <a:ext uri="{FF2B5EF4-FFF2-40B4-BE49-F238E27FC236}">
                <a16:creationId xmlns:a16="http://schemas.microsoft.com/office/drawing/2014/main" id="{B6EEBE93-5D2C-0901-81CC-DFB862A17946}"/>
              </a:ext>
            </a:extLst>
          </p:cNvPr>
          <p:cNvSpPr txBox="1"/>
          <p:nvPr/>
        </p:nvSpPr>
        <p:spPr>
          <a:xfrm>
            <a:off x="6248407" y="2383353"/>
            <a:ext cx="4916651" cy="2214965"/>
          </a:xfrm>
          <a:prstGeom prst="rect">
            <a:avLst/>
          </a:prstGeom>
          <a:noFill/>
        </p:spPr>
        <p:txBody>
          <a:bodyPr wrap="square">
            <a:spAutoFit/>
          </a:bodyPr>
          <a:lstStyle/>
          <a:p>
            <a:pPr marL="457200" lvl="0" indent="-342900" defTabSz="914400" eaLnBrk="1" fontAlgn="auto" latinLnBrk="0" hangingPunct="1">
              <a:lnSpc>
                <a:spcPct val="90000"/>
              </a:lnSpc>
              <a:spcBef>
                <a:spcPts val="1000"/>
              </a:spcBef>
              <a:buClr>
                <a:schemeClr val="dk1"/>
              </a:buClr>
              <a:buSzPts val="1800"/>
              <a:buFont typeface="Arial"/>
              <a:buChar char="•"/>
              <a:tabLst/>
              <a:defRPr/>
            </a:pPr>
            <a:r>
              <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rPr>
              <a:t>A viewer watches a TV program on the channel it is presented on at its scheduled time.</a:t>
            </a:r>
            <a:br>
              <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rPr>
            </a:br>
            <a:endPar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endParaRPr>
          </a:p>
          <a:p>
            <a:pPr marL="457200" lvl="0" indent="-342900" defTabSz="914400" eaLnBrk="1" fontAlgn="auto" latinLnBrk="0" hangingPunct="1">
              <a:lnSpc>
                <a:spcPct val="90000"/>
              </a:lnSpc>
              <a:spcBef>
                <a:spcPts val="1000"/>
              </a:spcBef>
              <a:buClr>
                <a:schemeClr val="dk1"/>
              </a:buClr>
              <a:buSzPts val="1800"/>
              <a:buFont typeface="Arial"/>
              <a:buChar char="•"/>
              <a:tabLst/>
              <a:defRPr/>
            </a:pPr>
            <a:r>
              <a:rPr kumimoji="0" lang="en-IE" sz="1800" b="0" i="0" u="none" strike="noStrike" kern="0" cap="none" spc="0" normalizeH="0" baseline="0" noProof="0" dirty="0" err="1">
                <a:ln>
                  <a:noFill/>
                </a:ln>
                <a:solidFill>
                  <a:schemeClr val="bg1"/>
                </a:solidFill>
                <a:effectLst/>
                <a:uLnTx/>
                <a:uFillTx/>
                <a:latin typeface="Montserrat Light"/>
                <a:ea typeface="Montserrat Light"/>
                <a:cs typeface="Montserrat Light"/>
                <a:sym typeface="Montserrat Light"/>
              </a:rPr>
              <a:t>Eg</a:t>
            </a:r>
            <a:r>
              <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rPr>
              <a:t>: if you watch “Fair City” as scheduled on RTÉ One at 7pm on Friday, that is considered a  live TV viewing experience.</a:t>
            </a:r>
          </a:p>
        </p:txBody>
      </p:sp>
      <p:pic>
        <p:nvPicPr>
          <p:cNvPr id="29" name="Picture Placeholder 28">
            <a:extLst>
              <a:ext uri="{FF2B5EF4-FFF2-40B4-BE49-F238E27FC236}">
                <a16:creationId xmlns:a16="http://schemas.microsoft.com/office/drawing/2014/main" id="{91F24DF8-F72E-D028-F0E0-0FA2DF223F2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266" b="5266"/>
          <a:stretch/>
        </p:blipFill>
        <p:spPr/>
      </p:pic>
      <p:sp>
        <p:nvSpPr>
          <p:cNvPr id="7" name="TextBox 6">
            <a:extLst>
              <a:ext uri="{FF2B5EF4-FFF2-40B4-BE49-F238E27FC236}">
                <a16:creationId xmlns:a16="http://schemas.microsoft.com/office/drawing/2014/main" id="{774BAF45-C0F8-5718-0E2A-2EC83DF7A9E8}"/>
              </a:ext>
            </a:extLst>
          </p:cNvPr>
          <p:cNvSpPr txBox="1"/>
          <p:nvPr/>
        </p:nvSpPr>
        <p:spPr>
          <a:xfrm>
            <a:off x="2122584" y="344978"/>
            <a:ext cx="8223518" cy="523220"/>
          </a:xfrm>
          <a:prstGeom prst="rect">
            <a:avLst/>
          </a:prstGeom>
          <a:noFill/>
        </p:spPr>
        <p:txBody>
          <a:bodyPr wrap="square">
            <a:spAutoFit/>
          </a:bodyPr>
          <a:lstStyle/>
          <a:p>
            <a:pPr marL="0" marR="0" lvl="0" indent="0" rtl="0">
              <a:spcBef>
                <a:spcPts val="0"/>
              </a:spcBef>
              <a:spcAft>
                <a:spcPts val="0"/>
              </a:spcAft>
              <a:buNone/>
            </a:pPr>
            <a:r>
              <a:rPr lang="en-US" sz="2800" b="1" i="0" u="none" strike="noStrike" cap="none" dirty="0">
                <a:solidFill>
                  <a:srgbClr val="FFC000"/>
                </a:solidFill>
                <a:latin typeface="Montserrat SemiBold" panose="00000700000000000000" pitchFamily="2" charset="0"/>
                <a:ea typeface="Montserrat SemiBold"/>
                <a:cs typeface="Montserrat SemiBold"/>
                <a:sym typeface="Montserrat SemiBold"/>
              </a:rPr>
              <a:t>LIGHT VIEWERS ACTIVELY WATCH LINEAR</a:t>
            </a:r>
          </a:p>
        </p:txBody>
      </p:sp>
      <p:sp>
        <p:nvSpPr>
          <p:cNvPr id="3" name="TextBox 2">
            <a:extLst>
              <a:ext uri="{FF2B5EF4-FFF2-40B4-BE49-F238E27FC236}">
                <a16:creationId xmlns:a16="http://schemas.microsoft.com/office/drawing/2014/main" id="{9F3257FF-CCB4-4D26-435E-93319813C972}"/>
              </a:ext>
            </a:extLst>
          </p:cNvPr>
          <p:cNvSpPr txBox="1"/>
          <p:nvPr/>
        </p:nvSpPr>
        <p:spPr>
          <a:xfrm>
            <a:off x="174691" y="1397977"/>
            <a:ext cx="5206407" cy="3416320"/>
          </a:xfrm>
          <a:prstGeom prst="rect">
            <a:avLst/>
          </a:prstGeom>
          <a:noFill/>
        </p:spPr>
        <p:txBody>
          <a:bodyPr wrap="square">
            <a:spAutoFit/>
          </a:bodyPr>
          <a:lstStyle/>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Light viewers actively watch linear - 30% more active viewing time than average viewers</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They have actively chosen TV or BVOD content to view and therefore invest their attention.</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Younger male viewers show similar behaviour</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p:txBody>
      </p:sp>
      <p:sp>
        <p:nvSpPr>
          <p:cNvPr id="4" name="TextBox 3">
            <a:extLst>
              <a:ext uri="{FF2B5EF4-FFF2-40B4-BE49-F238E27FC236}">
                <a16:creationId xmlns:a16="http://schemas.microsoft.com/office/drawing/2014/main" id="{39579DE1-5E18-8439-CD7E-27D646AD0838}"/>
              </a:ext>
            </a:extLst>
          </p:cNvPr>
          <p:cNvSpPr txBox="1"/>
          <p:nvPr/>
        </p:nvSpPr>
        <p:spPr>
          <a:xfrm>
            <a:off x="2366485" y="6578896"/>
            <a:ext cx="6246628" cy="230832"/>
          </a:xfrm>
          <a:prstGeom prst="rect">
            <a:avLst/>
          </a:prstGeom>
          <a:noFill/>
        </p:spPr>
        <p:txBody>
          <a:bodyPr wrap="square">
            <a:spAutoFit/>
          </a:bodyPr>
          <a:lstStyle/>
          <a:p>
            <a:r>
              <a:rPr lang="en-IE" sz="900" b="0" i="1" u="none" strike="noStrike" dirty="0">
                <a:solidFill>
                  <a:srgbClr val="000000"/>
                </a:solidFill>
                <a:effectLst/>
                <a:latin typeface="Montserrat" pitchFamily="2" charset="77"/>
              </a:rPr>
              <a:t>Source: </a:t>
            </a:r>
            <a:r>
              <a:rPr lang="en-IE" sz="900" i="1" u="none" strike="noStrike" dirty="0">
                <a:solidFill>
                  <a:srgbClr val="000000"/>
                </a:solidFill>
                <a:effectLst/>
                <a:latin typeface="Montserrat" pitchFamily="2" charset="77"/>
              </a:rPr>
              <a:t>Amplified Intelligence/</a:t>
            </a:r>
            <a:r>
              <a:rPr lang="en-IE" sz="900" i="1" u="none" strike="noStrike" dirty="0" err="1">
                <a:solidFill>
                  <a:srgbClr val="000000"/>
                </a:solidFill>
                <a:effectLst/>
                <a:latin typeface="Montserrat" pitchFamily="2" charset="77"/>
              </a:rPr>
              <a:t>RedC</a:t>
            </a:r>
            <a:r>
              <a:rPr lang="en-IE" sz="900" i="1" u="none" strike="noStrike" dirty="0">
                <a:solidFill>
                  <a:srgbClr val="000000"/>
                </a:solidFill>
                <a:effectLst/>
                <a:latin typeface="Montserrat" pitchFamily="2" charset="77"/>
              </a:rPr>
              <a:t>  Ireland AV Attention Study</a:t>
            </a:r>
            <a:endParaRPr lang="en-US" sz="900" dirty="0"/>
          </a:p>
        </p:txBody>
      </p:sp>
    </p:spTree>
    <p:extLst>
      <p:ext uri="{BB962C8B-B14F-4D97-AF65-F5344CB8AC3E}">
        <p14:creationId xmlns:p14="http://schemas.microsoft.com/office/powerpoint/2010/main" val="3477513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39149-3B76-9342-836E-7BEF06385B4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FC615E9-6902-AB7A-39A4-9D321233F57A}"/>
              </a:ext>
            </a:extLst>
          </p:cNvPr>
          <p:cNvSpPr txBox="1"/>
          <p:nvPr/>
        </p:nvSpPr>
        <p:spPr>
          <a:xfrm>
            <a:off x="6382049" y="1793199"/>
            <a:ext cx="6112412" cy="523220"/>
          </a:xfrm>
          <a:prstGeom prst="rect">
            <a:avLst/>
          </a:prstGeom>
          <a:noFill/>
        </p:spPr>
        <p:txBody>
          <a:bodyPr wrap="square">
            <a:spAutoFit/>
          </a:bodyPr>
          <a:lstStyle/>
          <a:p>
            <a:pPr marL="0" indent="0">
              <a:spcBef>
                <a:spcPts val="0"/>
              </a:spcBef>
              <a:buClr>
                <a:schemeClr val="lt2"/>
              </a:buClr>
              <a:buSzPts val="2400"/>
              <a:buFont typeface="Arial" panose="020B0604020202020204" pitchFamily="34" charset="0"/>
              <a:buNone/>
            </a:pPr>
            <a:r>
              <a:rPr lang="en-IE" sz="2800" b="1" dirty="0">
                <a:solidFill>
                  <a:srgbClr val="FFC000"/>
                </a:solidFill>
                <a:latin typeface="Montserrat SemiBold" panose="00000700000000000000" pitchFamily="2" charset="0"/>
              </a:rPr>
              <a:t>LIVE TV</a:t>
            </a:r>
          </a:p>
        </p:txBody>
      </p:sp>
      <p:sp>
        <p:nvSpPr>
          <p:cNvPr id="8" name="TextBox 7">
            <a:extLst>
              <a:ext uri="{FF2B5EF4-FFF2-40B4-BE49-F238E27FC236}">
                <a16:creationId xmlns:a16="http://schemas.microsoft.com/office/drawing/2014/main" id="{D1079DF0-8A37-E63B-4BC1-1262FFFD4BD4}"/>
              </a:ext>
            </a:extLst>
          </p:cNvPr>
          <p:cNvSpPr txBox="1"/>
          <p:nvPr/>
        </p:nvSpPr>
        <p:spPr>
          <a:xfrm>
            <a:off x="6248407" y="2383353"/>
            <a:ext cx="4916651" cy="2214965"/>
          </a:xfrm>
          <a:prstGeom prst="rect">
            <a:avLst/>
          </a:prstGeom>
          <a:noFill/>
        </p:spPr>
        <p:txBody>
          <a:bodyPr wrap="square">
            <a:spAutoFit/>
          </a:bodyPr>
          <a:lstStyle/>
          <a:p>
            <a:pPr marL="457200" lvl="0" indent="-342900" defTabSz="914400" eaLnBrk="1" fontAlgn="auto" latinLnBrk="0" hangingPunct="1">
              <a:lnSpc>
                <a:spcPct val="90000"/>
              </a:lnSpc>
              <a:spcBef>
                <a:spcPts val="1000"/>
              </a:spcBef>
              <a:buClr>
                <a:schemeClr val="dk1"/>
              </a:buClr>
              <a:buSzPts val="1800"/>
              <a:buFont typeface="Arial"/>
              <a:buChar char="•"/>
              <a:tabLst/>
              <a:defRPr/>
            </a:pPr>
            <a:r>
              <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rPr>
              <a:t>A viewer watches a TV program on the channel it is presented on at its scheduled time.</a:t>
            </a:r>
            <a:br>
              <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rPr>
            </a:br>
            <a:endPar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endParaRPr>
          </a:p>
          <a:p>
            <a:pPr marL="457200" lvl="0" indent="-342900" defTabSz="914400" eaLnBrk="1" fontAlgn="auto" latinLnBrk="0" hangingPunct="1">
              <a:lnSpc>
                <a:spcPct val="90000"/>
              </a:lnSpc>
              <a:spcBef>
                <a:spcPts val="1000"/>
              </a:spcBef>
              <a:buClr>
                <a:schemeClr val="dk1"/>
              </a:buClr>
              <a:buSzPts val="1800"/>
              <a:buFont typeface="Arial"/>
              <a:buChar char="•"/>
              <a:tabLst/>
              <a:defRPr/>
            </a:pPr>
            <a:r>
              <a:rPr kumimoji="0" lang="en-IE" sz="1800" b="0" i="0" u="none" strike="noStrike" kern="0" cap="none" spc="0" normalizeH="0" baseline="0" noProof="0" dirty="0" err="1">
                <a:ln>
                  <a:noFill/>
                </a:ln>
                <a:solidFill>
                  <a:schemeClr val="bg1"/>
                </a:solidFill>
                <a:effectLst/>
                <a:uLnTx/>
                <a:uFillTx/>
                <a:latin typeface="Montserrat Light"/>
                <a:ea typeface="Montserrat Light"/>
                <a:cs typeface="Montserrat Light"/>
                <a:sym typeface="Montserrat Light"/>
              </a:rPr>
              <a:t>Eg</a:t>
            </a:r>
            <a:r>
              <a:rPr kumimoji="0" lang="en-IE" sz="1800" b="0" i="0" u="none" strike="noStrike" kern="0" cap="none" spc="0" normalizeH="0" baseline="0" noProof="0" dirty="0">
                <a:ln>
                  <a:noFill/>
                </a:ln>
                <a:solidFill>
                  <a:schemeClr val="bg1"/>
                </a:solidFill>
                <a:effectLst/>
                <a:uLnTx/>
                <a:uFillTx/>
                <a:latin typeface="Montserrat Light"/>
                <a:ea typeface="Montserrat Light"/>
                <a:cs typeface="Montserrat Light"/>
                <a:sym typeface="Montserrat Light"/>
              </a:rPr>
              <a:t>: if you watch “Fair City” as scheduled on RTÉ One at 7pm on Friday, that is considered a  live TV viewing experience.</a:t>
            </a:r>
          </a:p>
        </p:txBody>
      </p:sp>
      <p:pic>
        <p:nvPicPr>
          <p:cNvPr id="29" name="Picture Placeholder 28" descr="Women shopping for groceries">
            <a:extLst>
              <a:ext uri="{FF2B5EF4-FFF2-40B4-BE49-F238E27FC236}">
                <a16:creationId xmlns:a16="http://schemas.microsoft.com/office/drawing/2014/main" id="{E4FE7438-2956-E4DE-BCD8-0AE26E10831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9801" r="9801"/>
          <a:stretch/>
        </p:blipFill>
        <p:spPr/>
      </p:pic>
      <p:sp>
        <p:nvSpPr>
          <p:cNvPr id="7" name="TextBox 6">
            <a:extLst>
              <a:ext uri="{FF2B5EF4-FFF2-40B4-BE49-F238E27FC236}">
                <a16:creationId xmlns:a16="http://schemas.microsoft.com/office/drawing/2014/main" id="{160204DE-5861-D68B-E5AA-008696124814}"/>
              </a:ext>
            </a:extLst>
          </p:cNvPr>
          <p:cNvSpPr txBox="1"/>
          <p:nvPr/>
        </p:nvSpPr>
        <p:spPr>
          <a:xfrm>
            <a:off x="2122584" y="344978"/>
            <a:ext cx="8223518" cy="523220"/>
          </a:xfrm>
          <a:prstGeom prst="rect">
            <a:avLst/>
          </a:prstGeom>
          <a:noFill/>
        </p:spPr>
        <p:txBody>
          <a:bodyPr wrap="square">
            <a:spAutoFit/>
          </a:bodyPr>
          <a:lstStyle/>
          <a:p>
            <a:pPr marL="0" marR="0" lvl="0" indent="0" rtl="0">
              <a:spcBef>
                <a:spcPts val="0"/>
              </a:spcBef>
              <a:spcAft>
                <a:spcPts val="0"/>
              </a:spcAft>
              <a:buNone/>
            </a:pPr>
            <a:r>
              <a:rPr lang="en-US" sz="2800" b="1" i="0" u="none" strike="noStrike" cap="none" dirty="0">
                <a:solidFill>
                  <a:srgbClr val="FFC000"/>
                </a:solidFill>
                <a:latin typeface="Montserrat SemiBold" panose="00000700000000000000" pitchFamily="2" charset="0"/>
                <a:ea typeface="Montserrat SemiBold"/>
                <a:cs typeface="Montserrat SemiBold"/>
                <a:sym typeface="Montserrat SemiBold"/>
              </a:rPr>
              <a:t>LIKELIHOOD TO BUY</a:t>
            </a:r>
          </a:p>
        </p:txBody>
      </p:sp>
      <p:sp>
        <p:nvSpPr>
          <p:cNvPr id="3" name="TextBox 2">
            <a:extLst>
              <a:ext uri="{FF2B5EF4-FFF2-40B4-BE49-F238E27FC236}">
                <a16:creationId xmlns:a16="http://schemas.microsoft.com/office/drawing/2014/main" id="{F1975760-E479-A451-92D6-F85529B0E51A}"/>
              </a:ext>
            </a:extLst>
          </p:cNvPr>
          <p:cNvSpPr txBox="1"/>
          <p:nvPr/>
        </p:nvSpPr>
        <p:spPr>
          <a:xfrm>
            <a:off x="174691" y="1397977"/>
            <a:ext cx="5206407" cy="2308324"/>
          </a:xfrm>
          <a:prstGeom prst="rect">
            <a:avLst/>
          </a:prstGeom>
          <a:noFill/>
        </p:spPr>
        <p:txBody>
          <a:bodyPr wrap="square">
            <a:spAutoFit/>
          </a:bodyPr>
          <a:lstStyle/>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Advertising on TV in Ireland increases likelihood to buy by 30%</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800" dirty="0">
                <a:solidFill>
                  <a:schemeClr val="bg1"/>
                </a:solidFill>
                <a:latin typeface="Montserrat" panose="00000500000000000000" pitchFamily="2" charset="0"/>
                <a:cs typeface="Arial" panose="020B0604020202020204" pitchFamily="34" charset="0"/>
              </a:rPr>
              <a:t>Key categories such as finance and healthcare see increases of 68% &amp; 21% respectively.</a:t>
            </a:r>
          </a:p>
          <a:p>
            <a:pPr>
              <a:lnSpc>
                <a:spcPct val="100000"/>
              </a:lnSpc>
              <a:spcBef>
                <a:spcPct val="0"/>
              </a:spcBef>
              <a:buNone/>
            </a:pPr>
            <a:endParaRPr lang="en-US" altLang="ru-RU" sz="1800" dirty="0">
              <a:solidFill>
                <a:schemeClr val="bg1"/>
              </a:solidFill>
              <a:latin typeface="Montserrat" panose="00000500000000000000" pitchFamily="2" charset="0"/>
              <a:cs typeface="Arial" panose="020B0604020202020204" pitchFamily="34" charset="0"/>
            </a:endParaRPr>
          </a:p>
        </p:txBody>
      </p:sp>
      <p:sp>
        <p:nvSpPr>
          <p:cNvPr id="4" name="TextBox 3">
            <a:extLst>
              <a:ext uri="{FF2B5EF4-FFF2-40B4-BE49-F238E27FC236}">
                <a16:creationId xmlns:a16="http://schemas.microsoft.com/office/drawing/2014/main" id="{7D7C96F3-A65D-2BF9-4EE6-89FCB32AC66D}"/>
              </a:ext>
            </a:extLst>
          </p:cNvPr>
          <p:cNvSpPr txBox="1"/>
          <p:nvPr/>
        </p:nvSpPr>
        <p:spPr>
          <a:xfrm>
            <a:off x="2460104" y="6557631"/>
            <a:ext cx="6246628" cy="230832"/>
          </a:xfrm>
          <a:prstGeom prst="rect">
            <a:avLst/>
          </a:prstGeom>
          <a:noFill/>
        </p:spPr>
        <p:txBody>
          <a:bodyPr wrap="square">
            <a:spAutoFit/>
          </a:bodyPr>
          <a:lstStyle/>
          <a:p>
            <a:r>
              <a:rPr lang="en-IE" sz="900" b="0" i="1" u="none" strike="noStrike" dirty="0">
                <a:solidFill>
                  <a:srgbClr val="000000"/>
                </a:solidFill>
                <a:effectLst/>
                <a:latin typeface="Montserrat" pitchFamily="2" charset="77"/>
              </a:rPr>
              <a:t>Source: </a:t>
            </a:r>
            <a:r>
              <a:rPr lang="en-IE" sz="900" i="1" u="none" strike="noStrike" dirty="0">
                <a:solidFill>
                  <a:srgbClr val="000000"/>
                </a:solidFill>
                <a:effectLst/>
                <a:latin typeface="Montserrat" pitchFamily="2" charset="77"/>
              </a:rPr>
              <a:t>Amplified Intelligence/</a:t>
            </a:r>
            <a:r>
              <a:rPr lang="en-IE" sz="900" i="1" u="none" strike="noStrike" dirty="0" err="1">
                <a:solidFill>
                  <a:srgbClr val="000000"/>
                </a:solidFill>
                <a:effectLst/>
                <a:latin typeface="Montserrat" pitchFamily="2" charset="77"/>
              </a:rPr>
              <a:t>RedC</a:t>
            </a:r>
            <a:r>
              <a:rPr lang="en-IE" sz="900" i="1" u="none" strike="noStrike" dirty="0">
                <a:solidFill>
                  <a:srgbClr val="000000"/>
                </a:solidFill>
                <a:effectLst/>
                <a:latin typeface="Montserrat" pitchFamily="2" charset="77"/>
              </a:rPr>
              <a:t>  Ireland AV Attention Study</a:t>
            </a:r>
            <a:endParaRPr lang="en-US" sz="900" dirty="0"/>
          </a:p>
        </p:txBody>
      </p:sp>
    </p:spTree>
    <p:extLst>
      <p:ext uri="{BB962C8B-B14F-4D97-AF65-F5344CB8AC3E}">
        <p14:creationId xmlns:p14="http://schemas.microsoft.com/office/powerpoint/2010/main" val="3944530786"/>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1957</TotalTime>
  <Words>945</Words>
  <Application>Microsoft Office PowerPoint</Application>
  <PresentationFormat>Widescreen</PresentationFormat>
  <Paragraphs>106</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Montserrat</vt:lpstr>
      <vt:lpstr>Montserrat Light</vt:lpstr>
      <vt:lpstr>Montserrat Medium</vt:lpstr>
      <vt:lpstr>Montserrat SemiBold</vt:lpstr>
      <vt:lpstr>Open Sans</vt:lpstr>
      <vt:lpstr>Sawarabi Mincho</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Jahanzaib Iqbal</dc:creator>
  <cp:lastModifiedBy>Eimear Keane</cp:lastModifiedBy>
  <cp:revision>82</cp:revision>
  <cp:lastPrinted>2021-12-02T18:16:02Z</cp:lastPrinted>
  <dcterms:created xsi:type="dcterms:W3CDTF">2021-12-02T14:47:06Z</dcterms:created>
  <dcterms:modified xsi:type="dcterms:W3CDTF">2024-03-15T08:26:21Z</dcterms:modified>
</cp:coreProperties>
</file>