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9" r:id="rId2"/>
    <p:sldMasterId id="2147483714" r:id="rId3"/>
  </p:sldMasterIdLst>
  <p:notesMasterIdLst>
    <p:notesMasterId r:id="rId7"/>
  </p:notesMasterIdLst>
  <p:sldIdLst>
    <p:sldId id="2147471275" r:id="rId4"/>
    <p:sldId id="2144445279" r:id="rId5"/>
    <p:sldId id="214444528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E47DCE-19BD-427A-B7B2-C7642CA9FFD4}" v="4" dt="2025-11-14T13:49:10.4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754" autoAdjust="0"/>
  </p:normalViewPr>
  <p:slideViewPr>
    <p:cSldViewPr snapToGrid="0">
      <p:cViewPr varScale="1">
        <p:scale>
          <a:sx n="89" d="100"/>
          <a:sy n="89" d="100"/>
        </p:scale>
        <p:origin x="13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7C773821-54A7-46F3-B34B-FBC916B0653C}"/>
    <pc:docChg chg="custSel addSld delSld modSld">
      <pc:chgData name="Eimear Keane" userId="eef31a02-fc57-41c7-a1dc-9c55ab6f1315" providerId="ADAL" clId="{7C773821-54A7-46F3-B34B-FBC916B0653C}" dt="2025-11-14T13:50:26.600" v="272" actId="207"/>
      <pc:docMkLst>
        <pc:docMk/>
      </pc:docMkLst>
      <pc:sldChg chg="del">
        <pc:chgData name="Eimear Keane" userId="eef31a02-fc57-41c7-a1dc-9c55ab6f1315" providerId="ADAL" clId="{7C773821-54A7-46F3-B34B-FBC916B0653C}" dt="2025-11-14T13:48:28.725" v="266" actId="47"/>
        <pc:sldMkLst>
          <pc:docMk/>
          <pc:sldMk cId="2121046010" sldId="522"/>
        </pc:sldMkLst>
      </pc:sldChg>
      <pc:sldChg chg="add">
        <pc:chgData name="Eimear Keane" userId="eef31a02-fc57-41c7-a1dc-9c55ab6f1315" providerId="ADAL" clId="{7C773821-54A7-46F3-B34B-FBC916B0653C}" dt="2025-11-14T13:48:30.576" v="267"/>
        <pc:sldMkLst>
          <pc:docMk/>
          <pc:sldMk cId="1682559376" sldId="2144445279"/>
        </pc:sldMkLst>
      </pc:sldChg>
      <pc:sldChg chg="modSp add del mod">
        <pc:chgData name="Eimear Keane" userId="eef31a02-fc57-41c7-a1dc-9c55ab6f1315" providerId="ADAL" clId="{7C773821-54A7-46F3-B34B-FBC916B0653C}" dt="2025-11-14T13:50:26.600" v="272" actId="207"/>
        <pc:sldMkLst>
          <pc:docMk/>
          <pc:sldMk cId="1457583723" sldId="2144445288"/>
        </pc:sldMkLst>
        <pc:spChg chg="mod">
          <ac:chgData name="Eimear Keane" userId="eef31a02-fc57-41c7-a1dc-9c55ab6f1315" providerId="ADAL" clId="{7C773821-54A7-46F3-B34B-FBC916B0653C}" dt="2025-11-14T13:50:26.600" v="272" actId="207"/>
          <ac:spMkLst>
            <pc:docMk/>
            <pc:sldMk cId="1457583723" sldId="2144445288"/>
            <ac:spMk id="5" creationId="{387262A0-D3D2-AD7F-9A97-6702156E7789}"/>
          </ac:spMkLst>
        </pc:spChg>
      </pc:sldChg>
      <pc:sldChg chg="del">
        <pc:chgData name="Eimear Keane" userId="eef31a02-fc57-41c7-a1dc-9c55ab6f1315" providerId="ADAL" clId="{7C773821-54A7-46F3-B34B-FBC916B0653C}" dt="2025-11-14T13:48:26.543" v="265" actId="47"/>
        <pc:sldMkLst>
          <pc:docMk/>
          <pc:sldMk cId="1664265860" sldId="2144445289"/>
        </pc:sldMkLst>
      </pc:sldChg>
      <pc:sldChg chg="modSp mod">
        <pc:chgData name="Eimear Keane" userId="eef31a02-fc57-41c7-a1dc-9c55ab6f1315" providerId="ADAL" clId="{7C773821-54A7-46F3-B34B-FBC916B0653C}" dt="2025-11-14T13:50:02.095" v="271"/>
        <pc:sldMkLst>
          <pc:docMk/>
          <pc:sldMk cId="3435578208" sldId="2147471275"/>
        </pc:sldMkLst>
        <pc:spChg chg="mod">
          <ac:chgData name="Eimear Keane" userId="eef31a02-fc57-41c7-a1dc-9c55ab6f1315" providerId="ADAL" clId="{7C773821-54A7-46F3-B34B-FBC916B0653C}" dt="2025-11-14T13:50:02.095" v="271"/>
          <ac:spMkLst>
            <pc:docMk/>
            <pc:sldMk cId="3435578208" sldId="2147471275"/>
            <ac:spMk id="4" creationId="{8C5A3884-BD8F-C16E-6E56-268085A17166}"/>
          </ac:spMkLst>
        </pc:spChg>
        <pc:spChg chg="mod">
          <ac:chgData name="Eimear Keane" userId="eef31a02-fc57-41c7-a1dc-9c55ab6f1315" providerId="ADAL" clId="{7C773821-54A7-46F3-B34B-FBC916B0653C}" dt="2025-11-14T13:39:22.050" v="20" actId="20577"/>
          <ac:spMkLst>
            <pc:docMk/>
            <pc:sldMk cId="3435578208" sldId="2147471275"/>
            <ac:spMk id="7" creationId="{BF7FD543-5356-A22C-64B9-027EA019DEF1}"/>
          </ac:spMkLst>
        </pc:spChg>
      </pc:sldChg>
      <pc:sldMasterChg chg="delSldLayout">
        <pc:chgData name="Eimear Keane" userId="eef31a02-fc57-41c7-a1dc-9c55ab6f1315" providerId="ADAL" clId="{7C773821-54A7-46F3-B34B-FBC916B0653C}" dt="2025-11-14T13:48:28.725" v="266" actId="47"/>
        <pc:sldMasterMkLst>
          <pc:docMk/>
          <pc:sldMasterMk cId="351130" sldId="2147483699"/>
        </pc:sldMasterMkLst>
        <pc:sldLayoutChg chg="del">
          <pc:chgData name="Eimear Keane" userId="eef31a02-fc57-41c7-a1dc-9c55ab6f1315" providerId="ADAL" clId="{7C773821-54A7-46F3-B34B-FBC916B0653C}" dt="2025-11-14T13:48:28.725" v="266" actId="47"/>
          <pc:sldLayoutMkLst>
            <pc:docMk/>
            <pc:sldMasterMk cId="351130" sldId="2147483699"/>
            <pc:sldLayoutMk cId="4232459352" sldId="2147483713"/>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Fitness Signals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Sheet1!$B$2:$E$2</c:f>
              <c:numCache>
                <c:formatCode>0%</c:formatCode>
                <c:ptCount val="4"/>
                <c:pt idx="0">
                  <c:v>0.52</c:v>
                </c:pt>
                <c:pt idx="1">
                  <c:v>0.62</c:v>
                </c:pt>
                <c:pt idx="2">
                  <c:v>0.5</c:v>
                </c:pt>
                <c:pt idx="3">
                  <c:v>0.43</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Sheet1!$B$3:$E$3</c:f>
              <c:numCache>
                <c:formatCode>0%</c:formatCode>
                <c:ptCount val="4"/>
                <c:pt idx="0">
                  <c:v>0.34</c:v>
                </c:pt>
                <c:pt idx="1">
                  <c:v>0.47</c:v>
                </c:pt>
                <c:pt idx="2">
                  <c:v>0.27</c:v>
                </c:pt>
                <c:pt idx="3">
                  <c:v>0.28999999999999998</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Sheet1!$B$4:$E$4</c:f>
              <c:numCache>
                <c:formatCode>0%</c:formatCode>
                <c:ptCount val="4"/>
                <c:pt idx="0">
                  <c:v>0.38</c:v>
                </c:pt>
                <c:pt idx="1">
                  <c:v>0.47</c:v>
                </c:pt>
                <c:pt idx="2">
                  <c:v>0.34</c:v>
                </c:pt>
                <c:pt idx="3">
                  <c:v>0.33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Sheet1!$B$5:$E$5</c:f>
              <c:numCache>
                <c:formatCode>0%</c:formatCode>
                <c:ptCount val="4"/>
                <c:pt idx="0">
                  <c:v>0.36</c:v>
                </c:pt>
                <c:pt idx="1">
                  <c:v>0.42</c:v>
                </c:pt>
                <c:pt idx="2">
                  <c:v>0.33</c:v>
                </c:pt>
                <c:pt idx="3">
                  <c:v>0.34</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Sheet1!$B$6:$E$6</c:f>
              <c:numCache>
                <c:formatCode>0%</c:formatCode>
                <c:ptCount val="4"/>
                <c:pt idx="0">
                  <c:v>0.34</c:v>
                </c:pt>
                <c:pt idx="1">
                  <c:v>0.43</c:v>
                </c:pt>
                <c:pt idx="2">
                  <c:v>0.32</c:v>
                </c:pt>
                <c:pt idx="3">
                  <c:v>0.27</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Sheet1!$B$7:$E$7</c:f>
              <c:numCache>
                <c:formatCode>0%</c:formatCode>
                <c:ptCount val="4"/>
                <c:pt idx="0">
                  <c:v>0.3</c:v>
                </c:pt>
                <c:pt idx="1">
                  <c:v>0.41</c:v>
                </c:pt>
                <c:pt idx="2">
                  <c:v>0.24</c:v>
                </c:pt>
                <c:pt idx="3">
                  <c:v>0.24</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Sheet1!$B$8:$E$8</c:f>
              <c:numCache>
                <c:formatCode>0%</c:formatCode>
                <c:ptCount val="4"/>
                <c:pt idx="0">
                  <c:v>0.3</c:v>
                </c:pt>
                <c:pt idx="1">
                  <c:v>0.4</c:v>
                </c:pt>
                <c:pt idx="2">
                  <c:v>0.25</c:v>
                </c:pt>
                <c:pt idx="3">
                  <c:v>0.26</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Sheet1!$B$9:$E$9</c:f>
              <c:numCache>
                <c:formatCode>0%</c:formatCode>
                <c:ptCount val="4"/>
                <c:pt idx="0">
                  <c:v>0.34</c:v>
                </c:pt>
                <c:pt idx="1">
                  <c:v>0.45</c:v>
                </c:pt>
                <c:pt idx="2">
                  <c:v>0.28000000000000003</c:v>
                </c:pt>
                <c:pt idx="3">
                  <c:v>0.28999999999999998</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Sheet1!$B$10:$E$10</c:f>
              <c:numCache>
                <c:formatCode>0%</c:formatCode>
                <c:ptCount val="4"/>
                <c:pt idx="0">
                  <c:v>0.34</c:v>
                </c:pt>
                <c:pt idx="1">
                  <c:v>0.45</c:v>
                </c:pt>
                <c:pt idx="2">
                  <c:v>0.27</c:v>
                </c:pt>
                <c:pt idx="3">
                  <c:v>0.28999999999999998</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85717-E986-4628-AC55-8195D5F3C827}" type="datetimeFigureOut">
              <a:rPr lang="en-IE" smtClean="0"/>
              <a:t>14/11/2025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0D49D-52AF-4E8D-A0F8-A7AA2B332923}" type="slidenum">
              <a:rPr lang="en-IE" smtClean="0"/>
              <a:t>‹#›</a:t>
            </a:fld>
            <a:endParaRPr lang="en-IE"/>
          </a:p>
        </p:txBody>
      </p:sp>
    </p:spTree>
    <p:extLst>
      <p:ext uri="{BB962C8B-B14F-4D97-AF65-F5344CB8AC3E}">
        <p14:creationId xmlns:p14="http://schemas.microsoft.com/office/powerpoint/2010/main" val="272649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Richard Shotton states that trust in a brand is connected to the perceived expense of its marketing, and he argues that the credibility of a communication is in proportion to its perceived expense. This is relevant to media selection as viewers instinctively understand – or at least believe – that TV advertising has higher capital costs than media such as radio or print. </a:t>
            </a:r>
          </a:p>
          <a:p>
            <a:endParaRPr lang="en-US" dirty="0"/>
          </a:p>
          <a:p>
            <a:r>
              <a:rPr lang="en-US" dirty="0"/>
              <a:t>Compared to social media for example, TV requires a relatively large up-front investment. There’s little risk of being surrounded by cheap products — so TV can be effective simply because of the company a brand keeps.</a:t>
            </a:r>
          </a:p>
          <a:p>
            <a:endParaRPr lang="en-US" dirty="0"/>
          </a:p>
          <a:p>
            <a:pPr algn="l"/>
            <a:r>
              <a:rPr lang="en-US" b="0" i="0" dirty="0">
                <a:solidFill>
                  <a:schemeClr val="bg1"/>
                </a:solidFill>
                <a:effectLst/>
                <a:latin typeface="proxima-nova"/>
              </a:rPr>
              <a:t>TV perceived as a costly, therefore impactful medium</a:t>
            </a:r>
          </a:p>
          <a:p>
            <a:pPr algn="l"/>
            <a:r>
              <a:rPr lang="en-US" b="0" i="0" dirty="0">
                <a:solidFill>
                  <a:schemeClr val="bg1"/>
                </a:solidFill>
                <a:effectLst/>
                <a:latin typeface="proxima-nova"/>
              </a:rPr>
              <a:t>Strong linkage between medium used to advertise and consumer perceptions, underpinned by perceived cost of said platform. TV advertising is seen as most expensive, and this positively impacts on brand perceptions.</a:t>
            </a:r>
          </a:p>
          <a:p>
            <a:pPr algn="l"/>
            <a:endParaRPr lang="en-US" dirty="0">
              <a:solidFill>
                <a:schemeClr val="bg1"/>
              </a:solidFill>
              <a:latin typeface="proxima-nova"/>
            </a:endParaRPr>
          </a:p>
          <a:p>
            <a:pPr algn="l"/>
            <a:r>
              <a:rPr lang="en-US" b="0" i="0" dirty="0">
                <a:solidFill>
                  <a:schemeClr val="bg1"/>
                </a:solidFill>
                <a:effectLst/>
                <a:latin typeface="proxima-nova"/>
              </a:rPr>
              <a:t>Strong correlation in spend and quality perceptions</a:t>
            </a:r>
          </a:p>
          <a:p>
            <a:pPr algn="l"/>
            <a:r>
              <a:rPr lang="en-US" b="0" i="0" dirty="0">
                <a:solidFill>
                  <a:schemeClr val="bg1"/>
                </a:solidFill>
                <a:effectLst/>
                <a:latin typeface="proxima-nova"/>
              </a:rPr>
              <a:t>Campaign spend is influential in perceptions of quality; if a brand spends less than average on an advertising campaign, this proves detrimental in terms of quality perceptions, however when the industry standard is reached, quality perceptions improve dramatically.</a:t>
            </a: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2</a:t>
            </a:fld>
            <a:endParaRPr lang="en-US"/>
          </a:p>
        </p:txBody>
      </p:sp>
    </p:spTree>
    <p:extLst>
      <p:ext uri="{BB962C8B-B14F-4D97-AF65-F5344CB8AC3E}">
        <p14:creationId xmlns:p14="http://schemas.microsoft.com/office/powerpoint/2010/main" val="1485290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b="1" dirty="0">
                <a:effectLst/>
                <a:latin typeface="Calibri" panose="020F0502020204030204" pitchFamily="34" charset="0"/>
                <a:ea typeface="Calibri" panose="020F0502020204030204" pitchFamily="34" charset="0"/>
              </a:rPr>
              <a:t>When participants were told that the ad campaign would run on TV, their perception scores for ‘fitness’ signals were significantly higher than average. </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50% of respondents rated brands that advertised on TV as financially strong. The next best performing advertising channel at signalling financial strength was cinema at 34%, </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Brands advertising on video sharing sites, podcasts and social media scored lower in ‘fitness’ signals. Only 26% perceived brands advertising on social media as ‘high quality’. This compared with video sharing sites at 29% and the top performing medium, TV, at 43%. </a:t>
            </a:r>
            <a:r>
              <a:rPr lang="en-US" dirty="0"/>
              <a:t>Proximity to quality boosts appeal The image of a brand is influenced by what surrounds it — it’s called the mere proximity effect. If a brand advertises alongside high-status companies, it’ll be perceived as more appealing. Compared to social media, TV requires a relatively large up-front investment. There’s little risk of being surrounded by cheap products — so TV can be effective simply because of the company a brand keeps</a:t>
            </a:r>
            <a:endParaRPr lang="en-GB" sz="12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3</a:t>
            </a:fld>
            <a:endParaRPr lang="en-US"/>
          </a:p>
        </p:txBody>
      </p:sp>
    </p:spTree>
    <p:extLst>
      <p:ext uri="{BB962C8B-B14F-4D97-AF65-F5344CB8AC3E}">
        <p14:creationId xmlns:p14="http://schemas.microsoft.com/office/powerpoint/2010/main" val="2693881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5.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5.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7" name="Freeform: Shape 36"/>
          <p:cNvSpPr/>
          <p:nvPr userDrawn="1"/>
        </p:nvSpPr>
        <p:spPr>
          <a:xfrm>
            <a:off x="4064000" y="3200400"/>
            <a:ext cx="8128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64000" y="5029200"/>
            <a:ext cx="4064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8128000" y="5029200"/>
            <a:ext cx="4064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225452"/>
            <a:ext cx="8128000" cy="1067644"/>
          </a:xfrm>
          <a:prstGeom prst="rect">
            <a:avLst/>
          </a:prstGeom>
        </p:spPr>
        <p:txBody>
          <a:bodyPr lIns="274320" rIns="457200" anchor="b">
            <a:noAutofit/>
          </a:bodyPr>
          <a:lstStyle>
            <a:lvl1pPr algn="l">
              <a:defRPr sz="4400" b="1">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ct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bg2">
                    <a:lumMod val="5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4323604"/>
            <a:ext cx="8128000" cy="407890"/>
          </a:xfrm>
          <a:prstGeom prst="rect">
            <a:avLst/>
          </a:prstGeom>
        </p:spPr>
        <p:txBody>
          <a:bodyPr lIns="274320"/>
          <a:lstStyle>
            <a:lvl1pPr marL="0" indent="0" algn="l">
              <a:buNone/>
              <a:defRPr sz="24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579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8" name="Title 1"/>
          <p:cNvSpPr>
            <a:spLocks noGrp="1"/>
          </p:cNvSpPr>
          <p:nvPr>
            <p:ph type="ctrTitle"/>
          </p:nvPr>
        </p:nvSpPr>
        <p:spPr>
          <a:xfrm>
            <a:off x="4757682" y="4074661"/>
            <a:ext cx="6964465" cy="1067644"/>
          </a:xfrm>
          <a:prstGeom prst="rect">
            <a:avLst/>
          </a:prstGeom>
        </p:spPr>
        <p:txBody>
          <a:bodyPr lIns="274320" rIns="0" anchor="b">
            <a:noAutofit/>
          </a:bodyPr>
          <a:lstStyle>
            <a:lvl1pPr algn="l">
              <a:defRPr sz="32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4757682" y="5172813"/>
            <a:ext cx="6964465" cy="407890"/>
          </a:xfrm>
          <a:prstGeom prst="rect">
            <a:avLst/>
          </a:prstGeom>
        </p:spPr>
        <p:txBody>
          <a:bodyPr lIns="274320" rIns="0"/>
          <a:lstStyle>
            <a:lvl1pPr marL="0" indent="0" algn="l">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1" name="Freeform: Shape 30"/>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icture Placeholder 24"/>
          <p:cNvSpPr>
            <a:spLocks noGrp="1"/>
          </p:cNvSpPr>
          <p:nvPr>
            <p:ph type="pic" sz="quarter" idx="13"/>
          </p:nvPr>
        </p:nvSpPr>
        <p:spPr>
          <a:xfrm>
            <a:off x="0" y="0"/>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p:spPr>
        <p:txBody>
          <a:bodyPr wrap="square">
            <a:noAutofit/>
          </a:bodyPr>
          <a:lstStyle/>
          <a:p>
            <a:endParaRPr lang="en-US" dirty="0"/>
          </a:p>
        </p:txBody>
      </p:sp>
      <p:sp>
        <p:nvSpPr>
          <p:cNvPr id="35" name="Freeform: Shape 3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2825806" y="6356349"/>
            <a:ext cx="1931877" cy="365125"/>
          </a:xfrm>
          <a:prstGeom prst="rect">
            <a:avLst/>
          </a:prstGeom>
        </p:spPr>
        <p:txBody>
          <a:bodyPr lIns="0" rIns="0"/>
          <a:lstStyle>
            <a:lvl1pPr algn="ctr">
              <a:defRPr>
                <a:solidFill>
                  <a:schemeClr val="bg2">
                    <a:lumMod val="75000"/>
                  </a:schemeClr>
                </a:solidFill>
              </a:defRPr>
            </a:lvl1pPr>
          </a:lstStyle>
          <a:p>
            <a:r>
              <a:rPr lang="en-US" dirty="0"/>
              <a:t>Your Date Here</a:t>
            </a:r>
          </a:p>
        </p:txBody>
      </p:sp>
      <p:sp>
        <p:nvSpPr>
          <p:cNvPr id="41" name="Footer Placeholder 4"/>
          <p:cNvSpPr>
            <a:spLocks noGrp="1"/>
          </p:cNvSpPr>
          <p:nvPr>
            <p:ph type="ftr" sz="quarter" idx="12"/>
          </p:nvPr>
        </p:nvSpPr>
        <p:spPr>
          <a:xfrm>
            <a:off x="6074434"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pic>
        <p:nvPicPr>
          <p:cNvPr id="10" name="Picture 1">
            <a:extLst>
              <a:ext uri="{FF2B5EF4-FFF2-40B4-BE49-F238E27FC236}">
                <a16:creationId xmlns:a16="http://schemas.microsoft.com/office/drawing/2014/main" id="{32BA591D-23E7-4268-9B01-7B4E5231D5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4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4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accent3"/>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24024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sp>
        <p:nvSpPr>
          <p:cNvPr id="37" name="Freeform: Shape 36"/>
          <p:cNvSpPr/>
          <p:nvPr userDrawn="1"/>
        </p:nvSpPr>
        <p:spPr>
          <a:xfrm>
            <a:off x="4064000" y="3200400"/>
            <a:ext cx="8128000" cy="36576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975732"/>
            <a:ext cx="8128000" cy="1067644"/>
          </a:xfrm>
          <a:prstGeom prst="rect">
            <a:avLst/>
          </a:prstGeom>
        </p:spPr>
        <p:txBody>
          <a:bodyPr lIns="274320" rIns="274320" anchor="b">
            <a:noAutofit/>
          </a:bodyPr>
          <a:lstStyle>
            <a:lvl1pPr algn="ctr">
              <a:defRPr sz="4400" b="1" cap="all" baseline="0">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accent1">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cap="none" baseline="0">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accent1">
                    <a:lumMod val="75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5296049"/>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8396312" y="1673729"/>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11" name="Picture 1">
            <a:extLst>
              <a:ext uri="{FF2B5EF4-FFF2-40B4-BE49-F238E27FC236}">
                <a16:creationId xmlns:a16="http://schemas.microsoft.com/office/drawing/2014/main" id="{9E750DCF-64C9-4E71-BBE2-FE9DB2D09E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164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sp>
        <p:nvSpPr>
          <p:cNvPr id="10" name="Picture Placeholder 9"/>
          <p:cNvSpPr>
            <a:spLocks noGrp="1"/>
          </p:cNvSpPr>
          <p:nvPr>
            <p:ph type="pic" sz="quarter" idx="15"/>
          </p:nvPr>
        </p:nvSpPr>
        <p:spPr>
          <a:xfrm>
            <a:off x="0" y="0"/>
            <a:ext cx="12192000" cy="6858000"/>
          </a:xfrm>
          <a:prstGeom prst="rect">
            <a:avLst/>
          </a:prstGeom>
        </p:spPr>
        <p:txBody>
          <a:bodyPr/>
          <a:lstStyle/>
          <a:p>
            <a:endParaRPr lang="en-US" dirty="0"/>
          </a:p>
        </p:txBody>
      </p:sp>
      <p:sp>
        <p:nvSpPr>
          <p:cNvPr id="2" name="Title 1"/>
          <p:cNvSpPr>
            <a:spLocks noGrp="1"/>
          </p:cNvSpPr>
          <p:nvPr>
            <p:ph type="ctrTitle"/>
          </p:nvPr>
        </p:nvSpPr>
        <p:spPr>
          <a:xfrm>
            <a:off x="2032000" y="4397394"/>
            <a:ext cx="8128000" cy="1067644"/>
          </a:xfrm>
          <a:prstGeom prst="rect">
            <a:avLst/>
          </a:prstGeom>
        </p:spPr>
        <p:txBody>
          <a:bodyPr lIns="274320" rIns="274320" anchor="b">
            <a:noAutofit/>
          </a:bodyPr>
          <a:lstStyle>
            <a:lvl1pPr algn="ctr">
              <a:defRPr sz="4400"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bg2">
                    <a:lumMod val="90000"/>
                  </a:schemeClr>
                </a:solidFill>
              </a:defRPr>
            </a:lvl1pPr>
          </a:lstStyle>
          <a:p>
            <a:r>
              <a:rPr lang="en-US" dirty="0"/>
              <a:t>Your Date Here</a:t>
            </a:r>
          </a:p>
        </p:txBody>
      </p:sp>
      <p:sp>
        <p:nvSpPr>
          <p:cNvPr id="5" name="Footer Placeholder 4"/>
          <p:cNvSpPr>
            <a:spLocks noGrp="1"/>
          </p:cNvSpPr>
          <p:nvPr>
            <p:ph type="ftr" sz="quarter" idx="11"/>
          </p:nvPr>
        </p:nvSpPr>
        <p:spPr>
          <a:xfrm>
            <a:off x="4064000" y="6356350"/>
            <a:ext cx="4064000" cy="365125"/>
          </a:xfrm>
          <a:prstGeom prst="rect">
            <a:avLst/>
          </a:prstGeom>
        </p:spPr>
        <p:txBody>
          <a:bodyPr/>
          <a:lstStyle>
            <a:lvl1pPr>
              <a:defRPr cap="none" baseline="0">
                <a:solidFill>
                  <a:schemeClr val="bg2">
                    <a:lumMod val="90000"/>
                  </a:schemeClr>
                </a:solidFill>
              </a:defRPr>
            </a:lvl1pPr>
          </a:lstStyle>
          <a:p>
            <a:r>
              <a:rPr lang="en-US" dirty="0"/>
              <a:t>Your Footer Here</a:t>
            </a:r>
          </a:p>
        </p:txBody>
      </p:sp>
      <p:sp>
        <p:nvSpPr>
          <p:cNvPr id="6" name="Slide Number Placeholder 5"/>
          <p:cNvSpPr>
            <a:spLocks noGrp="1"/>
          </p:cNvSpPr>
          <p:nvPr>
            <p:ph type="sldNum" sz="quarter" idx="12"/>
          </p:nvPr>
        </p:nvSpPr>
        <p:spPr>
          <a:xfrm>
            <a:off x="0" y="6356350"/>
            <a:ext cx="4064000" cy="365125"/>
          </a:xfrm>
          <a:prstGeom prst="rect">
            <a:avLst/>
          </a:prstGeom>
        </p:spPr>
        <p:txBody>
          <a:bodyPr vert="horz" lIns="91440" tIns="45720" rIns="91440" bIns="45720" rtlCol="0" anchor="ctr"/>
          <a:lstStyle>
            <a:lvl1pPr algn="l">
              <a:defRPr lang="en-US" cap="none" baseline="0" smtClean="0">
                <a:solidFill>
                  <a:schemeClr val="bg2">
                    <a:lumMod val="9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2032000" y="5717711"/>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4331804" y="3345071"/>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9" name="Picture 1">
            <a:extLst>
              <a:ext uri="{FF2B5EF4-FFF2-40B4-BE49-F238E27FC236}">
                <a16:creationId xmlns:a16="http://schemas.microsoft.com/office/drawing/2014/main" id="{DCC6E48A-E67F-4569-A6D9-F64C7B56C1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4">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tx2"/>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pic>
        <p:nvPicPr>
          <p:cNvPr id="13" name="Picture 1">
            <a:extLst>
              <a:ext uri="{FF2B5EF4-FFF2-40B4-BE49-F238E27FC236}">
                <a16:creationId xmlns:a16="http://schemas.microsoft.com/office/drawing/2014/main" id="{C3E0DEED-7363-4C90-A79E-02FB4EE84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71A770DE-84FD-4141-BE9D-5E302C1773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581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6">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FCA3DF13-88ED-4FD8-A269-4F17465F14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74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Slide 7">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61FC891B-E13E-4A75-8D31-4FA91A5F24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9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8">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900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9">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6455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10">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56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11">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1993629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accent3"/>
                </a:solidFill>
                <a:latin typeface="+mj-lt"/>
              </a:defRPr>
            </a:lvl1pPr>
            <a:lvl2pPr>
              <a:spcAft>
                <a:spcPts val="1200"/>
              </a:spcAft>
              <a:defRPr sz="3600">
                <a:solidFill>
                  <a:schemeClr val="accent3"/>
                </a:solidFill>
                <a:latin typeface="+mj-lt"/>
              </a:defRPr>
            </a:lvl2pPr>
            <a:lvl3pPr>
              <a:spcAft>
                <a:spcPts val="1200"/>
              </a:spcAft>
              <a:defRPr sz="3200">
                <a:solidFill>
                  <a:schemeClr val="accent3"/>
                </a:solidFill>
                <a:latin typeface="+mj-lt"/>
              </a:defRPr>
            </a:lvl3pPr>
            <a:lvl4pPr>
              <a:spcAft>
                <a:spcPts val="1200"/>
              </a:spcAft>
              <a:defRPr sz="2800">
                <a:solidFill>
                  <a:schemeClr val="accent3"/>
                </a:solidFill>
                <a:latin typeface="+mj-lt"/>
              </a:defRPr>
            </a:lvl4pPr>
            <a:lvl5pPr>
              <a:spcAft>
                <a:spcPts val="1200"/>
              </a:spcAft>
              <a:defRPr sz="28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FA2776F2-1831-4C9F-BB3A-A801ECE0A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C4923071-C838-4EAC-9BDB-A1805EE177A8}"/>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229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8" name="Picture 1">
            <a:extLst>
              <a:ext uri="{FF2B5EF4-FFF2-40B4-BE49-F238E27FC236}">
                <a16:creationId xmlns:a16="http://schemas.microsoft.com/office/drawing/2014/main" id="{25091B35-6A57-4375-8DAA-9787C0559D1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DD1E1BF-F6D2-4245-BD38-137E132631F7}"/>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688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Description">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8"/>
          <p:cNvSpPr>
            <a:spLocks noGrp="1"/>
          </p:cNvSpPr>
          <p:nvPr>
            <p:ph type="body" sz="quarter" idx="13" hasCustomPrompt="1"/>
          </p:nvPr>
        </p:nvSpPr>
        <p:spPr>
          <a:xfrm>
            <a:off x="838200" y="5589240"/>
            <a:ext cx="10515600" cy="626368"/>
          </a:xfrm>
          <a:prstGeom prst="rect">
            <a:avLst/>
          </a:prstGeom>
        </p:spPr>
        <p:txBody>
          <a:bodyPr anchor="b"/>
          <a:lstStyle>
            <a:lvl1pPr>
              <a:defRPr>
                <a:solidFill>
                  <a:schemeClr val="accent1"/>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Insert a short description here</a:t>
            </a:r>
          </a:p>
        </p:txBody>
      </p:sp>
      <p:pic>
        <p:nvPicPr>
          <p:cNvPr id="9" name="Picture 1">
            <a:extLst>
              <a:ext uri="{FF2B5EF4-FFF2-40B4-BE49-F238E27FC236}">
                <a16:creationId xmlns:a16="http://schemas.microsoft.com/office/drawing/2014/main" id="{242613BC-04CB-454A-84A5-62BE641740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A145323-A558-460B-A0C0-5973B8604F9F}"/>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37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p:nvPr>
        </p:nvSpPr>
        <p:spPr>
          <a:xfrm>
            <a:off x="838200"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312024"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
            <a:extLst>
              <a:ext uri="{FF2B5EF4-FFF2-40B4-BE49-F238E27FC236}">
                <a16:creationId xmlns:a16="http://schemas.microsoft.com/office/drawing/2014/main" id="{CDB829BB-7FE9-4A13-A27F-802E81DE76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A391B8CE-6299-470E-9C78-B136FFC4C21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31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bg1"/>
                </a:solidFill>
                <a:latin typeface="+mj-lt"/>
              </a:defRPr>
            </a:lvl1pPr>
            <a:lvl2pPr>
              <a:spcAft>
                <a:spcPts val="1200"/>
              </a:spcAft>
              <a:defRPr sz="3600">
                <a:solidFill>
                  <a:schemeClr val="bg1"/>
                </a:solidFill>
                <a:latin typeface="+mj-lt"/>
              </a:defRPr>
            </a:lvl2pPr>
            <a:lvl3pPr>
              <a:spcAft>
                <a:spcPts val="1200"/>
              </a:spcAft>
              <a:defRPr sz="3200">
                <a:solidFill>
                  <a:schemeClr val="bg1"/>
                </a:solidFill>
                <a:latin typeface="+mj-lt"/>
              </a:defRPr>
            </a:lvl3pPr>
            <a:lvl4pPr>
              <a:spcAft>
                <a:spcPts val="1200"/>
              </a:spcAft>
              <a:defRPr sz="2800">
                <a:solidFill>
                  <a:schemeClr val="bg1"/>
                </a:solidFill>
                <a:latin typeface="+mj-lt"/>
              </a:defRPr>
            </a:lvl4pPr>
            <a:lvl5pPr>
              <a:spcAft>
                <a:spcPts val="1200"/>
              </a:spcAft>
              <a:defRPr sz="2800">
                <a:solidFill>
                  <a:schemeClr val="bg1"/>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C5560DE8-F22A-47B5-B36C-ED4BF24767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55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763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Dark">
    <p:bg>
      <p:bgPr>
        <a:solidFill>
          <a:schemeClr val="tx2"/>
        </a:solidFill>
        <a:effectLst/>
      </p:bgPr>
    </p:bg>
    <p:spTree>
      <p:nvGrpSpPr>
        <p:cNvPr id="1" name=""/>
        <p:cNvGrpSpPr/>
        <p:nvPr/>
      </p:nvGrpSpPr>
      <p:grpSpPr>
        <a:xfrm>
          <a:off x="0" y="0"/>
          <a:ext cx="0" cy="0"/>
          <a:chOff x="0" y="0"/>
          <a:chExt cx="0" cy="0"/>
        </a:xfrm>
      </p:grpSpPr>
      <p:sp>
        <p:nvSpPr>
          <p:cNvPr id="9" name="Freeform: Shape 8"/>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hasCustomPrompt="1"/>
          </p:nvPr>
        </p:nvSpPr>
        <p:spPr>
          <a:xfrm>
            <a:off x="838200" y="2036486"/>
            <a:ext cx="10515600" cy="3379551"/>
          </a:xfrm>
          <a:prstGeom prst="rect">
            <a:avLst/>
          </a:prstGeom>
        </p:spPr>
        <p:txBody>
          <a:bodyPr lIns="0" tIns="274320" rIns="0" bIns="0" anchor="ctr">
            <a:normAutofit/>
          </a:bodyPr>
          <a:lstStyle>
            <a:lvl1pPr marL="0" indent="0" algn="r">
              <a:spcBef>
                <a:spcPts val="1200"/>
              </a:spcBef>
              <a:buNone/>
              <a:defRPr sz="7200">
                <a:solidFill>
                  <a:schemeClr val="bg1"/>
                </a:solidFill>
                <a:latin typeface="+mn-lt"/>
                <a:ea typeface="Roboto" panose="02000000000000000000" pitchFamily="2" charset="0"/>
              </a:defRPr>
            </a:lvl1pPr>
            <a:lvl2pPr marL="457200" indent="0" algn="ctr">
              <a:spcBef>
                <a:spcPts val="1200"/>
              </a:spcBef>
              <a:buNone/>
              <a:defRPr sz="2800">
                <a:solidFill>
                  <a:schemeClr val="bg1"/>
                </a:solidFill>
                <a:latin typeface="Roboto" panose="02000000000000000000" pitchFamily="2" charset="0"/>
                <a:ea typeface="Roboto" panose="02000000000000000000" pitchFamily="2" charset="0"/>
              </a:defRPr>
            </a:lvl2pPr>
            <a:lvl3pPr marL="914400" indent="0" algn="ctr">
              <a:spcBef>
                <a:spcPts val="1200"/>
              </a:spcBef>
              <a:buNone/>
              <a:defRPr sz="2400">
                <a:solidFill>
                  <a:schemeClr val="bg1"/>
                </a:solidFill>
                <a:latin typeface="Roboto" panose="02000000000000000000" pitchFamily="2" charset="0"/>
                <a:ea typeface="Roboto" panose="02000000000000000000" pitchFamily="2" charset="0"/>
              </a:defRPr>
            </a:lvl3pPr>
            <a:lvl4pPr marL="1371600" indent="0" algn="ctr">
              <a:spcBef>
                <a:spcPts val="1200"/>
              </a:spcBef>
              <a:buNone/>
              <a:defRPr sz="2000">
                <a:solidFill>
                  <a:schemeClr val="bg1"/>
                </a:solidFill>
                <a:latin typeface="Roboto" panose="02000000000000000000" pitchFamily="2" charset="0"/>
                <a:ea typeface="Roboto" panose="02000000000000000000" pitchFamily="2" charset="0"/>
              </a:defRPr>
            </a:lvl4pPr>
            <a:lvl5pPr marL="1828800" indent="0" algn="ctr">
              <a:spcBef>
                <a:spcPts val="1200"/>
              </a:spcBef>
              <a:buNone/>
              <a:defRPr sz="2000">
                <a:solidFill>
                  <a:schemeClr val="bg1"/>
                </a:solidFill>
                <a:latin typeface="Roboto" panose="02000000000000000000" pitchFamily="2" charset="0"/>
                <a:ea typeface="Roboto" panose="02000000000000000000" pitchFamily="2" charset="0"/>
              </a:defRPr>
            </a:lvl5pPr>
          </a:lstStyle>
          <a:p>
            <a:pPr lvl="0"/>
            <a:r>
              <a:rPr lang="en-US"/>
              <a:t>Your Quote Goes Here</a:t>
            </a:r>
          </a:p>
        </p:txBody>
      </p:sp>
      <p:sp>
        <p:nvSpPr>
          <p:cNvPr id="7" name="Text Placeholder 8"/>
          <p:cNvSpPr>
            <a:spLocks noGrp="1"/>
          </p:cNvSpPr>
          <p:nvPr>
            <p:ph type="body" sz="quarter" idx="13" hasCustomPrompt="1"/>
          </p:nvPr>
        </p:nvSpPr>
        <p:spPr>
          <a:xfrm>
            <a:off x="838200" y="5416037"/>
            <a:ext cx="10515599" cy="504849"/>
          </a:xfrm>
          <a:prstGeom prst="rect">
            <a:avLst/>
          </a:prstGeom>
        </p:spPr>
        <p:txBody>
          <a:bodyPr anchor="b"/>
          <a:lstStyle>
            <a:lvl1pPr marL="0" indent="0" algn="r">
              <a:buNone/>
              <a:defRPr i="1">
                <a:solidFill>
                  <a:schemeClr val="tx1">
                    <a:lumMod val="50000"/>
                    <a:lumOff val="50000"/>
                  </a:schemeClr>
                </a:solidFill>
              </a:defRPr>
            </a:lvl1pPr>
          </a:lstStyle>
          <a:p>
            <a:pPr lvl="0"/>
            <a:r>
              <a:rPr lang="en-US"/>
              <a:t>Author</a:t>
            </a:r>
          </a:p>
        </p:txBody>
      </p:sp>
      <p:sp>
        <p:nvSpPr>
          <p:cNvPr id="14" name="Freeform: Shape 13"/>
          <p:cNvSpPr/>
          <p:nvPr userDrawn="1"/>
        </p:nvSpPr>
        <p:spPr>
          <a:xfrm>
            <a:off x="8820597" y="548680"/>
            <a:ext cx="2533203" cy="1745300"/>
          </a:xfrm>
          <a:custGeom>
            <a:avLst/>
            <a:gdLst>
              <a:gd name="connsiteX0" fmla="*/ 850180 w 1028774"/>
              <a:gd name="connsiteY0" fmla="*/ 0 h 708794"/>
              <a:gd name="connsiteX1" fmla="*/ 958081 w 1028774"/>
              <a:gd name="connsiteY1" fmla="*/ 89297 h 708794"/>
              <a:gd name="connsiteX2" fmla="*/ 820415 w 1028774"/>
              <a:gd name="connsiteY2" fmla="*/ 319981 h 708794"/>
              <a:gd name="connsiteX3" fmla="*/ 1028774 w 1028774"/>
              <a:gd name="connsiteY3" fmla="*/ 319981 h 708794"/>
              <a:gd name="connsiteX4" fmla="*/ 1028774 w 1028774"/>
              <a:gd name="connsiteY4" fmla="*/ 708794 h 708794"/>
              <a:gd name="connsiteX5" fmla="*/ 545083 w 1028774"/>
              <a:gd name="connsiteY5" fmla="*/ 708794 h 708794"/>
              <a:gd name="connsiteX6" fmla="*/ 545083 w 1028774"/>
              <a:gd name="connsiteY6" fmla="*/ 442764 h 708794"/>
              <a:gd name="connsiteX7" fmla="*/ 850180 w 1028774"/>
              <a:gd name="connsiteY7" fmla="*/ 0 h 708794"/>
              <a:gd name="connsiteX8" fmla="*/ 303731 w 1028774"/>
              <a:gd name="connsiteY8" fmla="*/ 0 h 708794"/>
              <a:gd name="connsiteX9" fmla="*/ 411137 w 1028774"/>
              <a:gd name="connsiteY9" fmla="*/ 89297 h 708794"/>
              <a:gd name="connsiteX10" fmla="*/ 275332 w 1028774"/>
              <a:gd name="connsiteY10" fmla="*/ 319981 h 708794"/>
              <a:gd name="connsiteX11" fmla="*/ 483691 w 1028774"/>
              <a:gd name="connsiteY11" fmla="*/ 319981 h 708794"/>
              <a:gd name="connsiteX12" fmla="*/ 483691 w 1028774"/>
              <a:gd name="connsiteY12" fmla="*/ 708794 h 708794"/>
              <a:gd name="connsiteX13" fmla="*/ 0 w 1028774"/>
              <a:gd name="connsiteY13" fmla="*/ 708794 h 708794"/>
              <a:gd name="connsiteX14" fmla="*/ 0 w 1028774"/>
              <a:gd name="connsiteY14" fmla="*/ 442764 h 708794"/>
              <a:gd name="connsiteX15" fmla="*/ 303731 w 1028774"/>
              <a:gd name="connsiteY15" fmla="*/ 0 h 70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8774" h="708794">
                <a:moveTo>
                  <a:pt x="850180" y="0"/>
                </a:moveTo>
                <a:lnTo>
                  <a:pt x="958081" y="89297"/>
                </a:lnTo>
                <a:cubicBezTo>
                  <a:pt x="873745" y="173633"/>
                  <a:pt x="827856" y="250527"/>
                  <a:pt x="820415" y="319981"/>
                </a:cubicBezTo>
                <a:lnTo>
                  <a:pt x="1028774" y="319981"/>
                </a:lnTo>
                <a:lnTo>
                  <a:pt x="1028774" y="708794"/>
                </a:lnTo>
                <a:lnTo>
                  <a:pt x="545083" y="708794"/>
                </a:lnTo>
                <a:lnTo>
                  <a:pt x="545083" y="442764"/>
                </a:lnTo>
                <a:cubicBezTo>
                  <a:pt x="545083" y="281533"/>
                  <a:pt x="646782" y="133945"/>
                  <a:pt x="850180" y="0"/>
                </a:cubicBezTo>
                <a:close/>
                <a:moveTo>
                  <a:pt x="303731" y="0"/>
                </a:moveTo>
                <a:lnTo>
                  <a:pt x="411137" y="89297"/>
                </a:lnTo>
                <a:cubicBezTo>
                  <a:pt x="327945" y="173633"/>
                  <a:pt x="282676" y="250527"/>
                  <a:pt x="275332" y="319981"/>
                </a:cubicBezTo>
                <a:lnTo>
                  <a:pt x="483691" y="319981"/>
                </a:lnTo>
                <a:lnTo>
                  <a:pt x="483691" y="708794"/>
                </a:lnTo>
                <a:lnTo>
                  <a:pt x="0" y="708794"/>
                </a:lnTo>
                <a:lnTo>
                  <a:pt x="0" y="442764"/>
                </a:lnTo>
                <a:cubicBezTo>
                  <a:pt x="0" y="281533"/>
                  <a:pt x="101244" y="133945"/>
                  <a:pt x="3037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1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1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7" name="Straight Connector 16"/>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624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 Dark">
    <p:bg>
      <p:bgPr>
        <a:solidFill>
          <a:schemeClr val="tx2"/>
        </a:solidFill>
        <a:effectLst/>
      </p:bgPr>
    </p:bg>
    <p:spTree>
      <p:nvGrpSpPr>
        <p:cNvPr id="1" name=""/>
        <p:cNvGrpSpPr/>
        <p:nvPr/>
      </p:nvGrpSpPr>
      <p:grpSpPr>
        <a:xfrm>
          <a:off x="0" y="0"/>
          <a:ext cx="0" cy="0"/>
          <a:chOff x="0" y="0"/>
          <a:chExt cx="0" cy="0"/>
        </a:xfrm>
      </p:grpSpPr>
      <p:sp>
        <p:nvSpPr>
          <p:cNvPr id="12" name="Freeform: Shape 11"/>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2511525" y="2580"/>
            <a:ext cx="7168950" cy="5244513"/>
          </a:xfrm>
          <a:prstGeom prst="rect">
            <a:avLst/>
          </a:prstGeom>
          <a:noFill/>
        </p:spPr>
        <p:txBody>
          <a:bodyPr vert="horz" wrap="none" lIns="91440" tIns="45720" rIns="91440" bIns="45720" rtlCol="0" anchor="ctr">
            <a:spAutoFit/>
          </a:bodyPr>
          <a:lstStyle>
            <a:lvl1pPr>
              <a:defRPr lang="en-US" sz="37200" b="1">
                <a:solidFill>
                  <a:schemeClr val="bg1"/>
                </a:solidFill>
                <a:latin typeface="+mn-lt"/>
                <a:ea typeface="+mn-ea"/>
                <a:cs typeface="+mn-cs"/>
              </a:defRPr>
            </a:lvl1pPr>
          </a:lstStyle>
          <a:p>
            <a:pPr marL="0" lvl="0" algn="ctr" defTabSz="914354"/>
            <a:r>
              <a:rPr lang="en-US"/>
              <a:t>BIG</a:t>
            </a:r>
          </a:p>
        </p:txBody>
      </p:sp>
      <p:sp>
        <p:nvSpPr>
          <p:cNvPr id="10" name="Text Placeholder 2"/>
          <p:cNvSpPr>
            <a:spLocks noGrp="1"/>
          </p:cNvSpPr>
          <p:nvPr>
            <p:ph type="body" idx="1"/>
          </p:nvPr>
        </p:nvSpPr>
        <p:spPr>
          <a:xfrm>
            <a:off x="2809875" y="5565922"/>
            <a:ext cx="6572251" cy="790428"/>
          </a:xfrm>
          <a:prstGeom prst="rect">
            <a:avLst/>
          </a:prstGeom>
        </p:spPr>
        <p:txBody>
          <a:bodyPr/>
          <a:lstStyle>
            <a:lvl1pPr marL="0" indent="0" algn="ctr">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 Placeholder 4"/>
          <p:cNvSpPr>
            <a:spLocks noGrp="1"/>
          </p:cNvSpPr>
          <p:nvPr>
            <p:ph type="body" sz="quarter" idx="13" hasCustomPrompt="1"/>
          </p:nvPr>
        </p:nvSpPr>
        <p:spPr>
          <a:xfrm>
            <a:off x="4032250" y="4381100"/>
            <a:ext cx="4127500" cy="977900"/>
          </a:xfrm>
          <a:prstGeom prst="rect">
            <a:avLst/>
          </a:prstGeom>
        </p:spPr>
        <p:txBody>
          <a:bodyPr>
            <a:noAutofit/>
          </a:bodyPr>
          <a:lstStyle>
            <a:lvl1pPr marL="0" indent="0" algn="ctr">
              <a:buNone/>
              <a:defRPr sz="5400" b="1">
                <a:solidFill>
                  <a:schemeClr val="accent1"/>
                </a:solidFill>
              </a:defRPr>
            </a:lvl1pPr>
            <a:lvl2pPr marL="457200" indent="0" algn="ctr">
              <a:buNone/>
              <a:defRPr sz="4800" b="1">
                <a:solidFill>
                  <a:schemeClr val="accent3"/>
                </a:solidFill>
              </a:defRPr>
            </a:lvl2pPr>
            <a:lvl3pPr marL="914400" indent="0" algn="ctr">
              <a:buNone/>
              <a:defRPr sz="4400" b="1">
                <a:solidFill>
                  <a:schemeClr val="accent3"/>
                </a:solidFill>
              </a:defRPr>
            </a:lvl3pPr>
            <a:lvl4pPr marL="1371600" indent="0" algn="ctr">
              <a:buNone/>
              <a:defRPr sz="4000" b="1">
                <a:solidFill>
                  <a:schemeClr val="accent3"/>
                </a:solidFill>
              </a:defRPr>
            </a:lvl4pPr>
            <a:lvl5pPr marL="1828800" indent="0" algn="ctr">
              <a:buNone/>
              <a:defRPr sz="4000" b="1">
                <a:solidFill>
                  <a:schemeClr val="accent3"/>
                </a:solidFill>
              </a:defRPr>
            </a:lvl5pPr>
          </a:lstStyle>
          <a:p>
            <a:pPr lvl="0"/>
            <a:r>
              <a:rPr lang="en-US"/>
              <a:t>…is beautiful</a:t>
            </a:r>
          </a:p>
        </p:txBody>
      </p:sp>
      <p:cxnSp>
        <p:nvCxnSpPr>
          <p:cNvPr id="16" name="Straight Connector 15"/>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7"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22"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23"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24" name="Straight Connector 23"/>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59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24" name="Picture Placeholder 23"/>
          <p:cNvSpPr>
            <a:spLocks noGrp="1"/>
          </p:cNvSpPr>
          <p:nvPr>
            <p:ph type="pic" sz="quarter" idx="13"/>
          </p:nvPr>
        </p:nvSpPr>
        <p:spPr>
          <a:xfrm>
            <a:off x="1" y="-1"/>
            <a:ext cx="12191999" cy="6858003"/>
          </a:xfrm>
          <a:custGeom>
            <a:avLst/>
            <a:gdLst>
              <a:gd name="connsiteX0" fmla="*/ 3629041 w 12191999"/>
              <a:gd name="connsiteY0" fmla="*/ 5213254 h 6858003"/>
              <a:gd name="connsiteX1" fmla="*/ 5902830 w 12191999"/>
              <a:gd name="connsiteY1" fmla="*/ 6858001 h 6858003"/>
              <a:gd name="connsiteX2" fmla="*/ 1423476 w 12191999"/>
              <a:gd name="connsiteY2" fmla="*/ 6858001 h 6858003"/>
              <a:gd name="connsiteX3" fmla="*/ 0 w 12191999"/>
              <a:gd name="connsiteY3" fmla="*/ 2588188 h 6858003"/>
              <a:gd name="connsiteX4" fmla="*/ 3295170 w 12191999"/>
              <a:gd name="connsiteY4" fmla="*/ 4971750 h 6858003"/>
              <a:gd name="connsiteX5" fmla="*/ 765751 w 12191999"/>
              <a:gd name="connsiteY5" fmla="*/ 6858003 h 6858003"/>
              <a:gd name="connsiteX6" fmla="*/ 0 w 12191999"/>
              <a:gd name="connsiteY6" fmla="*/ 6858003 h 6858003"/>
              <a:gd name="connsiteX7" fmla="*/ 0 w 12191999"/>
              <a:gd name="connsiteY7" fmla="*/ 1 h 6858003"/>
              <a:gd name="connsiteX8" fmla="*/ 9962165 w 12191999"/>
              <a:gd name="connsiteY8" fmla="*/ 1 h 6858003"/>
              <a:gd name="connsiteX9" fmla="*/ 3628293 w 12191999"/>
              <a:gd name="connsiteY9" fmla="*/ 4723332 h 6858003"/>
              <a:gd name="connsiteX10" fmla="*/ 0 w 12191999"/>
              <a:gd name="connsiteY10" fmla="*/ 2098807 h 6858003"/>
              <a:gd name="connsiteX11" fmla="*/ 10628317 w 12191999"/>
              <a:gd name="connsiteY11" fmla="*/ 0 h 6858003"/>
              <a:gd name="connsiteX12" fmla="*/ 12191999 w 12191999"/>
              <a:gd name="connsiteY12" fmla="*/ 0 h 6858003"/>
              <a:gd name="connsiteX13" fmla="*/ 12191999 w 12191999"/>
              <a:gd name="connsiteY13" fmla="*/ 6858002 h 6858003"/>
              <a:gd name="connsiteX14" fmla="*/ 6601008 w 12191999"/>
              <a:gd name="connsiteY14" fmla="*/ 6858002 h 6858003"/>
              <a:gd name="connsiteX15" fmla="*/ 3959920 w 12191999"/>
              <a:gd name="connsiteY15" fmla="*/ 4953147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6858003">
                <a:moveTo>
                  <a:pt x="3629041" y="5213254"/>
                </a:moveTo>
                <a:lnTo>
                  <a:pt x="5902830" y="6858001"/>
                </a:lnTo>
                <a:lnTo>
                  <a:pt x="1423476" y="6858001"/>
                </a:lnTo>
                <a:close/>
                <a:moveTo>
                  <a:pt x="0" y="2588188"/>
                </a:moveTo>
                <a:lnTo>
                  <a:pt x="3295170" y="4971750"/>
                </a:lnTo>
                <a:lnTo>
                  <a:pt x="765751" y="6858003"/>
                </a:lnTo>
                <a:lnTo>
                  <a:pt x="0" y="6858003"/>
                </a:lnTo>
                <a:close/>
                <a:moveTo>
                  <a:pt x="0" y="1"/>
                </a:moveTo>
                <a:lnTo>
                  <a:pt x="9962165" y="1"/>
                </a:lnTo>
                <a:lnTo>
                  <a:pt x="3628293" y="4723332"/>
                </a:lnTo>
                <a:lnTo>
                  <a:pt x="0" y="2098807"/>
                </a:lnTo>
                <a:close/>
                <a:moveTo>
                  <a:pt x="10628317" y="0"/>
                </a:moveTo>
                <a:lnTo>
                  <a:pt x="12191999" y="0"/>
                </a:lnTo>
                <a:lnTo>
                  <a:pt x="12191999" y="6858002"/>
                </a:lnTo>
                <a:lnTo>
                  <a:pt x="6601008" y="6858002"/>
                </a:lnTo>
                <a:lnTo>
                  <a:pt x="3959920" y="4953147"/>
                </a:lnTo>
                <a:close/>
              </a:path>
            </a:pathLst>
          </a:custGeom>
        </p:spPr>
        <p:txBody>
          <a:bodyPr wrap="square">
            <a:noAutofit/>
          </a:bodyPr>
          <a:lstStyle/>
          <a:p>
            <a:endParaRPr lang="en-US" dirty="0"/>
          </a:p>
        </p:txBody>
      </p:sp>
      <p:sp>
        <p:nvSpPr>
          <p:cNvPr id="25" name="Title 1"/>
          <p:cNvSpPr>
            <a:spLocks noGrp="1"/>
          </p:cNvSpPr>
          <p:nvPr>
            <p:ph type="ctrTitle"/>
          </p:nvPr>
        </p:nvSpPr>
        <p:spPr>
          <a:xfrm>
            <a:off x="5879976" y="4851128"/>
            <a:ext cx="5842171"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26" name="Subtitle 2"/>
          <p:cNvSpPr>
            <a:spLocks noGrp="1"/>
          </p:cNvSpPr>
          <p:nvPr>
            <p:ph type="subTitle" idx="1"/>
          </p:nvPr>
        </p:nvSpPr>
        <p:spPr>
          <a:xfrm>
            <a:off x="5879976" y="5949280"/>
            <a:ext cx="5842171"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1">
            <a:extLst>
              <a:ext uri="{FF2B5EF4-FFF2-40B4-BE49-F238E27FC236}">
                <a16:creationId xmlns:a16="http://schemas.microsoft.com/office/drawing/2014/main" id="{D6BD9776-1714-4FF9-912A-D60729393C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515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and Title">
    <p:spTree>
      <p:nvGrpSpPr>
        <p:cNvPr id="1" name=""/>
        <p:cNvGrpSpPr/>
        <p:nvPr/>
      </p:nvGrpSpPr>
      <p:grpSpPr>
        <a:xfrm>
          <a:off x="0" y="0"/>
          <a:ext cx="0" cy="0"/>
          <a:chOff x="0" y="0"/>
          <a:chExt cx="0" cy="0"/>
        </a:xfrm>
      </p:grpSpPr>
      <p:sp>
        <p:nvSpPr>
          <p:cNvPr id="37" name="Freeform: Shape 36"/>
          <p:cNvSpPr/>
          <p:nvPr userDrawn="1"/>
        </p:nvSpPr>
        <p:spPr>
          <a:xfrm>
            <a:off x="0" y="4293096"/>
            <a:ext cx="12192000" cy="2564904"/>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p:cNvSpPr>
            <a:spLocks noGrp="1"/>
          </p:cNvSpPr>
          <p:nvPr>
            <p:ph type="pic" sz="quarter" idx="13"/>
          </p:nvPr>
        </p:nvSpPr>
        <p:spPr>
          <a:xfrm>
            <a:off x="0" y="0"/>
            <a:ext cx="12192000" cy="5029201"/>
          </a:xfrm>
          <a:custGeom>
            <a:avLst/>
            <a:gdLst>
              <a:gd name="connsiteX0" fmla="*/ 0 w 12192000"/>
              <a:gd name="connsiteY0" fmla="*/ 0 h 5029201"/>
              <a:gd name="connsiteX1" fmla="*/ 12192000 w 12192000"/>
              <a:gd name="connsiteY1" fmla="*/ 0 h 5029201"/>
              <a:gd name="connsiteX2" fmla="*/ 12192000 w 12192000"/>
              <a:gd name="connsiteY2" fmla="*/ 2514601 h 5029201"/>
              <a:gd name="connsiteX3" fmla="*/ 12192000 w 12192000"/>
              <a:gd name="connsiteY3" fmla="*/ 5029201 h 5029201"/>
              <a:gd name="connsiteX4" fmla="*/ 6614601 w 12192000"/>
              <a:gd name="connsiteY4" fmla="*/ 5029201 h 5029201"/>
              <a:gd name="connsiteX5" fmla="*/ 6096000 w 12192000"/>
              <a:gd name="connsiteY5" fmla="*/ 4524815 h 5029201"/>
              <a:gd name="connsiteX6" fmla="*/ 5577400 w 12192000"/>
              <a:gd name="connsiteY6" fmla="*/ 5029201 h 5029201"/>
              <a:gd name="connsiteX7" fmla="*/ 0 w 12192000"/>
              <a:gd name="connsiteY7" fmla="*/ 5029201 h 50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029201">
                <a:moveTo>
                  <a:pt x="0" y="0"/>
                </a:moveTo>
                <a:lnTo>
                  <a:pt x="12192000" y="0"/>
                </a:lnTo>
                <a:lnTo>
                  <a:pt x="12192000" y="2514601"/>
                </a:lnTo>
                <a:lnTo>
                  <a:pt x="12192000" y="5029201"/>
                </a:lnTo>
                <a:lnTo>
                  <a:pt x="6614601" y="5029201"/>
                </a:lnTo>
                <a:lnTo>
                  <a:pt x="6096000" y="4524815"/>
                </a:lnTo>
                <a:lnTo>
                  <a:pt x="5577400" y="5029201"/>
                </a:lnTo>
                <a:lnTo>
                  <a:pt x="0" y="5029201"/>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407368" y="5207650"/>
            <a:ext cx="11377264" cy="1533717"/>
          </a:xfrm>
          <a:prstGeom prst="rect">
            <a:avLst/>
          </a:prstGeom>
        </p:spPr>
        <p:txBody>
          <a:bodyPr lIns="274320" rIns="274320" anchor="ctr">
            <a:noAutofit/>
          </a:bodyPr>
          <a:lstStyle>
            <a:lvl1pPr algn="ctr">
              <a:defRPr sz="4800" b="1" cap="all" baseline="0">
                <a:solidFill>
                  <a:schemeClr val="bg1"/>
                </a:solidFill>
                <a:latin typeface="+mn-lt"/>
              </a:defRPr>
            </a:lvl1pPr>
          </a:lstStyle>
          <a:p>
            <a:r>
              <a:rPr lang="en-US"/>
              <a:t>Click to edit Master title style</a:t>
            </a:r>
          </a:p>
        </p:txBody>
      </p:sp>
      <p:pic>
        <p:nvPicPr>
          <p:cNvPr id="5" name="Picture 1">
            <a:extLst>
              <a:ext uri="{FF2B5EF4-FFF2-40B4-BE49-F238E27FC236}">
                <a16:creationId xmlns:a16="http://schemas.microsoft.com/office/drawing/2014/main" id="{AE288903-DDEE-4018-932C-2D4C061D87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07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7403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14/11/2025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178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610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14/11/2025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896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14/11/2025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6326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cxnSp>
        <p:nvCxnSpPr>
          <p:cNvPr id="16" name="Straight Connector 15">
            <a:extLst>
              <a:ext uri="{FF2B5EF4-FFF2-40B4-BE49-F238E27FC236}">
                <a16:creationId xmlns:a16="http://schemas.microsoft.com/office/drawing/2014/main" id="{2C25D2A5-1F94-49D5-9437-65A0D98BE4F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5773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585B9F-EF5C-4314-BCBC-A6F82ED753B2}" type="datetimeFigureOut">
              <a:rPr lang="en-GB" smtClean="0"/>
              <a:t>14/11/2025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73F885-FE6B-4251-84D2-F6CEF084999B}" type="slidenum">
              <a:rPr lang="en-GB" smtClean="0"/>
              <a:t>‹#›</a:t>
            </a:fld>
            <a:endParaRPr lang="en-GB"/>
          </a:p>
        </p:txBody>
      </p:sp>
    </p:spTree>
    <p:extLst>
      <p:ext uri="{BB962C8B-B14F-4D97-AF65-F5344CB8AC3E}">
        <p14:creationId xmlns:p14="http://schemas.microsoft.com/office/powerpoint/2010/main" val="105557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74252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389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4880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5356DD-DC07-4A23-81D2-5AEFDD1B22D2}" type="datetimeFigureOut">
              <a:rPr lang="en-GB" smtClean="0">
                <a:solidFill>
                  <a:srgbClr val="515254">
                    <a:tint val="75000"/>
                  </a:srgbClr>
                </a:solidFill>
              </a:rPr>
              <a:pPr/>
              <a:t>14/11/2025</a:t>
            </a:fld>
            <a:endParaRPr lang="en-GB">
              <a:solidFill>
                <a:srgbClr val="515254">
                  <a:tint val="75000"/>
                </a:srgbClr>
              </a:solidFill>
            </a:endParaRPr>
          </a:p>
        </p:txBody>
      </p:sp>
      <p:sp>
        <p:nvSpPr>
          <p:cNvPr id="5" name="Footer Placeholder 4"/>
          <p:cNvSpPr>
            <a:spLocks noGrp="1"/>
          </p:cNvSpPr>
          <p:nvPr>
            <p:ph type="ftr" sz="quarter" idx="11"/>
          </p:nvPr>
        </p:nvSpPr>
        <p:spPr/>
        <p:txBody>
          <a:bodyPr/>
          <a:lstStyle/>
          <a:p>
            <a:endParaRPr lang="en-GB">
              <a:solidFill>
                <a:srgbClr val="515254">
                  <a:tint val="75000"/>
                </a:srgbClr>
              </a:solidFill>
            </a:endParaRPr>
          </a:p>
        </p:txBody>
      </p:sp>
      <p:sp>
        <p:nvSpPr>
          <p:cNvPr id="6" name="Slide Number Placeholder 5"/>
          <p:cNvSpPr>
            <a:spLocks noGrp="1"/>
          </p:cNvSpPr>
          <p:nvPr>
            <p:ph type="sldNum" sz="quarter" idx="12"/>
          </p:nvPr>
        </p:nvSpPr>
        <p:spPr/>
        <p:txBody>
          <a:bodyPr/>
          <a:lstStyle/>
          <a:p>
            <a:fld id="{3D7BF7CC-D77B-4438-BD56-E0EA61987517}" type="slidenum">
              <a:rPr lang="en-GB" smtClean="0">
                <a:solidFill>
                  <a:srgbClr val="515254">
                    <a:tint val="75000"/>
                  </a:srgbClr>
                </a:solidFill>
              </a:rPr>
              <a:pPr/>
              <a:t>‹#›</a:t>
            </a:fld>
            <a:endParaRPr lang="en-GB">
              <a:solidFill>
                <a:srgbClr val="515254">
                  <a:tint val="75000"/>
                </a:srgbClr>
              </a:solidFill>
            </a:endParaRPr>
          </a:p>
        </p:txBody>
      </p:sp>
    </p:spTree>
    <p:extLst>
      <p:ext uri="{BB962C8B-B14F-4D97-AF65-F5344CB8AC3E}">
        <p14:creationId xmlns:p14="http://schemas.microsoft.com/office/powerpoint/2010/main" val="4090550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0499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1323977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9270358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874994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0687235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511461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90069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9035308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6422132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420657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259472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14/11/2025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380219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3915">
          <p15:clr>
            <a:srgbClr val="FBAE40"/>
          </p15:clr>
        </p15:guide>
        <p15:guide id="3" orient="horz" pos="402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dirty="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dirty="0">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dirty="0">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dirty="0"/>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dirty="0"/>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dirty="0"/>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142644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80887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1524850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1115797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8163341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dirty="0"/>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02947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479965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3437514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6051230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1346963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53359138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Your Date Here</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Your Footer Here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CF07D-8B3F-4D32-B059-0039CEA46DB1}" type="slidenum">
              <a:rPr lang="en-US" smtClean="0"/>
              <a:t>‹#›</a:t>
            </a:fld>
            <a:endParaRPr lang="en-US" dirty="0"/>
          </a:p>
        </p:txBody>
      </p:sp>
      <p:sp>
        <p:nvSpPr>
          <p:cNvPr id="14" name="Rectangle 13"/>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1645190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7" r:id="rId26"/>
    <p:sldLayoutId id="2147483688" r:id="rId27"/>
    <p:sldLayoutId id="2147483690" r:id="rId28"/>
    <p:sldLayoutId id="2147483691" r:id="rId29"/>
    <p:sldLayoutId id="2147483692" r:id="rId30"/>
    <p:sldLayoutId id="2147483693" r:id="rId31"/>
    <p:sldLayoutId id="2147483694" r:id="rId32"/>
    <p:sldLayoutId id="2147483695" r:id="rId33"/>
    <p:sldLayoutId id="2147483696" r:id="rId3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3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82610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5A3884-BD8F-C16E-6E56-268085A17166}"/>
              </a:ext>
            </a:extLst>
          </p:cNvPr>
          <p:cNvSpPr txBox="1"/>
          <p:nvPr/>
        </p:nvSpPr>
        <p:spPr>
          <a:xfrm>
            <a:off x="230798" y="1705451"/>
            <a:ext cx="11665193" cy="4401205"/>
          </a:xfrm>
          <a:prstGeom prst="rect">
            <a:avLst/>
          </a:prstGeom>
          <a:noFill/>
        </p:spPr>
        <p:txBody>
          <a:bodyPr wrap="square">
            <a:spAutoFit/>
          </a:bodyPr>
          <a:lstStyle/>
          <a:p>
            <a:pPr>
              <a:spcBef>
                <a:spcPts val="2400"/>
              </a:spcBef>
            </a:pPr>
            <a:r>
              <a:rPr lang="en-US" dirty="0">
                <a:solidFill>
                  <a:schemeClr val="bg1"/>
                </a:solidFill>
              </a:rPr>
              <a:t>TV advertising doesn’t just reach people, it impresses them. This isn’t just a subjective take; it’s </a:t>
            </a:r>
            <a:r>
              <a:rPr lang="en-US" dirty="0" err="1">
                <a:solidFill>
                  <a:schemeClr val="bg1"/>
                </a:solidFill>
              </a:rPr>
              <a:t>behavioural</a:t>
            </a:r>
            <a:r>
              <a:rPr lang="en-US" dirty="0">
                <a:solidFill>
                  <a:schemeClr val="bg1"/>
                </a:solidFill>
              </a:rPr>
              <a:t> science. TV sends powerful signals about a brand’s success, quality, and confidence. Just by being on TV, a business communicates strength.</a:t>
            </a:r>
          </a:p>
          <a:p>
            <a:pPr>
              <a:spcBef>
                <a:spcPts val="2400"/>
              </a:spcBef>
            </a:pPr>
            <a:r>
              <a:rPr lang="en-US" dirty="0">
                <a:solidFill>
                  <a:schemeClr val="bg1"/>
                </a:solidFill>
              </a:rPr>
              <a:t>As Richard Shotton explains in </a:t>
            </a:r>
            <a:r>
              <a:rPr lang="en-US" i="1" dirty="0">
                <a:solidFill>
                  <a:schemeClr val="bg1"/>
                </a:solidFill>
              </a:rPr>
              <a:t>The Value of TV: A </a:t>
            </a:r>
            <a:r>
              <a:rPr lang="en-US" i="1" dirty="0" err="1">
                <a:solidFill>
                  <a:schemeClr val="bg1"/>
                </a:solidFill>
              </a:rPr>
              <a:t>Behavioural</a:t>
            </a:r>
            <a:r>
              <a:rPr lang="en-US" i="1" dirty="0">
                <a:solidFill>
                  <a:schemeClr val="bg1"/>
                </a:solidFill>
              </a:rPr>
              <a:t> Science Perspective</a:t>
            </a:r>
            <a:r>
              <a:rPr lang="en-US" dirty="0">
                <a:solidFill>
                  <a:schemeClr val="bg1"/>
                </a:solidFill>
              </a:rPr>
              <a:t>, people trust public and costly signals. TAM Ireland worked with Richard to conduct Irish focused research around that topic. The research found that:</a:t>
            </a:r>
          </a:p>
          <a:p>
            <a:pPr>
              <a:spcBef>
                <a:spcPts val="2400"/>
              </a:spcBef>
            </a:pPr>
            <a:r>
              <a:rPr lang="en-US" dirty="0">
                <a:solidFill>
                  <a:schemeClr val="bg1"/>
                </a:solidFill>
              </a:rPr>
              <a:t>	-Campaign spend is influential in people’s perceptions of quality and TV significantly over indexes here</a:t>
            </a:r>
          </a:p>
          <a:p>
            <a:pPr>
              <a:spcBef>
                <a:spcPts val="2400"/>
              </a:spcBef>
            </a:pPr>
            <a:r>
              <a:rPr lang="en-US" dirty="0">
                <a:solidFill>
                  <a:schemeClr val="bg1"/>
                </a:solidFill>
              </a:rPr>
              <a:t>	-TV in Ireland is perceived as a costly, therefore impactful medium. </a:t>
            </a:r>
          </a:p>
          <a:p>
            <a:pPr>
              <a:spcBef>
                <a:spcPts val="2400"/>
              </a:spcBef>
            </a:pPr>
            <a:r>
              <a:rPr lang="en-US" dirty="0">
                <a:solidFill>
                  <a:schemeClr val="bg1"/>
                </a:solidFill>
              </a:rPr>
              <a:t>In advertising, where you appear matters as much as what you say. And TV makes brands look strong. Consumers read into your media choices. Simply put: TV advertising conveys that you are a brand to be taken seriously.</a:t>
            </a:r>
          </a:p>
          <a:p>
            <a:pPr>
              <a:spcBef>
                <a:spcPts val="2400"/>
              </a:spcBef>
            </a:pPr>
            <a:endParaRPr lang="en-US" dirty="0">
              <a:solidFill>
                <a:schemeClr val="bg1"/>
              </a:solidFill>
            </a:endParaRPr>
          </a:p>
        </p:txBody>
      </p:sp>
      <p:sp>
        <p:nvSpPr>
          <p:cNvPr id="7" name="TextBox 6">
            <a:extLst>
              <a:ext uri="{FF2B5EF4-FFF2-40B4-BE49-F238E27FC236}">
                <a16:creationId xmlns:a16="http://schemas.microsoft.com/office/drawing/2014/main" id="{BF7FD543-5356-A22C-64B9-027EA019DEF1}"/>
              </a:ext>
            </a:extLst>
          </p:cNvPr>
          <p:cNvSpPr txBox="1"/>
          <p:nvPr/>
        </p:nvSpPr>
        <p:spPr>
          <a:xfrm>
            <a:off x="2103563" y="355050"/>
            <a:ext cx="994500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TV communicates strength</a:t>
            </a:r>
          </a:p>
        </p:txBody>
      </p:sp>
    </p:spTree>
    <p:extLst>
      <p:ext uri="{BB962C8B-B14F-4D97-AF65-F5344CB8AC3E}">
        <p14:creationId xmlns:p14="http://schemas.microsoft.com/office/powerpoint/2010/main" val="3435578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82456-DC1F-359D-90A3-92654BAC537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C91ACE60-24A0-85F3-32C3-CDC3E2D6EB09}"/>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2E809504-42F2-82E9-C676-C46FA222BD74}"/>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167A057-343F-DB1E-8F8D-E986A1C73C0D}"/>
              </a:ext>
            </a:extLst>
          </p:cNvPr>
          <p:cNvSpPr txBox="1"/>
          <p:nvPr/>
        </p:nvSpPr>
        <p:spPr>
          <a:xfrm>
            <a:off x="2103563" y="127559"/>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COST SIGNALS: TV ads are seen as relatively costly, which signals quality </a:t>
            </a:r>
          </a:p>
        </p:txBody>
      </p:sp>
      <p:pic>
        <p:nvPicPr>
          <p:cNvPr id="4" name="Picture 3">
            <a:extLst>
              <a:ext uri="{FF2B5EF4-FFF2-40B4-BE49-F238E27FC236}">
                <a16:creationId xmlns:a16="http://schemas.microsoft.com/office/drawing/2014/main" id="{49D78BEA-16EA-40F3-EDC6-217ACFA3F219}"/>
              </a:ext>
            </a:extLst>
          </p:cNvPr>
          <p:cNvPicPr>
            <a:picLocks noChangeAspect="1"/>
          </p:cNvPicPr>
          <p:nvPr/>
        </p:nvPicPr>
        <p:blipFill>
          <a:blip r:embed="rId3"/>
          <a:stretch>
            <a:fillRect/>
          </a:stretch>
        </p:blipFill>
        <p:spPr>
          <a:xfrm>
            <a:off x="241384" y="1633381"/>
            <a:ext cx="11144454" cy="4310246"/>
          </a:xfrm>
          <a:prstGeom prst="rect">
            <a:avLst/>
          </a:prstGeom>
        </p:spPr>
      </p:pic>
      <p:sp>
        <p:nvSpPr>
          <p:cNvPr id="3" name="TextBox 2">
            <a:extLst>
              <a:ext uri="{FF2B5EF4-FFF2-40B4-BE49-F238E27FC236}">
                <a16:creationId xmlns:a16="http://schemas.microsoft.com/office/drawing/2014/main" id="{89203080-B00A-2FCD-2B25-48917BC9BEB3}"/>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1050" dirty="0">
                <a:solidFill>
                  <a:schemeClr val="bg1"/>
                </a:solidFill>
                <a:latin typeface="Montserrat" panose="00000500000000000000" pitchFamily="2" charset="0"/>
              </a:rPr>
              <a:t>(Base: All aged 15+; n=2,710</a:t>
            </a:r>
            <a:r>
              <a:rPr lang="en-GB" sz="800" dirty="0"/>
              <a:t>)</a:t>
            </a:r>
          </a:p>
          <a:p>
            <a:endParaRPr lang="en-IE" sz="900" i="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682559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6EE9CC4-F9AE-FDA2-D20A-0BBBC5571CDF}"/>
              </a:ext>
            </a:extLst>
          </p:cNvPr>
          <p:cNvGraphicFramePr/>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F1BBC056-AB7D-8D04-86C7-ECCC6C700B55}"/>
              </a:ext>
            </a:extLst>
          </p:cNvPr>
          <p:cNvSpPr txBox="1"/>
          <p:nvPr/>
        </p:nvSpPr>
        <p:spPr>
          <a:xfrm>
            <a:off x="2103563" y="127559"/>
            <a:ext cx="9945002"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FITNESS SIGNALS: TV ads deliver quality, confidence and strength signals</a:t>
            </a:r>
          </a:p>
        </p:txBody>
      </p:sp>
      <p:sp>
        <p:nvSpPr>
          <p:cNvPr id="5" name="TextBox 4">
            <a:extLst>
              <a:ext uri="{FF2B5EF4-FFF2-40B4-BE49-F238E27FC236}">
                <a16:creationId xmlns:a16="http://schemas.microsoft.com/office/drawing/2014/main" id="{387262A0-D3D2-AD7F-9A97-6702156E7789}"/>
              </a:ext>
            </a:extLst>
          </p:cNvPr>
          <p:cNvSpPr txBox="1"/>
          <p:nvPr/>
        </p:nvSpPr>
        <p:spPr>
          <a:xfrm>
            <a:off x="113041" y="6526762"/>
            <a:ext cx="11814499" cy="40011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Signalling: Media’s X-Factor 2025 TAM Ireland /Red C 2025 </a:t>
            </a:r>
            <a:r>
              <a:rPr lang="en-GB" sz="1050" dirty="0">
                <a:solidFill>
                  <a:schemeClr val="bg1"/>
                </a:solidFill>
                <a:latin typeface="Montserrat" panose="00000500000000000000" pitchFamily="2" charset="0"/>
              </a:rPr>
              <a:t>(Base: All aged 15+; n=2,710</a:t>
            </a:r>
            <a:r>
              <a:rPr lang="en-GB" sz="800" dirty="0">
                <a:solidFill>
                  <a:schemeClr val="bg1"/>
                </a:solidFill>
              </a:rPr>
              <a:t>)</a:t>
            </a:r>
          </a:p>
          <a:p>
            <a:endParaRPr lang="en-IE" sz="900" i="1" dirty="0">
              <a:solidFill>
                <a:schemeClr val="bg1"/>
              </a:solidFill>
              <a:latin typeface="Montserrat" panose="00000500000000000000" pitchFamily="2" charset="0"/>
            </a:endParaRPr>
          </a:p>
        </p:txBody>
      </p:sp>
      <p:sp>
        <p:nvSpPr>
          <p:cNvPr id="8" name="TextBox 7">
            <a:extLst>
              <a:ext uri="{FF2B5EF4-FFF2-40B4-BE49-F238E27FC236}">
                <a16:creationId xmlns:a16="http://schemas.microsoft.com/office/drawing/2014/main" id="{67C2EDDA-4929-CABD-BCFE-2E560AA10091}"/>
              </a:ext>
            </a:extLst>
          </p:cNvPr>
          <p:cNvSpPr txBox="1"/>
          <p:nvPr/>
        </p:nvSpPr>
        <p:spPr>
          <a:xfrm rot="16200000">
            <a:off x="-2606718" y="3699375"/>
            <a:ext cx="6111688" cy="261610"/>
          </a:xfrm>
          <a:prstGeom prst="rect">
            <a:avLst/>
          </a:prstGeom>
          <a:noFill/>
        </p:spPr>
        <p:txBody>
          <a:bodyPr wrap="square">
            <a:spAutoFit/>
          </a:bodyPr>
          <a:lstStyle/>
          <a:p>
            <a:pPr algn="ctr" rtl="0">
              <a:defRPr sz="1000" b="0" i="0" u="none" strike="noStrike" kern="1200" baseline="0">
                <a:solidFill>
                  <a:prstClr val="black">
                    <a:lumMod val="65000"/>
                    <a:lumOff val="35000"/>
                  </a:prstClr>
                </a:solidFill>
                <a:latin typeface="+mn-lt"/>
                <a:ea typeface="+mn-ea"/>
                <a:cs typeface="+mn-cs"/>
              </a:defRPr>
            </a:pPr>
            <a:r>
              <a:rPr lang="en-US" sz="1100" dirty="0">
                <a:solidFill>
                  <a:schemeClr val="bg1"/>
                </a:solidFill>
                <a:latin typeface="Montserrat" panose="00000500000000000000" pitchFamily="2" charset="0"/>
              </a:rPr>
              <a:t>%</a:t>
            </a:r>
            <a:r>
              <a:rPr lang="en-US" sz="1100" baseline="0" dirty="0">
                <a:solidFill>
                  <a:schemeClr val="bg1"/>
                </a:solidFill>
                <a:latin typeface="Montserrat" panose="00000500000000000000" pitchFamily="2" charset="0"/>
              </a:rPr>
              <a:t> positively agree(net 6-7) to </a:t>
            </a:r>
            <a:r>
              <a:rPr lang="en-US" sz="1000" baseline="0" dirty="0">
                <a:solidFill>
                  <a:schemeClr val="bg1"/>
                </a:solidFill>
                <a:latin typeface="Montserrat" panose="00000500000000000000" pitchFamily="2" charset="0"/>
              </a:rPr>
              <a:t>statements</a:t>
            </a:r>
            <a:endParaRPr lang="en-IE" sz="11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45758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 Showeet">
  <a:themeElements>
    <a:clrScheme name="TAM">
      <a:dk1>
        <a:srgbClr val="6C6C6C"/>
      </a:dk1>
      <a:lt1>
        <a:srgbClr val="FFFFFF"/>
      </a:lt1>
      <a:dk2>
        <a:srgbClr val="6C6C6C"/>
      </a:dk2>
      <a:lt2>
        <a:srgbClr val="FFFFFF"/>
      </a:lt2>
      <a:accent1>
        <a:srgbClr val="F91B34"/>
      </a:accent1>
      <a:accent2>
        <a:srgbClr val="C7D635"/>
      </a:accent2>
      <a:accent3>
        <a:srgbClr val="0A6BB9"/>
      </a:accent3>
      <a:accent4>
        <a:srgbClr val="FEDA01"/>
      </a:accent4>
      <a:accent5>
        <a:srgbClr val="2D76D5"/>
      </a:accent5>
      <a:accent6>
        <a:srgbClr val="56C2E6"/>
      </a:accent6>
      <a:hlink>
        <a:srgbClr val="AFAFAF"/>
      </a:hlink>
      <a:folHlink>
        <a:srgbClr val="AFAF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637</Words>
  <Application>Microsoft Office PowerPoint</Application>
  <PresentationFormat>Widescreen</PresentationFormat>
  <Paragraphs>26</Paragraphs>
  <Slides>3</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vt:i4>
      </vt:variant>
    </vt:vector>
  </HeadingPairs>
  <TitlesOfParts>
    <vt:vector size="16" baseType="lpstr">
      <vt:lpstr>Arial</vt:lpstr>
      <vt:lpstr>Calibri</vt:lpstr>
      <vt:lpstr>Calibri Light</vt:lpstr>
      <vt:lpstr>Montserrat</vt:lpstr>
      <vt:lpstr>Montserrat SemiBold</vt:lpstr>
      <vt:lpstr>Open Sans</vt:lpstr>
      <vt:lpstr>proxima-nova</vt:lpstr>
      <vt:lpstr>Roboto</vt:lpstr>
      <vt:lpstr>Sawarabi Mincho</vt:lpstr>
      <vt:lpstr>Symbol</vt:lpstr>
      <vt:lpstr>Custom Design - Showeet</vt:lpstr>
      <vt:lpstr>Custom Design</vt:lpstr>
      <vt:lpstr>1_Custom Design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is brand safe</dc:title>
  <dc:creator>Eimear Keane</dc:creator>
  <cp:lastModifiedBy>Eimear Keane</cp:lastModifiedBy>
  <cp:revision>8</cp:revision>
  <dcterms:created xsi:type="dcterms:W3CDTF">2018-08-21T09:54:15Z</dcterms:created>
  <dcterms:modified xsi:type="dcterms:W3CDTF">2025-11-14T13:50:36Z</dcterms:modified>
</cp:coreProperties>
</file>