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Lst>
  <p:notesMasterIdLst>
    <p:notesMasterId r:id="rId6"/>
  </p:notesMasterIdLst>
  <p:sldIdLst>
    <p:sldId id="2147471275" r:id="rId3"/>
    <p:sldId id="2147471274" r:id="rId4"/>
    <p:sldId id="520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37B2E-DC4B-4AA3-B613-FDE5691BAF09}" v="5" dt="2025-03-19T09:51:01.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58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8A337B2E-DC4B-4AA3-B613-FDE5691BAF09}"/>
    <pc:docChg chg="custSel addSld delSld modSld sldOrd">
      <pc:chgData name="Eimear Keane" userId="eef31a02-fc57-41c7-a1dc-9c55ab6f1315" providerId="ADAL" clId="{8A337B2E-DC4B-4AA3-B613-FDE5691BAF09}" dt="2025-03-19T09:51:05.602" v="28" actId="47"/>
      <pc:docMkLst>
        <pc:docMk/>
      </pc:docMkLst>
      <pc:sldChg chg="delSp modSp add del mod">
        <pc:chgData name="Eimear Keane" userId="eef31a02-fc57-41c7-a1dc-9c55ab6f1315" providerId="ADAL" clId="{8A337B2E-DC4B-4AA3-B613-FDE5691BAF09}" dt="2025-03-19T09:46:52.812" v="11" actId="47"/>
        <pc:sldMkLst>
          <pc:docMk/>
          <pc:sldMk cId="3148184388" sldId="326"/>
        </pc:sldMkLst>
        <pc:spChg chg="del">
          <ac:chgData name="Eimear Keane" userId="eef31a02-fc57-41c7-a1dc-9c55ab6f1315" providerId="ADAL" clId="{8A337B2E-DC4B-4AA3-B613-FDE5691BAF09}" dt="2025-03-19T09:44:37.008" v="1" actId="478"/>
          <ac:spMkLst>
            <pc:docMk/>
            <pc:sldMk cId="3148184388" sldId="326"/>
            <ac:spMk id="3" creationId="{115A5E6A-8BA6-47B0-AE49-61ECFF42217C}"/>
          </ac:spMkLst>
        </pc:spChg>
        <pc:spChg chg="del">
          <ac:chgData name="Eimear Keane" userId="eef31a02-fc57-41c7-a1dc-9c55ab6f1315" providerId="ADAL" clId="{8A337B2E-DC4B-4AA3-B613-FDE5691BAF09}" dt="2025-03-19T09:44:45.600" v="8" actId="478"/>
          <ac:spMkLst>
            <pc:docMk/>
            <pc:sldMk cId="3148184388" sldId="326"/>
            <ac:spMk id="8" creationId="{1A0ADD2B-2160-4A4B-B59F-A6575946C541}"/>
          </ac:spMkLst>
        </pc:spChg>
        <pc:spChg chg="del">
          <ac:chgData name="Eimear Keane" userId="eef31a02-fc57-41c7-a1dc-9c55ab6f1315" providerId="ADAL" clId="{8A337B2E-DC4B-4AA3-B613-FDE5691BAF09}" dt="2025-03-19T09:44:39.747" v="3" actId="478"/>
          <ac:spMkLst>
            <pc:docMk/>
            <pc:sldMk cId="3148184388" sldId="326"/>
            <ac:spMk id="9" creationId="{34C1F874-379F-452A-A92C-75AB245EE297}"/>
          </ac:spMkLst>
        </pc:spChg>
        <pc:spChg chg="del">
          <ac:chgData name="Eimear Keane" userId="eef31a02-fc57-41c7-a1dc-9c55ab6f1315" providerId="ADAL" clId="{8A337B2E-DC4B-4AA3-B613-FDE5691BAF09}" dt="2025-03-19T09:44:43.990" v="7" actId="478"/>
          <ac:spMkLst>
            <pc:docMk/>
            <pc:sldMk cId="3148184388" sldId="326"/>
            <ac:spMk id="10" creationId="{A5BDCEBE-F209-4321-827D-CD5EC510CEF8}"/>
          </ac:spMkLst>
        </pc:spChg>
        <pc:spChg chg="del">
          <ac:chgData name="Eimear Keane" userId="eef31a02-fc57-41c7-a1dc-9c55ab6f1315" providerId="ADAL" clId="{8A337B2E-DC4B-4AA3-B613-FDE5691BAF09}" dt="2025-03-19T09:44:42.856" v="6" actId="478"/>
          <ac:spMkLst>
            <pc:docMk/>
            <pc:sldMk cId="3148184388" sldId="326"/>
            <ac:spMk id="11" creationId="{6A0A3558-AE5D-4D35-A89E-82324CC59C02}"/>
          </ac:spMkLst>
        </pc:spChg>
        <pc:spChg chg="del mod">
          <ac:chgData name="Eimear Keane" userId="eef31a02-fc57-41c7-a1dc-9c55ab6f1315" providerId="ADAL" clId="{8A337B2E-DC4B-4AA3-B613-FDE5691BAF09}" dt="2025-03-19T09:44:41.794" v="5" actId="478"/>
          <ac:spMkLst>
            <pc:docMk/>
            <pc:sldMk cId="3148184388" sldId="326"/>
            <ac:spMk id="12" creationId="{83A2FDDA-374F-4587-9219-C527C47137B6}"/>
          </ac:spMkLst>
        </pc:spChg>
        <pc:spChg chg="mod">
          <ac:chgData name="Eimear Keane" userId="eef31a02-fc57-41c7-a1dc-9c55ab6f1315" providerId="ADAL" clId="{8A337B2E-DC4B-4AA3-B613-FDE5691BAF09}" dt="2025-03-19T09:44:56.013" v="9"/>
          <ac:spMkLst>
            <pc:docMk/>
            <pc:sldMk cId="3148184388" sldId="326"/>
            <ac:spMk id="17" creationId="{2D6DC2D7-E4F2-4C0A-B448-B615F22D1FFB}"/>
          </ac:spMkLst>
        </pc:spChg>
        <pc:grpChg chg="del">
          <ac:chgData name="Eimear Keane" userId="eef31a02-fc57-41c7-a1dc-9c55ab6f1315" providerId="ADAL" clId="{8A337B2E-DC4B-4AA3-B613-FDE5691BAF09}" dt="2025-03-19T09:44:38.477" v="2" actId="478"/>
          <ac:grpSpMkLst>
            <pc:docMk/>
            <pc:sldMk cId="3148184388" sldId="326"/>
            <ac:grpSpMk id="6" creationId="{D80722F5-DB0E-4684-9264-0589DD4150C7}"/>
          </ac:grpSpMkLst>
        </pc:grpChg>
      </pc:sldChg>
      <pc:sldChg chg="del">
        <pc:chgData name="Eimear Keane" userId="eef31a02-fc57-41c7-a1dc-9c55ab6f1315" providerId="ADAL" clId="{8A337B2E-DC4B-4AA3-B613-FDE5691BAF09}" dt="2025-03-19T09:47:13.912" v="12" actId="47"/>
        <pc:sldMkLst>
          <pc:docMk/>
          <pc:sldMk cId="2393093230" sldId="372"/>
        </pc:sldMkLst>
      </pc:sldChg>
      <pc:sldChg chg="modSp del mod">
        <pc:chgData name="Eimear Keane" userId="eef31a02-fc57-41c7-a1dc-9c55ab6f1315" providerId="ADAL" clId="{8A337B2E-DC4B-4AA3-B613-FDE5691BAF09}" dt="2025-03-19T09:51:05.602" v="28" actId="47"/>
        <pc:sldMkLst>
          <pc:docMk/>
          <pc:sldMk cId="3444293294" sldId="374"/>
        </pc:sldMkLst>
        <pc:spChg chg="mod">
          <ac:chgData name="Eimear Keane" userId="eef31a02-fc57-41c7-a1dc-9c55ab6f1315" providerId="ADAL" clId="{8A337B2E-DC4B-4AA3-B613-FDE5691BAF09}" dt="2025-03-19T09:49:42.549" v="14"/>
          <ac:spMkLst>
            <pc:docMk/>
            <pc:sldMk cId="3444293294" sldId="374"/>
            <ac:spMk id="6" creationId="{1735350C-219D-4E7E-849C-71C158560971}"/>
          </ac:spMkLst>
        </pc:spChg>
      </pc:sldChg>
      <pc:sldChg chg="del">
        <pc:chgData name="Eimear Keane" userId="eef31a02-fc57-41c7-a1dc-9c55ab6f1315" providerId="ADAL" clId="{8A337B2E-DC4B-4AA3-B613-FDE5691BAF09}" dt="2025-03-19T09:47:16.558" v="13" actId="47"/>
        <pc:sldMkLst>
          <pc:docMk/>
          <pc:sldMk cId="1560450993" sldId="1618"/>
        </pc:sldMkLst>
      </pc:sldChg>
      <pc:sldChg chg="modSp mod">
        <pc:chgData name="Eimear Keane" userId="eef31a02-fc57-41c7-a1dc-9c55ab6f1315" providerId="ADAL" clId="{8A337B2E-DC4B-4AA3-B613-FDE5691BAF09}" dt="2025-03-19T09:46:42.899" v="10" actId="1076"/>
        <pc:sldMkLst>
          <pc:docMk/>
          <pc:sldMk cId="1755357346" sldId="2147471274"/>
        </pc:sldMkLst>
        <pc:spChg chg="mod">
          <ac:chgData name="Eimear Keane" userId="eef31a02-fc57-41c7-a1dc-9c55ab6f1315" providerId="ADAL" clId="{8A337B2E-DC4B-4AA3-B613-FDE5691BAF09}" dt="2025-03-19T09:46:42.899" v="10" actId="1076"/>
          <ac:spMkLst>
            <pc:docMk/>
            <pc:sldMk cId="1755357346" sldId="2147471274"/>
            <ac:spMk id="4" creationId="{064CA89F-5606-EA1B-1259-1E8F2ADEBF84}"/>
          </ac:spMkLst>
        </pc:spChg>
      </pc:sldChg>
      <pc:sldChg chg="addSp delSp modSp new mod ord">
        <pc:chgData name="Eimear Keane" userId="eef31a02-fc57-41c7-a1dc-9c55ab6f1315" providerId="ADAL" clId="{8A337B2E-DC4B-4AA3-B613-FDE5691BAF09}" dt="2025-03-19T09:51:03.331" v="27"/>
        <pc:sldMkLst>
          <pc:docMk/>
          <pc:sldMk cId="3435578208" sldId="2147471275"/>
        </pc:sldMkLst>
        <pc:spChg chg="del">
          <ac:chgData name="Eimear Keane" userId="eef31a02-fc57-41c7-a1dc-9c55ab6f1315" providerId="ADAL" clId="{8A337B2E-DC4B-4AA3-B613-FDE5691BAF09}" dt="2025-03-19T09:50:17.145" v="17" actId="478"/>
          <ac:spMkLst>
            <pc:docMk/>
            <pc:sldMk cId="3435578208" sldId="2147471275"/>
            <ac:spMk id="2" creationId="{1886E301-8173-BA80-3509-C393BAABAEF9}"/>
          </ac:spMkLst>
        </pc:spChg>
        <pc:spChg chg="add mod">
          <ac:chgData name="Eimear Keane" userId="eef31a02-fc57-41c7-a1dc-9c55ab6f1315" providerId="ADAL" clId="{8A337B2E-DC4B-4AA3-B613-FDE5691BAF09}" dt="2025-03-19T09:50:24.766" v="19" actId="207"/>
          <ac:spMkLst>
            <pc:docMk/>
            <pc:sldMk cId="3435578208" sldId="2147471275"/>
            <ac:spMk id="4" creationId="{8C5A3884-BD8F-C16E-6E56-268085A17166}"/>
          </ac:spMkLst>
        </pc:spChg>
        <pc:spChg chg="add mod">
          <ac:chgData name="Eimear Keane" userId="eef31a02-fc57-41c7-a1dc-9c55ab6f1315" providerId="ADAL" clId="{8A337B2E-DC4B-4AA3-B613-FDE5691BAF09}" dt="2025-03-19T09:51:01.509" v="25"/>
          <ac:spMkLst>
            <pc:docMk/>
            <pc:sldMk cId="3435578208" sldId="2147471275"/>
            <ac:spMk id="7" creationId="{BF7FD543-5356-A22C-64B9-027EA019DEF1}"/>
          </ac:spMkLst>
        </pc:spChg>
        <pc:picChg chg="add mod">
          <ac:chgData name="Eimear Keane" userId="eef31a02-fc57-41c7-a1dc-9c55ab6f1315" providerId="ADAL" clId="{8A337B2E-DC4B-4AA3-B613-FDE5691BAF09}" dt="2025-03-19T09:50:56.524" v="24" actId="1076"/>
          <ac:picMkLst>
            <pc:docMk/>
            <pc:sldMk cId="3435578208" sldId="2147471275"/>
            <ac:picMk id="6" creationId="{BE9DDF4C-B8AB-3761-7C37-B3D6B6C0A401}"/>
          </ac:picMkLst>
        </pc:picChg>
      </pc:sldChg>
      <pc:sldMasterChg chg="delSldLayout">
        <pc:chgData name="Eimear Keane" userId="eef31a02-fc57-41c7-a1dc-9c55ab6f1315" providerId="ADAL" clId="{8A337B2E-DC4B-4AA3-B613-FDE5691BAF09}" dt="2025-03-19T09:51:05.602" v="28" actId="47"/>
        <pc:sldMasterMkLst>
          <pc:docMk/>
          <pc:sldMasterMk cId="1645190643" sldId="2147483660"/>
        </pc:sldMasterMkLst>
        <pc:sldLayoutChg chg="del">
          <pc:chgData name="Eimear Keane" userId="eef31a02-fc57-41c7-a1dc-9c55ab6f1315" providerId="ADAL" clId="{8A337B2E-DC4B-4AA3-B613-FDE5691BAF09}" dt="2025-03-19T09:51:05.602" v="28" actId="47"/>
          <pc:sldLayoutMkLst>
            <pc:docMk/>
            <pc:sldMasterMk cId="1645190643" sldId="2147483660"/>
            <pc:sldLayoutMk cId="3557396610" sldId="2147483686"/>
          </pc:sldLayoutMkLst>
        </pc:sldLayoutChg>
        <pc:sldLayoutChg chg="del">
          <pc:chgData name="Eimear Keane" userId="eef31a02-fc57-41c7-a1dc-9c55ab6f1315" providerId="ADAL" clId="{8A337B2E-DC4B-4AA3-B613-FDE5691BAF09}" dt="2025-03-19T09:47:13.912" v="12" actId="47"/>
          <pc:sldLayoutMkLst>
            <pc:docMk/>
            <pc:sldMasterMk cId="1645190643" sldId="2147483660"/>
            <pc:sldLayoutMk cId="1879353337" sldId="2147483697"/>
          </pc:sldLayoutMkLst>
        </pc:sldLayoutChg>
        <pc:sldLayoutChg chg="del">
          <pc:chgData name="Eimear Keane" userId="eef31a02-fc57-41c7-a1dc-9c55ab6f1315" providerId="ADAL" clId="{8A337B2E-DC4B-4AA3-B613-FDE5691BAF09}" dt="2025-03-19T09:46:52.812" v="11" actId="47"/>
          <pc:sldLayoutMkLst>
            <pc:docMk/>
            <pc:sldMasterMk cId="1645190643" sldId="2147483660"/>
            <pc:sldLayoutMk cId="16829925" sldId="214748369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15-34s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1B7E-4111-AA59-2FD2C1240B5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1B7E-4111-AA59-2FD2C1240B5B}"/>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1B7E-4111-AA59-2FD2C1240B5B}"/>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1B7E-4111-AA59-2FD2C1240B5B}"/>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1B7E-4111-AA59-2FD2C1240B5B}"/>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1B7E-4111-AA59-2FD2C1240B5B}"/>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1B7E-4111-AA59-2FD2C1240B5B}"/>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1B7E-4111-AA59-2FD2C1240B5B}"/>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1B7E-4111-AA59-2FD2C1240B5B}"/>
              </c:ext>
            </c:extLst>
          </c:dPt>
          <c:dPt>
            <c:idx val="9"/>
            <c:bubble3D val="0"/>
            <c:spPr>
              <a:solidFill>
                <a:schemeClr val="accent4">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3-1B7E-4111-AA59-2FD2C1240B5B}"/>
              </c:ext>
            </c:extLst>
          </c:dPt>
          <c:dPt>
            <c:idx val="10"/>
            <c:bubble3D val="0"/>
            <c:spPr>
              <a:solidFill>
                <a:schemeClr val="accent5">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5-1B7E-4111-AA59-2FD2C1240B5B}"/>
              </c:ext>
            </c:extLst>
          </c:dPt>
          <c:dPt>
            <c:idx val="11"/>
            <c:bubble3D val="0"/>
            <c:spPr>
              <a:solidFill>
                <a:schemeClr val="accent6">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7-1B7E-4111-AA59-2FD2C1240B5B}"/>
              </c:ext>
            </c:extLst>
          </c:dPt>
          <c:dPt>
            <c:idx val="12"/>
            <c:bubble3D val="0"/>
            <c:spPr>
              <a:solidFill>
                <a:schemeClr val="accent1">
                  <a:lumMod val="80000"/>
                  <a:lumOff val="2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9-1B7E-4111-AA59-2FD2C1240B5B}"/>
              </c:ext>
            </c:extLst>
          </c:dPt>
          <c:dLbls>
            <c:dLbl>
              <c:idx val="0"/>
              <c:layout>
                <c:manualLayout>
                  <c:x val="-5.2069423620408083E-2"/>
                  <c:y val="2.057192840680943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B7E-4111-AA59-2FD2C1240B5B}"/>
                </c:ext>
              </c:extLst>
            </c:dLbl>
            <c:dLbl>
              <c:idx val="5"/>
              <c:layout>
                <c:manualLayout>
                  <c:x val="1.5910101661791326E-2"/>
                  <c:y val="6.628732486638595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1B7E-4111-AA59-2FD2C1240B5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Broadcaster TV</c:v>
                </c:pt>
                <c:pt idx="1">
                  <c:v>YouTube</c:v>
                </c:pt>
                <c:pt idx="2">
                  <c:v>Other Online Video</c:v>
                </c:pt>
              </c:strCache>
            </c:strRef>
          </c:cat>
          <c:val>
            <c:numRef>
              <c:f>Sheet1!$B$2:$B$4</c:f>
              <c:numCache>
                <c:formatCode>0.0</c:formatCode>
                <c:ptCount val="3"/>
                <c:pt idx="0">
                  <c:v>68.5</c:v>
                </c:pt>
                <c:pt idx="1">
                  <c:v>14.6</c:v>
                </c:pt>
                <c:pt idx="2">
                  <c:v>16.899999999999999</c:v>
                </c:pt>
              </c:numCache>
            </c:numRef>
          </c:val>
          <c:extLst>
            <c:ext xmlns:c16="http://schemas.microsoft.com/office/drawing/2014/chart" uri="{C3380CC4-5D6E-409C-BE32-E72D297353CC}">
              <c16:uniqueId val="{0000001A-1B7E-4111-AA59-2FD2C1240B5B}"/>
            </c:ext>
          </c:extLst>
        </c:ser>
        <c:ser>
          <c:idx val="1"/>
          <c:order val="1"/>
          <c:tx>
            <c:strRef>
              <c:f>Sheet1!$C$1</c:f>
              <c:strCache>
                <c:ptCount val="1"/>
                <c:pt idx="0">
                  <c:v>Column1</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C-1B7E-4111-AA59-2FD2C1240B5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E-1B7E-4111-AA59-2FD2C1240B5B}"/>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0-1B7E-4111-AA59-2FD2C1240B5B}"/>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2-1B7E-4111-AA59-2FD2C1240B5B}"/>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4-1B7E-4111-AA59-2FD2C1240B5B}"/>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6-1B7E-4111-AA59-2FD2C1240B5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Broadcaster TV</c:v>
                </c:pt>
                <c:pt idx="1">
                  <c:v>YouTube</c:v>
                </c:pt>
                <c:pt idx="2">
                  <c:v>Other Online Video</c:v>
                </c:pt>
              </c:strCache>
            </c:strRef>
          </c:cat>
          <c:val>
            <c:numRef>
              <c:f>Sheet1!$C$2:$C$4</c:f>
              <c:numCache>
                <c:formatCode>General</c:formatCode>
                <c:ptCount val="3"/>
              </c:numCache>
            </c:numRef>
          </c:val>
          <c:extLst>
            <c:ext xmlns:c16="http://schemas.microsoft.com/office/drawing/2014/chart" uri="{C3380CC4-5D6E-409C-BE32-E72D297353CC}">
              <c16:uniqueId val="{00000027-1B7E-4111-AA59-2FD2C1240B5B}"/>
            </c:ext>
          </c:extLst>
        </c:ser>
        <c:ser>
          <c:idx val="2"/>
          <c:order val="2"/>
          <c:tx>
            <c:strRef>
              <c:f>Sheet1!$D$1</c:f>
              <c:strCache>
                <c:ptCount val="1"/>
                <c:pt idx="0">
                  <c:v>All Ads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9-1B7E-4111-AA59-2FD2C1240B5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B-1B7E-4111-AA59-2FD2C1240B5B}"/>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D-1B7E-4111-AA59-2FD2C1240B5B}"/>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2F-1B7E-4111-AA59-2FD2C1240B5B}"/>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1-1B7E-4111-AA59-2FD2C1240B5B}"/>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3-1B7E-4111-AA59-2FD2C1240B5B}"/>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5-1B7E-4111-AA59-2FD2C1240B5B}"/>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7-1B7E-4111-AA59-2FD2C1240B5B}"/>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9-1B7E-4111-AA59-2FD2C1240B5B}"/>
              </c:ext>
            </c:extLst>
          </c:dPt>
          <c:dPt>
            <c:idx val="9"/>
            <c:bubble3D val="0"/>
            <c:spPr>
              <a:solidFill>
                <a:schemeClr val="accent4">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B-1B7E-4111-AA59-2FD2C1240B5B}"/>
              </c:ext>
            </c:extLst>
          </c:dPt>
          <c:dPt>
            <c:idx val="10"/>
            <c:bubble3D val="0"/>
            <c:spPr>
              <a:solidFill>
                <a:schemeClr val="accent5">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D-1B7E-4111-AA59-2FD2C1240B5B}"/>
              </c:ext>
            </c:extLst>
          </c:dPt>
          <c:dPt>
            <c:idx val="11"/>
            <c:bubble3D val="0"/>
            <c:spPr>
              <a:solidFill>
                <a:schemeClr val="accent6">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3F-1B7E-4111-AA59-2FD2C1240B5B}"/>
              </c:ext>
            </c:extLst>
          </c:dPt>
          <c:dPt>
            <c:idx val="12"/>
            <c:bubble3D val="0"/>
            <c:spPr>
              <a:solidFill>
                <a:schemeClr val="accent1">
                  <a:lumMod val="80000"/>
                  <a:lumOff val="2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41-1B7E-4111-AA59-2FD2C1240B5B}"/>
              </c:ext>
            </c:extLst>
          </c:dPt>
          <c:dLbls>
            <c:dLbl>
              <c:idx val="0"/>
              <c:layout>
                <c:manualLayout>
                  <c:x val="5.3515796498752648E-2"/>
                  <c:y val="2.742923787574582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29-1B7E-4111-AA59-2FD2C1240B5B}"/>
                </c:ext>
              </c:extLst>
            </c:dLbl>
            <c:dLbl>
              <c:idx val="5"/>
              <c:layout>
                <c:manualLayout>
                  <c:x val="-0.15042277934784531"/>
                  <c:y val="-1.828615858383060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33-1B7E-4111-AA59-2FD2C1240B5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Broadcaster TV</c:v>
                </c:pt>
                <c:pt idx="1">
                  <c:v>YouTube</c:v>
                </c:pt>
                <c:pt idx="2">
                  <c:v>Other Online Video</c:v>
                </c:pt>
              </c:strCache>
            </c:strRef>
          </c:cat>
          <c:val>
            <c:numRef>
              <c:f>Sheet1!$D$2:$D$4</c:f>
              <c:numCache>
                <c:formatCode>0.0</c:formatCode>
                <c:ptCount val="3"/>
                <c:pt idx="0">
                  <c:v>88.7</c:v>
                </c:pt>
                <c:pt idx="1">
                  <c:v>5.8</c:v>
                </c:pt>
                <c:pt idx="2">
                  <c:v>5.5</c:v>
                </c:pt>
              </c:numCache>
            </c:numRef>
          </c:val>
          <c:extLst>
            <c:ext xmlns:c16="http://schemas.microsoft.com/office/drawing/2014/chart" uri="{C3380CC4-5D6E-409C-BE32-E72D297353CC}">
              <c16:uniqueId val="{00000042-1B7E-4111-AA59-2FD2C1240B5B}"/>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egendEntry>
        <c:idx val="1"/>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layout>
        <c:manualLayout>
          <c:xMode val="edge"/>
          <c:yMode val="edge"/>
          <c:x val="0.75274005909482433"/>
          <c:y val="0.2323535925414649"/>
          <c:w val="0.18494870089514484"/>
          <c:h val="0.1407037644922601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0.40345</cdr:x>
      <cdr:y>0.3403</cdr:y>
    </cdr:from>
    <cdr:to>
      <cdr:x>0.52646</cdr:x>
      <cdr:y>0.39569</cdr:y>
    </cdr:to>
    <cdr:sp macro="" textlink="">
      <cdr:nvSpPr>
        <cdr:cNvPr id="2" name="TextBox 7">
          <a:extLst xmlns:a="http://schemas.openxmlformats.org/drawingml/2006/main">
            <a:ext uri="{FF2B5EF4-FFF2-40B4-BE49-F238E27FC236}">
              <a16:creationId xmlns:a16="http://schemas.microsoft.com/office/drawing/2014/main" id="{510ED10F-4489-4DC6-8165-9E4D20FD5B75}"/>
            </a:ext>
          </a:extLst>
        </cdr:cNvPr>
        <cdr:cNvSpPr txBox="1"/>
      </cdr:nvSpPr>
      <cdr:spPr>
        <a:xfrm xmlns:a="http://schemas.openxmlformats.org/drawingml/2006/main">
          <a:off x="3700325" y="1883863"/>
          <a:ext cx="1128210" cy="30663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Arial"/>
              <a:ea typeface="+mn-ea"/>
              <a:cs typeface="+mn-cs"/>
            </a:rPr>
            <a:t>15-34s</a:t>
          </a:r>
        </a:p>
      </cdr:txBody>
    </cdr:sp>
  </cdr:relSizeAnchor>
  <cdr:relSizeAnchor xmlns:cdr="http://schemas.openxmlformats.org/drawingml/2006/chartDrawing">
    <cdr:from>
      <cdr:x>0.43032</cdr:x>
      <cdr:y>0.06817</cdr:y>
    </cdr:from>
    <cdr:to>
      <cdr:x>0.65676</cdr:x>
      <cdr:y>0.12303</cdr:y>
    </cdr:to>
    <cdr:sp macro="" textlink="">
      <cdr:nvSpPr>
        <cdr:cNvPr id="3" name="TextBox 6">
          <a:extLst xmlns:a="http://schemas.openxmlformats.org/drawingml/2006/main">
            <a:ext uri="{FF2B5EF4-FFF2-40B4-BE49-F238E27FC236}">
              <a16:creationId xmlns:a16="http://schemas.microsoft.com/office/drawing/2014/main" id="{29148050-B771-4017-8598-2385DED35D57}"/>
            </a:ext>
          </a:extLst>
        </cdr:cNvPr>
        <cdr:cNvSpPr txBox="1"/>
      </cdr:nvSpPr>
      <cdr:spPr>
        <a:xfrm xmlns:a="http://schemas.openxmlformats.org/drawingml/2006/main">
          <a:off x="3946752" y="377388"/>
          <a:ext cx="2076839" cy="3036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Arial"/>
              <a:ea typeface="+mn-ea"/>
              <a:cs typeface="+mn-cs"/>
            </a:rPr>
            <a:t>ALL </a:t>
          </a:r>
          <a:r>
            <a:rPr lang="en-GB" sz="1400" b="1" kern="0" dirty="0">
              <a:solidFill>
                <a:schemeClr val="bg1"/>
              </a:solidFill>
              <a:latin typeface="Arial"/>
            </a:rPr>
            <a:t>ADULT</a:t>
          </a:r>
          <a:r>
            <a:rPr kumimoji="0" lang="en-GB" sz="1400" b="1" i="0" u="none" strike="noStrike" kern="0" cap="none" spc="0" normalizeH="0" baseline="0" noProof="0" dirty="0">
              <a:ln>
                <a:noFill/>
              </a:ln>
              <a:solidFill>
                <a:schemeClr val="bg1"/>
              </a:solidFill>
              <a:effectLst/>
              <a:uLnTx/>
              <a:uFillTx/>
              <a:latin typeface="Arial"/>
              <a:ea typeface="+mn-ea"/>
              <a:cs typeface="+mn-cs"/>
            </a:rPr>
            <a:t>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19/03/2025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F6765-366A-55B5-24DD-5802E35BE5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E234F-6B31-F53D-5FC1-5F1512CEC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D81CD-4CED-9462-90A0-2E86B3F253D8}"/>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FC8D0411-3660-2689-FBF1-23158F2FF0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809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19/03/2025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0499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32397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270358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874994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0687235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1146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90069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03530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6422132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420657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259472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80219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endParaRPr lang="en-US"/>
          </a:p>
        </p:txBody>
      </p:sp>
    </p:spTree>
    <p:extLst>
      <p:ext uri="{BB962C8B-B14F-4D97-AF65-F5344CB8AC3E}">
        <p14:creationId xmlns:p14="http://schemas.microsoft.com/office/powerpoint/2010/main" val="42367669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423245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2.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5A3884-BD8F-C16E-6E56-268085A17166}"/>
              </a:ext>
            </a:extLst>
          </p:cNvPr>
          <p:cNvSpPr txBox="1"/>
          <p:nvPr/>
        </p:nvSpPr>
        <p:spPr>
          <a:xfrm>
            <a:off x="230799" y="1705451"/>
            <a:ext cx="6106256" cy="3447098"/>
          </a:xfrm>
          <a:prstGeom prst="rect">
            <a:avLst/>
          </a:prstGeom>
          <a:noFill/>
        </p:spPr>
        <p:txBody>
          <a:bodyPr wrap="square">
            <a:spAutoFit/>
          </a:bodyPr>
          <a:lstStyle/>
          <a:p>
            <a:pPr>
              <a:spcBef>
                <a:spcPts val="2400"/>
              </a:spcBef>
            </a:pPr>
            <a:r>
              <a:rPr lang="en-IE" dirty="0">
                <a:solidFill>
                  <a:schemeClr val="bg1"/>
                </a:solidFill>
              </a:rPr>
              <a:t>No other form of advertising can build scale as quickly and powerfully. This is crucial as no-one can truly predict who might end up a customer. Advertising with mass reach builds brand desirability and creates fame, which is the most effective advertising strategy. </a:t>
            </a:r>
          </a:p>
          <a:p>
            <a:pPr>
              <a:spcBef>
                <a:spcPts val="2400"/>
              </a:spcBef>
            </a:pPr>
            <a:r>
              <a:rPr lang="en-US" dirty="0">
                <a:solidFill>
                  <a:schemeClr val="bg1"/>
                </a:solidFill>
              </a:rPr>
              <a:t>For a business to grow, the most important thing is to reach as many of its potential customers as possible. In doing so, the business can start generating demand and filling the top of sales funnel. TV advertising is great at cost-effectively reaching audiences at scale and therefore growing the potential customer base</a:t>
            </a:r>
            <a:endParaRPr lang="en-IE" dirty="0">
              <a:solidFill>
                <a:schemeClr val="bg1"/>
              </a:solidFill>
            </a:endParaRPr>
          </a:p>
        </p:txBody>
      </p:sp>
      <p:pic>
        <p:nvPicPr>
          <p:cNvPr id="6" name="Picture 5" descr="Hands reaching toward small heart">
            <a:extLst>
              <a:ext uri="{FF2B5EF4-FFF2-40B4-BE49-F238E27FC236}">
                <a16:creationId xmlns:a16="http://schemas.microsoft.com/office/drawing/2014/main" id="{BE9DDF4C-B8AB-3761-7C37-B3D6B6C0A4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6738" y="1773545"/>
            <a:ext cx="5164463" cy="3447098"/>
          </a:xfrm>
          <a:prstGeom prst="rect">
            <a:avLst/>
          </a:prstGeom>
        </p:spPr>
      </p:pic>
      <p:sp>
        <p:nvSpPr>
          <p:cNvPr id="7" name="TextBox 6">
            <a:extLst>
              <a:ext uri="{FF2B5EF4-FFF2-40B4-BE49-F238E27FC236}">
                <a16:creationId xmlns:a16="http://schemas.microsoft.com/office/drawing/2014/main" id="{BF7FD543-5356-A22C-64B9-027EA019DEF1}"/>
              </a:ext>
            </a:extLst>
          </p:cNvPr>
          <p:cNvSpPr txBox="1"/>
          <p:nvPr/>
        </p:nvSpPr>
        <p:spPr>
          <a:xfrm>
            <a:off x="2103563" y="355050"/>
            <a:ext cx="994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has unbeatable scale and reach</a:t>
            </a:r>
          </a:p>
        </p:txBody>
      </p:sp>
    </p:spTree>
    <p:extLst>
      <p:ext uri="{BB962C8B-B14F-4D97-AF65-F5344CB8AC3E}">
        <p14:creationId xmlns:p14="http://schemas.microsoft.com/office/powerpoint/2010/main" val="343557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FCEA4-607B-4C13-725A-5513BD0D809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4CA89F-5606-EA1B-1259-1E8F2ADEBF84}"/>
              </a:ext>
            </a:extLst>
          </p:cNvPr>
          <p:cNvSpPr txBox="1"/>
          <p:nvPr/>
        </p:nvSpPr>
        <p:spPr>
          <a:xfrm>
            <a:off x="2103563" y="355050"/>
            <a:ext cx="994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has unbeatable scale and reach</a:t>
            </a:r>
          </a:p>
        </p:txBody>
      </p:sp>
      <p:graphicFrame>
        <p:nvGraphicFramePr>
          <p:cNvPr id="2" name="Table 1">
            <a:extLst>
              <a:ext uri="{FF2B5EF4-FFF2-40B4-BE49-F238E27FC236}">
                <a16:creationId xmlns:a16="http://schemas.microsoft.com/office/drawing/2014/main" id="{45BE15A0-1BAC-0B91-C61F-7060D502C3F4}"/>
              </a:ext>
            </a:extLst>
          </p:cNvPr>
          <p:cNvGraphicFramePr>
            <a:graphicFrameLocks noGrp="1"/>
          </p:cNvGraphicFramePr>
          <p:nvPr/>
        </p:nvGraphicFramePr>
        <p:xfrm>
          <a:off x="2103563" y="2083978"/>
          <a:ext cx="7744172" cy="4220936"/>
        </p:xfrm>
        <a:graphic>
          <a:graphicData uri="http://schemas.openxmlformats.org/drawingml/2006/table">
            <a:tbl>
              <a:tblPr firstRow="1" bandRow="1"/>
              <a:tblGrid>
                <a:gridCol w="3381532">
                  <a:extLst>
                    <a:ext uri="{9D8B030D-6E8A-4147-A177-3AD203B41FA5}">
                      <a16:colId xmlns:a16="http://schemas.microsoft.com/office/drawing/2014/main" val="136874791"/>
                    </a:ext>
                  </a:extLst>
                </a:gridCol>
                <a:gridCol w="2181320">
                  <a:extLst>
                    <a:ext uri="{9D8B030D-6E8A-4147-A177-3AD203B41FA5}">
                      <a16:colId xmlns:a16="http://schemas.microsoft.com/office/drawing/2014/main" val="4224833432"/>
                    </a:ext>
                  </a:extLst>
                </a:gridCol>
                <a:gridCol w="2181320">
                  <a:extLst>
                    <a:ext uri="{9D8B030D-6E8A-4147-A177-3AD203B41FA5}">
                      <a16:colId xmlns:a16="http://schemas.microsoft.com/office/drawing/2014/main" val="1293394778"/>
                    </a:ext>
                  </a:extLst>
                </a:gridCol>
              </a:tblGrid>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0" indent="0" algn="ctr"/>
                      <a:r>
                        <a:rPr lang="en-GB" sz="1400" b="1">
                          <a:solidFill>
                            <a:schemeClr val="bg2"/>
                          </a:solidFill>
                          <a:latin typeface="Montserrat" panose="00000500000000000000" pitchFamily="2" charset="0"/>
                        </a:rPr>
                        <a:t>2024</a:t>
                      </a:r>
                    </a:p>
                  </a:txBody>
                  <a:tcPr anchor="ctr">
                    <a:lnL>
                      <a:noFill/>
                    </a:lnL>
                    <a:lnR>
                      <a:noFill/>
                    </a:lnR>
                    <a:lnT>
                      <a:noFill/>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a:r>
                        <a:rPr lang="en-GB" sz="1600" b="0" kern="1200">
                          <a:solidFill>
                            <a:schemeClr val="bg2"/>
                          </a:solidFill>
                          <a:latin typeface="Montserrat" panose="00000500000000000000" pitchFamily="2" charset="0"/>
                          <a:ea typeface="+mn-ea"/>
                          <a:cs typeface="+mn-cs"/>
                        </a:rPr>
                        <a:t>Weekly Reach</a:t>
                      </a:r>
                    </a:p>
                  </a:txBody>
                  <a:tcPr anchor="ctr">
                    <a:lnL>
                      <a:noFill/>
                    </a:lnL>
                    <a:lnR>
                      <a:noFill/>
                    </a:lnR>
                    <a:lnT>
                      <a:noFill/>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a:r>
                        <a:rPr lang="en-GB" sz="1600" b="0" kern="1200">
                          <a:solidFill>
                            <a:schemeClr val="bg2"/>
                          </a:solidFill>
                          <a:latin typeface="Montserrat" panose="00000500000000000000" pitchFamily="2" charset="0"/>
                          <a:ea typeface="+mn-ea"/>
                          <a:cs typeface="+mn-cs"/>
                        </a:rPr>
                        <a:t>Monthly Reach</a:t>
                      </a:r>
                    </a:p>
                  </a:txBody>
                  <a:tcPr anchor="ctr">
                    <a:lnL>
                      <a:noFill/>
                    </a:lnL>
                    <a:lnR>
                      <a:noFill/>
                    </a:lnR>
                    <a:lnT>
                      <a:noFill/>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2577529"/>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a:solidFill>
                            <a:schemeClr val="bg2"/>
                          </a:solidFill>
                          <a:latin typeface="Montserrat" panose="00000500000000000000" pitchFamily="2" charset="0"/>
                        </a:rPr>
                        <a:t>Adults</a:t>
                      </a: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77.9%</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89.8%</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6952541"/>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a:solidFill>
                            <a:schemeClr val="bg2"/>
                          </a:solidFill>
                          <a:latin typeface="Montserrat" panose="00000500000000000000" pitchFamily="2" charset="0"/>
                        </a:rPr>
                        <a:t>ABC1 adults</a:t>
                      </a: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76.3%</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90%</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4554294"/>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a:solidFill>
                            <a:schemeClr val="bg2"/>
                          </a:solidFill>
                          <a:latin typeface="Montserrat" panose="00000500000000000000" pitchFamily="2" charset="0"/>
                        </a:rPr>
                        <a:t>15-34</a:t>
                      </a: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55.4%</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77.5%</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3387872"/>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a:solidFill>
                            <a:schemeClr val="bg2"/>
                          </a:solidFill>
                          <a:latin typeface="Montserrat" panose="00000500000000000000" pitchFamily="2" charset="0"/>
                        </a:rPr>
                        <a:t>25-44</a:t>
                      </a: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72.5%</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87.8%</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6662041"/>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a:solidFill>
                            <a:schemeClr val="bg2"/>
                          </a:solidFill>
                          <a:latin typeface="Montserrat" panose="00000500000000000000" pitchFamily="2" charset="0"/>
                        </a:rPr>
                        <a:t>Ads 55+</a:t>
                      </a: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92.9%</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97.6%</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618219"/>
                  </a:ext>
                </a:extLst>
              </a:tr>
              <a:tr h="527617">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marL="450850" indent="0"/>
                      <a:r>
                        <a:rPr lang="en-GB" sz="1600" b="1" err="1">
                          <a:solidFill>
                            <a:schemeClr val="bg2"/>
                          </a:solidFill>
                          <a:latin typeface="Montserrat" panose="00000500000000000000" pitchFamily="2" charset="0"/>
                        </a:rPr>
                        <a:t>GSwK</a:t>
                      </a:r>
                      <a:endParaRPr lang="en-GB" sz="1600" b="1">
                        <a:solidFill>
                          <a:schemeClr val="bg2"/>
                        </a:solidFill>
                        <a:latin typeface="Montserrat" panose="00000500000000000000" pitchFamily="2" charset="0"/>
                      </a:endParaRPr>
                    </a:p>
                  </a:txBody>
                  <a:tcPr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76.4%</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Light"/>
                        </a:defRPr>
                      </a:lvl1pPr>
                      <a:lvl2pPr marL="457200" algn="l" defTabSz="914400" rtl="0" eaLnBrk="1" latinLnBrk="0" hangingPunct="1">
                        <a:defRPr sz="1800" kern="1200">
                          <a:solidFill>
                            <a:schemeClr val="tx1"/>
                          </a:solidFill>
                          <a:latin typeface="Montserrat Light"/>
                        </a:defRPr>
                      </a:lvl2pPr>
                      <a:lvl3pPr marL="914400" algn="l" defTabSz="914400" rtl="0" eaLnBrk="1" latinLnBrk="0" hangingPunct="1">
                        <a:defRPr sz="1800" kern="1200">
                          <a:solidFill>
                            <a:schemeClr val="tx1"/>
                          </a:solidFill>
                          <a:latin typeface="Montserrat Light"/>
                        </a:defRPr>
                      </a:lvl3pPr>
                      <a:lvl4pPr marL="1371600" algn="l" defTabSz="914400" rtl="0" eaLnBrk="1" latinLnBrk="0" hangingPunct="1">
                        <a:defRPr sz="1800" kern="1200">
                          <a:solidFill>
                            <a:schemeClr val="tx1"/>
                          </a:solidFill>
                          <a:latin typeface="Montserrat Light"/>
                        </a:defRPr>
                      </a:lvl4pPr>
                      <a:lvl5pPr marL="1828800" algn="l" defTabSz="914400" rtl="0" eaLnBrk="1" latinLnBrk="0" hangingPunct="1">
                        <a:defRPr sz="1800" kern="1200">
                          <a:solidFill>
                            <a:schemeClr val="tx1"/>
                          </a:solidFill>
                          <a:latin typeface="Montserrat Light"/>
                        </a:defRPr>
                      </a:lvl5pPr>
                      <a:lvl6pPr marL="2286000" algn="l" defTabSz="914400" rtl="0" eaLnBrk="1" latinLnBrk="0" hangingPunct="1">
                        <a:defRPr sz="1800" kern="1200">
                          <a:solidFill>
                            <a:schemeClr val="tx1"/>
                          </a:solidFill>
                          <a:latin typeface="Montserrat Light"/>
                        </a:defRPr>
                      </a:lvl6pPr>
                      <a:lvl7pPr marL="2743200" algn="l" defTabSz="914400" rtl="0" eaLnBrk="1" latinLnBrk="0" hangingPunct="1">
                        <a:defRPr sz="1800" kern="1200">
                          <a:solidFill>
                            <a:schemeClr val="tx1"/>
                          </a:solidFill>
                          <a:latin typeface="Montserrat Light"/>
                        </a:defRPr>
                      </a:lvl7pPr>
                      <a:lvl8pPr marL="3200400" algn="l" defTabSz="914400" rtl="0" eaLnBrk="1" latinLnBrk="0" hangingPunct="1">
                        <a:defRPr sz="1800" kern="1200">
                          <a:solidFill>
                            <a:schemeClr val="tx1"/>
                          </a:solidFill>
                          <a:latin typeface="Montserrat Light"/>
                        </a:defRPr>
                      </a:lvl8pPr>
                      <a:lvl9pPr marL="3657600" algn="l" defTabSz="914400" rtl="0" eaLnBrk="1" latinLnBrk="0" hangingPunct="1">
                        <a:defRPr sz="1800" kern="1200">
                          <a:solidFill>
                            <a:schemeClr val="tx1"/>
                          </a:solidFill>
                          <a:latin typeface="Montserrat Light"/>
                        </a:defRPr>
                      </a:lvl9pPr>
                    </a:lstStyle>
                    <a:p>
                      <a:pPr algn="ctr" fontAlgn="b"/>
                      <a:r>
                        <a:rPr lang="en-GB" sz="1400" b="0" i="0" u="none" strike="noStrike" kern="1200">
                          <a:solidFill>
                            <a:schemeClr val="bg2"/>
                          </a:solidFill>
                          <a:effectLst/>
                          <a:latin typeface="Montserrat" panose="00000500000000000000" pitchFamily="2" charset="0"/>
                          <a:ea typeface="+mn-ea"/>
                          <a:cs typeface="+mn-cs"/>
                        </a:rPr>
                        <a:t>89.4%</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w="12700" cap="flat" cmpd="sng" algn="ctr">
                      <a:solidFill>
                        <a:srgbClr val="E7B42B">
                          <a:lumMod val="8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4730119"/>
                  </a:ext>
                </a:extLst>
              </a:tr>
              <a:tr h="527617">
                <a:tc>
                  <a:txBody>
                    <a:bodyPr/>
                    <a:lstStyle/>
                    <a:p>
                      <a:pPr marL="450850" indent="0"/>
                      <a:r>
                        <a:rPr lang="en-GB" sz="1600" b="1">
                          <a:solidFill>
                            <a:schemeClr val="bg2"/>
                          </a:solidFill>
                          <a:latin typeface="Montserrat" panose="00000500000000000000" pitchFamily="2" charset="0"/>
                        </a:rPr>
                        <a:t>30-65</a:t>
                      </a:r>
                    </a:p>
                  </a:txBody>
                  <a:tcPr anchor="ctr">
                    <a:lnL>
                      <a:noFill/>
                    </a:lnL>
                    <a:lnR>
                      <a:noFill/>
                    </a:lnR>
                    <a:lnT w="12700" cap="flat" cmpd="sng" algn="ctr">
                      <a:solidFill>
                        <a:srgbClr val="E7B42B">
                          <a:lumMod val="85000"/>
                        </a:srgbClr>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GB" sz="1400" b="0" i="0" u="none" strike="noStrike" kern="1200">
                          <a:solidFill>
                            <a:schemeClr val="bg2"/>
                          </a:solidFill>
                          <a:effectLst/>
                          <a:latin typeface="Montserrat" panose="00000500000000000000" pitchFamily="2" charset="0"/>
                          <a:ea typeface="+mn-ea"/>
                          <a:cs typeface="+mn-cs"/>
                        </a:rPr>
                        <a:t>82%</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GB" sz="1400" b="0" i="0" u="none" strike="noStrike" kern="1200">
                          <a:solidFill>
                            <a:schemeClr val="bg2"/>
                          </a:solidFill>
                          <a:effectLst/>
                          <a:latin typeface="Montserrat" panose="00000500000000000000" pitchFamily="2" charset="0"/>
                          <a:ea typeface="+mn-ea"/>
                          <a:cs typeface="+mn-cs"/>
                        </a:rPr>
                        <a:t>92.3%</a:t>
                      </a:r>
                    </a:p>
                  </a:txBody>
                  <a:tcPr marL="0" marR="0" marT="0" marB="0" anchor="ctr">
                    <a:lnL>
                      <a:noFill/>
                    </a:lnL>
                    <a:lnR>
                      <a:noFill/>
                    </a:lnR>
                    <a:lnT w="12700" cap="flat" cmpd="sng" algn="ctr">
                      <a:solidFill>
                        <a:srgbClr val="E7B42B">
                          <a:lumMod val="85000"/>
                        </a:srgbClr>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897292771"/>
                  </a:ext>
                </a:extLst>
              </a:tr>
            </a:tbl>
          </a:graphicData>
        </a:graphic>
      </p:graphicFrame>
      <p:sp>
        <p:nvSpPr>
          <p:cNvPr id="6" name="Freeform 15">
            <a:extLst>
              <a:ext uri="{FF2B5EF4-FFF2-40B4-BE49-F238E27FC236}">
                <a16:creationId xmlns:a16="http://schemas.microsoft.com/office/drawing/2014/main" id="{03612F06-69DA-194F-2050-4B49A994E2E1}"/>
              </a:ext>
            </a:extLst>
          </p:cNvPr>
          <p:cNvSpPr>
            <a:spLocks noEditPoints="1"/>
          </p:cNvSpPr>
          <p:nvPr/>
        </p:nvSpPr>
        <p:spPr bwMode="auto">
          <a:xfrm>
            <a:off x="1523991" y="2652230"/>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819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7" name="Freeform 16">
            <a:extLst>
              <a:ext uri="{FF2B5EF4-FFF2-40B4-BE49-F238E27FC236}">
                <a16:creationId xmlns:a16="http://schemas.microsoft.com/office/drawing/2014/main" id="{A54205F9-0DD8-0BA0-8093-E1B812495A21}"/>
              </a:ext>
            </a:extLst>
          </p:cNvPr>
          <p:cNvSpPr>
            <a:spLocks noEditPoints="1"/>
          </p:cNvSpPr>
          <p:nvPr/>
        </p:nvSpPr>
        <p:spPr bwMode="auto">
          <a:xfrm>
            <a:off x="1761760" y="2652230"/>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819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9" name="Freeform 15">
            <a:extLst>
              <a:ext uri="{FF2B5EF4-FFF2-40B4-BE49-F238E27FC236}">
                <a16:creationId xmlns:a16="http://schemas.microsoft.com/office/drawing/2014/main" id="{D72C39E5-76DC-4B27-6641-EF63C61466DF}"/>
              </a:ext>
            </a:extLst>
          </p:cNvPr>
          <p:cNvSpPr>
            <a:spLocks noEditPoints="1"/>
          </p:cNvSpPr>
          <p:nvPr/>
        </p:nvSpPr>
        <p:spPr bwMode="auto">
          <a:xfrm>
            <a:off x="1523991" y="3174194"/>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D9DF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0" name="Freeform 16">
            <a:extLst>
              <a:ext uri="{FF2B5EF4-FFF2-40B4-BE49-F238E27FC236}">
                <a16:creationId xmlns:a16="http://schemas.microsoft.com/office/drawing/2014/main" id="{79A6E99B-4A84-BBA0-9A93-F0F64C739D11}"/>
              </a:ext>
            </a:extLst>
          </p:cNvPr>
          <p:cNvSpPr>
            <a:spLocks noEditPoints="1"/>
          </p:cNvSpPr>
          <p:nvPr/>
        </p:nvSpPr>
        <p:spPr bwMode="auto">
          <a:xfrm>
            <a:off x="1761760" y="3174194"/>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D9DF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1" name="Freeform 15">
            <a:extLst>
              <a:ext uri="{FF2B5EF4-FFF2-40B4-BE49-F238E27FC236}">
                <a16:creationId xmlns:a16="http://schemas.microsoft.com/office/drawing/2014/main" id="{E6AAAA3C-C1D2-64B1-10F8-526C71683086}"/>
              </a:ext>
            </a:extLst>
          </p:cNvPr>
          <p:cNvSpPr>
            <a:spLocks noEditPoints="1"/>
          </p:cNvSpPr>
          <p:nvPr/>
        </p:nvSpPr>
        <p:spPr bwMode="auto">
          <a:xfrm>
            <a:off x="1523991" y="3706952"/>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E7B4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2" name="Freeform 16">
            <a:extLst>
              <a:ext uri="{FF2B5EF4-FFF2-40B4-BE49-F238E27FC236}">
                <a16:creationId xmlns:a16="http://schemas.microsoft.com/office/drawing/2014/main" id="{6327943E-1CD1-1529-CF81-A41672472F9A}"/>
              </a:ext>
            </a:extLst>
          </p:cNvPr>
          <p:cNvSpPr>
            <a:spLocks noEditPoints="1"/>
          </p:cNvSpPr>
          <p:nvPr/>
        </p:nvSpPr>
        <p:spPr bwMode="auto">
          <a:xfrm>
            <a:off x="1761760" y="3706952"/>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E7B4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3" name="Freeform 15">
            <a:extLst>
              <a:ext uri="{FF2B5EF4-FFF2-40B4-BE49-F238E27FC236}">
                <a16:creationId xmlns:a16="http://schemas.microsoft.com/office/drawing/2014/main" id="{748398EC-C598-7A5A-D815-632F570ADF04}"/>
              </a:ext>
            </a:extLst>
          </p:cNvPr>
          <p:cNvSpPr>
            <a:spLocks noEditPoints="1"/>
          </p:cNvSpPr>
          <p:nvPr/>
        </p:nvSpPr>
        <p:spPr bwMode="auto">
          <a:xfrm>
            <a:off x="1523991" y="4706005"/>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0C2A3E">
              <a:lumMod val="50000"/>
              <a:lumOff val="5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B0F0"/>
              </a:solidFill>
              <a:effectLst/>
              <a:uLnTx/>
              <a:uFillTx/>
              <a:latin typeface="Montserrat Light"/>
              <a:ea typeface="+mn-ea"/>
              <a:cs typeface="+mn-cs"/>
            </a:endParaRPr>
          </a:p>
        </p:txBody>
      </p:sp>
      <p:sp>
        <p:nvSpPr>
          <p:cNvPr id="14" name="Freeform 16">
            <a:extLst>
              <a:ext uri="{FF2B5EF4-FFF2-40B4-BE49-F238E27FC236}">
                <a16:creationId xmlns:a16="http://schemas.microsoft.com/office/drawing/2014/main" id="{16525B7F-9613-642D-6802-08F8EBA22A1F}"/>
              </a:ext>
            </a:extLst>
          </p:cNvPr>
          <p:cNvSpPr>
            <a:spLocks noEditPoints="1"/>
          </p:cNvSpPr>
          <p:nvPr/>
        </p:nvSpPr>
        <p:spPr bwMode="auto">
          <a:xfrm>
            <a:off x="1761760" y="4706005"/>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0C2A3E">
              <a:lumMod val="50000"/>
              <a:lumOff val="5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B0F0"/>
              </a:solidFill>
              <a:effectLst/>
              <a:uLnTx/>
              <a:uFillTx/>
              <a:latin typeface="Montserrat Light"/>
              <a:ea typeface="+mn-ea"/>
              <a:cs typeface="+mn-cs"/>
            </a:endParaRPr>
          </a:p>
        </p:txBody>
      </p:sp>
      <p:sp>
        <p:nvSpPr>
          <p:cNvPr id="15" name="Freeform 15">
            <a:extLst>
              <a:ext uri="{FF2B5EF4-FFF2-40B4-BE49-F238E27FC236}">
                <a16:creationId xmlns:a16="http://schemas.microsoft.com/office/drawing/2014/main" id="{77B79D30-4419-126F-D5F9-75B26B41B737}"/>
              </a:ext>
            </a:extLst>
          </p:cNvPr>
          <p:cNvSpPr>
            <a:spLocks noEditPoints="1"/>
          </p:cNvSpPr>
          <p:nvPr/>
        </p:nvSpPr>
        <p:spPr bwMode="auto">
          <a:xfrm>
            <a:off x="1523991" y="5229749"/>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0C2A3E">
              <a:lumMod val="9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6" name="Freeform 16">
            <a:extLst>
              <a:ext uri="{FF2B5EF4-FFF2-40B4-BE49-F238E27FC236}">
                <a16:creationId xmlns:a16="http://schemas.microsoft.com/office/drawing/2014/main" id="{2DC38039-9820-F6F2-1FA3-2507261A7762}"/>
              </a:ext>
            </a:extLst>
          </p:cNvPr>
          <p:cNvSpPr>
            <a:spLocks noEditPoints="1"/>
          </p:cNvSpPr>
          <p:nvPr/>
        </p:nvSpPr>
        <p:spPr bwMode="auto">
          <a:xfrm>
            <a:off x="1761760" y="5229749"/>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0C2A3E">
              <a:lumMod val="9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17" name="Freeform 15">
            <a:extLst>
              <a:ext uri="{FF2B5EF4-FFF2-40B4-BE49-F238E27FC236}">
                <a16:creationId xmlns:a16="http://schemas.microsoft.com/office/drawing/2014/main" id="{E34C41C4-EED9-6C62-68C2-26206694E4A2}"/>
              </a:ext>
            </a:extLst>
          </p:cNvPr>
          <p:cNvSpPr>
            <a:spLocks noEditPoints="1"/>
          </p:cNvSpPr>
          <p:nvPr/>
        </p:nvSpPr>
        <p:spPr bwMode="auto">
          <a:xfrm>
            <a:off x="1523991" y="4184041"/>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ED7D31"/>
              </a:solidFill>
              <a:effectLst/>
              <a:uLnTx/>
              <a:uFillTx/>
              <a:latin typeface="Montserrat Light"/>
              <a:ea typeface="+mn-ea"/>
              <a:cs typeface="+mn-cs"/>
            </a:endParaRPr>
          </a:p>
        </p:txBody>
      </p:sp>
      <p:sp>
        <p:nvSpPr>
          <p:cNvPr id="18" name="Freeform 16">
            <a:extLst>
              <a:ext uri="{FF2B5EF4-FFF2-40B4-BE49-F238E27FC236}">
                <a16:creationId xmlns:a16="http://schemas.microsoft.com/office/drawing/2014/main" id="{9EB7A282-80BE-B403-661D-47737526FE55}"/>
              </a:ext>
            </a:extLst>
          </p:cNvPr>
          <p:cNvSpPr>
            <a:spLocks noEditPoints="1"/>
          </p:cNvSpPr>
          <p:nvPr/>
        </p:nvSpPr>
        <p:spPr bwMode="auto">
          <a:xfrm>
            <a:off x="1761760" y="4184041"/>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ED7D31"/>
              </a:solidFill>
              <a:effectLst/>
              <a:uLnTx/>
              <a:uFillTx/>
              <a:latin typeface="Montserrat Light"/>
              <a:ea typeface="+mn-ea"/>
              <a:cs typeface="+mn-cs"/>
            </a:endParaRPr>
          </a:p>
        </p:txBody>
      </p:sp>
      <p:sp>
        <p:nvSpPr>
          <p:cNvPr id="19" name="TextBox 18">
            <a:extLst>
              <a:ext uri="{FF2B5EF4-FFF2-40B4-BE49-F238E27FC236}">
                <a16:creationId xmlns:a16="http://schemas.microsoft.com/office/drawing/2014/main" id="{0B78850C-9D96-26B0-E31D-336CF7A4C80D}"/>
              </a:ext>
            </a:extLst>
          </p:cNvPr>
          <p:cNvSpPr txBox="1"/>
          <p:nvPr/>
        </p:nvSpPr>
        <p:spPr>
          <a:xfrm>
            <a:off x="102453" y="6533131"/>
            <a:ext cx="1208954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000" b="0" i="1" u="none" strike="noStrike" kern="1200" cap="none" spc="0" normalizeH="0" baseline="0" noProof="0">
                <a:ln>
                  <a:noFill/>
                </a:ln>
                <a:solidFill>
                  <a:prstClr val="white"/>
                </a:solidFill>
                <a:effectLst/>
                <a:uLnTx/>
                <a:uFillTx/>
                <a:latin typeface="Montserrat Light" panose="00000400000000000000" pitchFamily="2" charset="0"/>
                <a:ea typeface="+mn-ea"/>
                <a:cs typeface="+mn-cs"/>
              </a:rPr>
              <a:t>Source: TAM Ireland/Nielsen </a:t>
            </a:r>
            <a:r>
              <a:rPr kumimoji="0" lang="en-IE" sz="1000" b="0" i="1" u="none" strike="noStrike" kern="1200" cap="none" spc="0" normalizeH="0" baseline="0" noProof="0" err="1">
                <a:ln>
                  <a:noFill/>
                </a:ln>
                <a:solidFill>
                  <a:prstClr val="white"/>
                </a:solidFill>
                <a:effectLst/>
                <a:uLnTx/>
                <a:uFillTx/>
                <a:latin typeface="Montserrat Light" panose="00000400000000000000" pitchFamily="2" charset="0"/>
                <a:ea typeface="+mn-ea"/>
                <a:cs typeface="+mn-cs"/>
              </a:rPr>
              <a:t>Avg</a:t>
            </a:r>
            <a:r>
              <a:rPr kumimoji="0" lang="en-IE" sz="1000" b="0" i="1" u="none" strike="noStrike" kern="1200" cap="none" spc="0" normalizeH="0" baseline="0" noProof="0">
                <a:ln>
                  <a:noFill/>
                </a:ln>
                <a:solidFill>
                  <a:prstClr val="white"/>
                </a:solidFill>
                <a:effectLst/>
                <a:uLnTx/>
                <a:uFillTx/>
                <a:latin typeface="Montserrat Light" panose="00000400000000000000" pitchFamily="2" charset="0"/>
                <a:ea typeface="+mn-ea"/>
                <a:cs typeface="+mn-cs"/>
              </a:rPr>
              <a:t> Weekly/Monthly/Yearly Reach , All commercial channels,  All Platforms. 2024</a:t>
            </a:r>
          </a:p>
        </p:txBody>
      </p:sp>
      <p:sp>
        <p:nvSpPr>
          <p:cNvPr id="20" name="Freeform 15">
            <a:extLst>
              <a:ext uri="{FF2B5EF4-FFF2-40B4-BE49-F238E27FC236}">
                <a16:creationId xmlns:a16="http://schemas.microsoft.com/office/drawing/2014/main" id="{37438256-FAE1-B8EF-106C-5FE05366A130}"/>
              </a:ext>
            </a:extLst>
          </p:cNvPr>
          <p:cNvSpPr>
            <a:spLocks noEditPoints="1"/>
          </p:cNvSpPr>
          <p:nvPr/>
        </p:nvSpPr>
        <p:spPr bwMode="auto">
          <a:xfrm>
            <a:off x="1507921" y="5280041"/>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rgbClr val="D9DF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21" name="Freeform 16">
            <a:extLst>
              <a:ext uri="{FF2B5EF4-FFF2-40B4-BE49-F238E27FC236}">
                <a16:creationId xmlns:a16="http://schemas.microsoft.com/office/drawing/2014/main" id="{F24B0400-0B53-7F3C-CC6B-BE980C0202B9}"/>
              </a:ext>
            </a:extLst>
          </p:cNvPr>
          <p:cNvSpPr>
            <a:spLocks noEditPoints="1"/>
          </p:cNvSpPr>
          <p:nvPr/>
        </p:nvSpPr>
        <p:spPr bwMode="auto">
          <a:xfrm>
            <a:off x="1745690" y="5280041"/>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rgbClr val="D9DF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9DFE3"/>
              </a:solidFill>
              <a:effectLst/>
              <a:uLnTx/>
              <a:uFillTx/>
              <a:latin typeface="Montserrat Light"/>
              <a:ea typeface="+mn-ea"/>
              <a:cs typeface="+mn-cs"/>
            </a:endParaRPr>
          </a:p>
        </p:txBody>
      </p:sp>
      <p:sp>
        <p:nvSpPr>
          <p:cNvPr id="22" name="Freeform 15">
            <a:extLst>
              <a:ext uri="{FF2B5EF4-FFF2-40B4-BE49-F238E27FC236}">
                <a16:creationId xmlns:a16="http://schemas.microsoft.com/office/drawing/2014/main" id="{ADDD43BA-2B0C-C5E7-02CC-FE8BF2E0154F}"/>
              </a:ext>
            </a:extLst>
          </p:cNvPr>
          <p:cNvSpPr>
            <a:spLocks noEditPoints="1"/>
          </p:cNvSpPr>
          <p:nvPr/>
        </p:nvSpPr>
        <p:spPr bwMode="auto">
          <a:xfrm>
            <a:off x="1513690" y="5792991"/>
            <a:ext cx="167398" cy="414763"/>
          </a:xfrm>
          <a:custGeom>
            <a:avLst/>
            <a:gdLst>
              <a:gd name="T0" fmla="*/ 269 w 431"/>
              <a:gd name="T1" fmla="*/ 110 h 1067"/>
              <a:gd name="T2" fmla="*/ 218 w 431"/>
              <a:gd name="T3" fmla="*/ 160 h 1067"/>
              <a:gd name="T4" fmla="*/ 168 w 431"/>
              <a:gd name="T5" fmla="*/ 110 h 1067"/>
              <a:gd name="T6" fmla="*/ 218 w 431"/>
              <a:gd name="T7" fmla="*/ 59 h 1067"/>
              <a:gd name="T8" fmla="*/ 269 w 431"/>
              <a:gd name="T9" fmla="*/ 110 h 1067"/>
              <a:gd name="T10" fmla="*/ 328 w 431"/>
              <a:gd name="T11" fmla="*/ 110 h 1067"/>
              <a:gd name="T12" fmla="*/ 218 w 431"/>
              <a:gd name="T13" fmla="*/ 0 h 1067"/>
              <a:gd name="T14" fmla="*/ 109 w 431"/>
              <a:gd name="T15" fmla="*/ 110 h 1067"/>
              <a:gd name="T16" fmla="*/ 218 w 431"/>
              <a:gd name="T17" fmla="*/ 219 h 1067"/>
              <a:gd name="T18" fmla="*/ 328 w 431"/>
              <a:gd name="T19" fmla="*/ 110 h 1067"/>
              <a:gd name="T20" fmla="*/ 372 w 431"/>
              <a:gd name="T21" fmla="*/ 646 h 1067"/>
              <a:gd name="T22" fmla="*/ 327 w 431"/>
              <a:gd name="T23" fmla="*/ 696 h 1067"/>
              <a:gd name="T24" fmla="*/ 298 w 431"/>
              <a:gd name="T25" fmla="*/ 725 h 1067"/>
              <a:gd name="T26" fmla="*/ 298 w 431"/>
              <a:gd name="T27" fmla="*/ 975 h 1067"/>
              <a:gd name="T28" fmla="*/ 265 w 431"/>
              <a:gd name="T29" fmla="*/ 1008 h 1067"/>
              <a:gd name="T30" fmla="*/ 166 w 431"/>
              <a:gd name="T31" fmla="*/ 1008 h 1067"/>
              <a:gd name="T32" fmla="*/ 133 w 431"/>
              <a:gd name="T33" fmla="*/ 975 h 1067"/>
              <a:gd name="T34" fmla="*/ 133 w 431"/>
              <a:gd name="T35" fmla="*/ 725 h 1067"/>
              <a:gd name="T36" fmla="*/ 103 w 431"/>
              <a:gd name="T37" fmla="*/ 696 h 1067"/>
              <a:gd name="T38" fmla="*/ 58 w 431"/>
              <a:gd name="T39" fmla="*/ 646 h 1067"/>
              <a:gd name="T40" fmla="*/ 58 w 431"/>
              <a:gd name="T41" fmla="*/ 414 h 1067"/>
              <a:gd name="T42" fmla="*/ 163 w 431"/>
              <a:gd name="T43" fmla="*/ 309 h 1067"/>
              <a:gd name="T44" fmla="*/ 267 w 431"/>
              <a:gd name="T45" fmla="*/ 309 h 1067"/>
              <a:gd name="T46" fmla="*/ 372 w 431"/>
              <a:gd name="T47" fmla="*/ 414 h 1067"/>
              <a:gd name="T48" fmla="*/ 372 w 431"/>
              <a:gd name="T49" fmla="*/ 646 h 1067"/>
              <a:gd name="T50" fmla="*/ 431 w 431"/>
              <a:gd name="T51" fmla="*/ 646 h 1067"/>
              <a:gd name="T52" fmla="*/ 431 w 431"/>
              <a:gd name="T53" fmla="*/ 414 h 1067"/>
              <a:gd name="T54" fmla="*/ 267 w 431"/>
              <a:gd name="T55" fmla="*/ 250 h 1067"/>
              <a:gd name="T56" fmla="*/ 163 w 431"/>
              <a:gd name="T57" fmla="*/ 250 h 1067"/>
              <a:gd name="T58" fmla="*/ 0 w 431"/>
              <a:gd name="T59" fmla="*/ 414 h 1067"/>
              <a:gd name="T60" fmla="*/ 0 w 431"/>
              <a:gd name="T61" fmla="*/ 646 h 1067"/>
              <a:gd name="T62" fmla="*/ 74 w 431"/>
              <a:gd name="T63" fmla="*/ 751 h 1067"/>
              <a:gd name="T64" fmla="*/ 74 w 431"/>
              <a:gd name="T65" fmla="*/ 975 h 1067"/>
              <a:gd name="T66" fmla="*/ 166 w 431"/>
              <a:gd name="T67" fmla="*/ 1067 h 1067"/>
              <a:gd name="T68" fmla="*/ 265 w 431"/>
              <a:gd name="T69" fmla="*/ 1067 h 1067"/>
              <a:gd name="T70" fmla="*/ 357 w 431"/>
              <a:gd name="T71" fmla="*/ 975 h 1067"/>
              <a:gd name="T72" fmla="*/ 357 w 431"/>
              <a:gd name="T73" fmla="*/ 751 h 1067"/>
              <a:gd name="T74" fmla="*/ 431 w 431"/>
              <a:gd name="T75" fmla="*/ 646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1" h="1067">
                <a:moveTo>
                  <a:pt x="269" y="110"/>
                </a:moveTo>
                <a:cubicBezTo>
                  <a:pt x="269" y="138"/>
                  <a:pt x="246" y="160"/>
                  <a:pt x="218" y="160"/>
                </a:cubicBezTo>
                <a:cubicBezTo>
                  <a:pt x="190" y="160"/>
                  <a:pt x="168" y="138"/>
                  <a:pt x="168" y="110"/>
                </a:cubicBezTo>
                <a:cubicBezTo>
                  <a:pt x="168" y="82"/>
                  <a:pt x="190" y="59"/>
                  <a:pt x="218" y="59"/>
                </a:cubicBezTo>
                <a:cubicBezTo>
                  <a:pt x="246" y="59"/>
                  <a:pt x="269" y="82"/>
                  <a:pt x="269" y="110"/>
                </a:cubicBezTo>
                <a:moveTo>
                  <a:pt x="328" y="110"/>
                </a:moveTo>
                <a:cubicBezTo>
                  <a:pt x="328" y="49"/>
                  <a:pt x="278" y="0"/>
                  <a:pt x="218" y="0"/>
                </a:cubicBezTo>
                <a:cubicBezTo>
                  <a:pt x="158" y="0"/>
                  <a:pt x="109" y="49"/>
                  <a:pt x="109" y="110"/>
                </a:cubicBezTo>
                <a:cubicBezTo>
                  <a:pt x="109" y="170"/>
                  <a:pt x="158" y="219"/>
                  <a:pt x="218" y="219"/>
                </a:cubicBezTo>
                <a:cubicBezTo>
                  <a:pt x="278" y="219"/>
                  <a:pt x="328" y="170"/>
                  <a:pt x="328" y="110"/>
                </a:cubicBezTo>
                <a:moveTo>
                  <a:pt x="372" y="646"/>
                </a:moveTo>
                <a:cubicBezTo>
                  <a:pt x="372" y="671"/>
                  <a:pt x="357" y="696"/>
                  <a:pt x="327" y="696"/>
                </a:cubicBezTo>
                <a:cubicBezTo>
                  <a:pt x="311" y="696"/>
                  <a:pt x="298" y="709"/>
                  <a:pt x="298" y="725"/>
                </a:cubicBezTo>
                <a:cubicBezTo>
                  <a:pt x="298" y="975"/>
                  <a:pt x="298" y="975"/>
                  <a:pt x="298" y="975"/>
                </a:cubicBezTo>
                <a:cubicBezTo>
                  <a:pt x="298" y="993"/>
                  <a:pt x="283" y="1008"/>
                  <a:pt x="265" y="1008"/>
                </a:cubicBezTo>
                <a:cubicBezTo>
                  <a:pt x="166" y="1008"/>
                  <a:pt x="166" y="1008"/>
                  <a:pt x="166" y="1008"/>
                </a:cubicBezTo>
                <a:cubicBezTo>
                  <a:pt x="148" y="1008"/>
                  <a:pt x="133" y="993"/>
                  <a:pt x="133" y="975"/>
                </a:cubicBezTo>
                <a:cubicBezTo>
                  <a:pt x="133" y="725"/>
                  <a:pt x="133" y="725"/>
                  <a:pt x="133" y="725"/>
                </a:cubicBezTo>
                <a:cubicBezTo>
                  <a:pt x="133" y="709"/>
                  <a:pt x="119" y="696"/>
                  <a:pt x="103" y="696"/>
                </a:cubicBezTo>
                <a:cubicBezTo>
                  <a:pt x="74" y="696"/>
                  <a:pt x="58" y="671"/>
                  <a:pt x="58" y="646"/>
                </a:cubicBezTo>
                <a:cubicBezTo>
                  <a:pt x="58" y="414"/>
                  <a:pt x="58" y="414"/>
                  <a:pt x="58" y="414"/>
                </a:cubicBezTo>
                <a:cubicBezTo>
                  <a:pt x="58" y="356"/>
                  <a:pt x="106" y="309"/>
                  <a:pt x="163" y="309"/>
                </a:cubicBezTo>
                <a:cubicBezTo>
                  <a:pt x="267" y="309"/>
                  <a:pt x="267" y="309"/>
                  <a:pt x="267" y="309"/>
                </a:cubicBezTo>
                <a:cubicBezTo>
                  <a:pt x="325" y="309"/>
                  <a:pt x="372" y="356"/>
                  <a:pt x="372" y="414"/>
                </a:cubicBezTo>
                <a:lnTo>
                  <a:pt x="372" y="646"/>
                </a:lnTo>
                <a:close/>
                <a:moveTo>
                  <a:pt x="431" y="646"/>
                </a:moveTo>
                <a:cubicBezTo>
                  <a:pt x="431" y="414"/>
                  <a:pt x="431" y="414"/>
                  <a:pt x="431" y="414"/>
                </a:cubicBezTo>
                <a:cubicBezTo>
                  <a:pt x="431" y="323"/>
                  <a:pt x="358" y="250"/>
                  <a:pt x="267" y="250"/>
                </a:cubicBezTo>
                <a:cubicBezTo>
                  <a:pt x="163" y="250"/>
                  <a:pt x="163" y="250"/>
                  <a:pt x="163" y="250"/>
                </a:cubicBezTo>
                <a:cubicBezTo>
                  <a:pt x="73" y="250"/>
                  <a:pt x="0" y="323"/>
                  <a:pt x="0" y="414"/>
                </a:cubicBezTo>
                <a:cubicBezTo>
                  <a:pt x="0" y="646"/>
                  <a:pt x="0" y="646"/>
                  <a:pt x="0" y="646"/>
                </a:cubicBezTo>
                <a:cubicBezTo>
                  <a:pt x="0" y="697"/>
                  <a:pt x="30" y="738"/>
                  <a:pt x="74" y="751"/>
                </a:cubicBezTo>
                <a:cubicBezTo>
                  <a:pt x="74" y="975"/>
                  <a:pt x="74" y="975"/>
                  <a:pt x="74" y="975"/>
                </a:cubicBezTo>
                <a:cubicBezTo>
                  <a:pt x="74" y="1026"/>
                  <a:pt x="115" y="1067"/>
                  <a:pt x="166" y="1067"/>
                </a:cubicBezTo>
                <a:cubicBezTo>
                  <a:pt x="265" y="1067"/>
                  <a:pt x="265" y="1067"/>
                  <a:pt x="265" y="1067"/>
                </a:cubicBezTo>
                <a:cubicBezTo>
                  <a:pt x="316" y="1067"/>
                  <a:pt x="357" y="1026"/>
                  <a:pt x="357" y="975"/>
                </a:cubicBezTo>
                <a:cubicBezTo>
                  <a:pt x="357" y="751"/>
                  <a:pt x="357" y="751"/>
                  <a:pt x="357" y="751"/>
                </a:cubicBezTo>
                <a:cubicBezTo>
                  <a:pt x="401" y="738"/>
                  <a:pt x="431" y="697"/>
                  <a:pt x="431" y="646"/>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ED7D31"/>
              </a:solidFill>
              <a:effectLst/>
              <a:uLnTx/>
              <a:uFillTx/>
              <a:latin typeface="Montserrat Light"/>
              <a:ea typeface="+mn-ea"/>
              <a:cs typeface="+mn-cs"/>
            </a:endParaRPr>
          </a:p>
        </p:txBody>
      </p:sp>
      <p:sp>
        <p:nvSpPr>
          <p:cNvPr id="23" name="Freeform 16">
            <a:extLst>
              <a:ext uri="{FF2B5EF4-FFF2-40B4-BE49-F238E27FC236}">
                <a16:creationId xmlns:a16="http://schemas.microsoft.com/office/drawing/2014/main" id="{0047C995-42CF-DBC7-3007-C0CFE4DF7B8F}"/>
              </a:ext>
            </a:extLst>
          </p:cNvPr>
          <p:cNvSpPr>
            <a:spLocks noEditPoints="1"/>
          </p:cNvSpPr>
          <p:nvPr/>
        </p:nvSpPr>
        <p:spPr bwMode="auto">
          <a:xfrm>
            <a:off x="1751459" y="5792991"/>
            <a:ext cx="171663" cy="414763"/>
          </a:xfrm>
          <a:custGeom>
            <a:avLst/>
            <a:gdLst>
              <a:gd name="T0" fmla="*/ 271 w 441"/>
              <a:gd name="T1" fmla="*/ 110 h 1067"/>
              <a:gd name="T2" fmla="*/ 220 w 441"/>
              <a:gd name="T3" fmla="*/ 160 h 1067"/>
              <a:gd name="T4" fmla="*/ 170 w 441"/>
              <a:gd name="T5" fmla="*/ 110 h 1067"/>
              <a:gd name="T6" fmla="*/ 220 w 441"/>
              <a:gd name="T7" fmla="*/ 59 h 1067"/>
              <a:gd name="T8" fmla="*/ 271 w 441"/>
              <a:gd name="T9" fmla="*/ 110 h 1067"/>
              <a:gd name="T10" fmla="*/ 330 w 441"/>
              <a:gd name="T11" fmla="*/ 110 h 1067"/>
              <a:gd name="T12" fmla="*/ 220 w 441"/>
              <a:gd name="T13" fmla="*/ 0 h 1067"/>
              <a:gd name="T14" fmla="*/ 111 w 441"/>
              <a:gd name="T15" fmla="*/ 110 h 1067"/>
              <a:gd name="T16" fmla="*/ 220 w 441"/>
              <a:gd name="T17" fmla="*/ 219 h 1067"/>
              <a:gd name="T18" fmla="*/ 330 w 441"/>
              <a:gd name="T19" fmla="*/ 110 h 1067"/>
              <a:gd name="T20" fmla="*/ 379 w 441"/>
              <a:gd name="T21" fmla="*/ 753 h 1067"/>
              <a:gd name="T22" fmla="*/ 376 w 441"/>
              <a:gd name="T23" fmla="*/ 769 h 1067"/>
              <a:gd name="T24" fmla="*/ 361 w 441"/>
              <a:gd name="T25" fmla="*/ 773 h 1067"/>
              <a:gd name="T26" fmla="*/ 312 w 441"/>
              <a:gd name="T27" fmla="*/ 773 h 1067"/>
              <a:gd name="T28" fmla="*/ 282 w 441"/>
              <a:gd name="T29" fmla="*/ 800 h 1067"/>
              <a:gd name="T30" fmla="*/ 264 w 441"/>
              <a:gd name="T31" fmla="*/ 984 h 1067"/>
              <a:gd name="T32" fmla="*/ 238 w 441"/>
              <a:gd name="T33" fmla="*/ 1008 h 1067"/>
              <a:gd name="T34" fmla="*/ 202 w 441"/>
              <a:gd name="T35" fmla="*/ 1008 h 1067"/>
              <a:gd name="T36" fmla="*/ 176 w 441"/>
              <a:gd name="T37" fmla="*/ 983 h 1067"/>
              <a:gd name="T38" fmla="*/ 158 w 441"/>
              <a:gd name="T39" fmla="*/ 800 h 1067"/>
              <a:gd name="T40" fmla="*/ 129 w 441"/>
              <a:gd name="T41" fmla="*/ 773 h 1067"/>
              <a:gd name="T42" fmla="*/ 79 w 441"/>
              <a:gd name="T43" fmla="*/ 773 h 1067"/>
              <a:gd name="T44" fmla="*/ 65 w 441"/>
              <a:gd name="T45" fmla="*/ 769 h 1067"/>
              <a:gd name="T46" fmla="*/ 62 w 441"/>
              <a:gd name="T47" fmla="*/ 753 h 1067"/>
              <a:gd name="T48" fmla="*/ 120 w 441"/>
              <a:gd name="T49" fmla="*/ 369 h 1067"/>
              <a:gd name="T50" fmla="*/ 198 w 441"/>
              <a:gd name="T51" fmla="*/ 309 h 1067"/>
              <a:gd name="T52" fmla="*/ 243 w 441"/>
              <a:gd name="T53" fmla="*/ 309 h 1067"/>
              <a:gd name="T54" fmla="*/ 320 w 441"/>
              <a:gd name="T55" fmla="*/ 369 h 1067"/>
              <a:gd name="T56" fmla="*/ 379 w 441"/>
              <a:gd name="T57" fmla="*/ 753 h 1067"/>
              <a:gd name="T58" fmla="*/ 437 w 441"/>
              <a:gd name="T59" fmla="*/ 744 h 1067"/>
              <a:gd name="T60" fmla="*/ 379 w 441"/>
              <a:gd name="T61" fmla="*/ 360 h 1067"/>
              <a:gd name="T62" fmla="*/ 243 w 441"/>
              <a:gd name="T63" fmla="*/ 250 h 1067"/>
              <a:gd name="T64" fmla="*/ 198 w 441"/>
              <a:gd name="T65" fmla="*/ 250 h 1067"/>
              <a:gd name="T66" fmla="*/ 62 w 441"/>
              <a:gd name="T67" fmla="*/ 360 h 1067"/>
              <a:gd name="T68" fmla="*/ 3 w 441"/>
              <a:gd name="T69" fmla="*/ 744 h 1067"/>
              <a:gd name="T70" fmla="*/ 20 w 441"/>
              <a:gd name="T71" fmla="*/ 807 h 1067"/>
              <a:gd name="T72" fmla="*/ 79 w 441"/>
              <a:gd name="T73" fmla="*/ 832 h 1067"/>
              <a:gd name="T74" fmla="*/ 102 w 441"/>
              <a:gd name="T75" fmla="*/ 832 h 1067"/>
              <a:gd name="T76" fmla="*/ 117 w 441"/>
              <a:gd name="T77" fmla="*/ 988 h 1067"/>
              <a:gd name="T78" fmla="*/ 202 w 441"/>
              <a:gd name="T79" fmla="*/ 1067 h 1067"/>
              <a:gd name="T80" fmla="*/ 238 w 441"/>
              <a:gd name="T81" fmla="*/ 1067 h 1067"/>
              <a:gd name="T82" fmla="*/ 323 w 441"/>
              <a:gd name="T83" fmla="*/ 989 h 1067"/>
              <a:gd name="T84" fmla="*/ 338 w 441"/>
              <a:gd name="T85" fmla="*/ 832 h 1067"/>
              <a:gd name="T86" fmla="*/ 361 w 441"/>
              <a:gd name="T87" fmla="*/ 832 h 1067"/>
              <a:gd name="T88" fmla="*/ 420 w 441"/>
              <a:gd name="T89" fmla="*/ 807 h 1067"/>
              <a:gd name="T90" fmla="*/ 437 w 441"/>
              <a:gd name="T91" fmla="*/ 744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1" h="1067">
                <a:moveTo>
                  <a:pt x="271" y="110"/>
                </a:moveTo>
                <a:cubicBezTo>
                  <a:pt x="271" y="138"/>
                  <a:pt x="248" y="160"/>
                  <a:pt x="220" y="160"/>
                </a:cubicBezTo>
                <a:cubicBezTo>
                  <a:pt x="192" y="160"/>
                  <a:pt x="170" y="138"/>
                  <a:pt x="170" y="110"/>
                </a:cubicBezTo>
                <a:cubicBezTo>
                  <a:pt x="170" y="82"/>
                  <a:pt x="192" y="59"/>
                  <a:pt x="220" y="59"/>
                </a:cubicBezTo>
                <a:cubicBezTo>
                  <a:pt x="248" y="59"/>
                  <a:pt x="271" y="82"/>
                  <a:pt x="271" y="110"/>
                </a:cubicBezTo>
                <a:moveTo>
                  <a:pt x="330" y="110"/>
                </a:moveTo>
                <a:cubicBezTo>
                  <a:pt x="330" y="49"/>
                  <a:pt x="281" y="0"/>
                  <a:pt x="220" y="0"/>
                </a:cubicBezTo>
                <a:cubicBezTo>
                  <a:pt x="160" y="0"/>
                  <a:pt x="111" y="49"/>
                  <a:pt x="111" y="110"/>
                </a:cubicBezTo>
                <a:cubicBezTo>
                  <a:pt x="111" y="170"/>
                  <a:pt x="160" y="219"/>
                  <a:pt x="220" y="219"/>
                </a:cubicBezTo>
                <a:cubicBezTo>
                  <a:pt x="281" y="219"/>
                  <a:pt x="330" y="170"/>
                  <a:pt x="330" y="110"/>
                </a:cubicBezTo>
                <a:moveTo>
                  <a:pt x="379" y="753"/>
                </a:moveTo>
                <a:cubicBezTo>
                  <a:pt x="380" y="759"/>
                  <a:pt x="379" y="765"/>
                  <a:pt x="376" y="769"/>
                </a:cubicBezTo>
                <a:cubicBezTo>
                  <a:pt x="372" y="772"/>
                  <a:pt x="366" y="773"/>
                  <a:pt x="361" y="773"/>
                </a:cubicBezTo>
                <a:cubicBezTo>
                  <a:pt x="312" y="773"/>
                  <a:pt x="312" y="773"/>
                  <a:pt x="312" y="773"/>
                </a:cubicBezTo>
                <a:cubicBezTo>
                  <a:pt x="297" y="773"/>
                  <a:pt x="284" y="785"/>
                  <a:pt x="282" y="800"/>
                </a:cubicBezTo>
                <a:cubicBezTo>
                  <a:pt x="264" y="984"/>
                  <a:pt x="264" y="984"/>
                  <a:pt x="264" y="984"/>
                </a:cubicBezTo>
                <a:cubicBezTo>
                  <a:pt x="263" y="998"/>
                  <a:pt x="252" y="1008"/>
                  <a:pt x="238" y="1008"/>
                </a:cubicBezTo>
                <a:cubicBezTo>
                  <a:pt x="202" y="1008"/>
                  <a:pt x="202" y="1008"/>
                  <a:pt x="202" y="1008"/>
                </a:cubicBezTo>
                <a:cubicBezTo>
                  <a:pt x="188" y="1008"/>
                  <a:pt x="177" y="998"/>
                  <a:pt x="176" y="983"/>
                </a:cubicBezTo>
                <a:cubicBezTo>
                  <a:pt x="158" y="800"/>
                  <a:pt x="158" y="800"/>
                  <a:pt x="158" y="800"/>
                </a:cubicBezTo>
                <a:cubicBezTo>
                  <a:pt x="157" y="785"/>
                  <a:pt x="144" y="773"/>
                  <a:pt x="129" y="773"/>
                </a:cubicBezTo>
                <a:cubicBezTo>
                  <a:pt x="79" y="773"/>
                  <a:pt x="79" y="773"/>
                  <a:pt x="79" y="773"/>
                </a:cubicBezTo>
                <a:cubicBezTo>
                  <a:pt x="74" y="773"/>
                  <a:pt x="68" y="772"/>
                  <a:pt x="65" y="769"/>
                </a:cubicBezTo>
                <a:cubicBezTo>
                  <a:pt x="62" y="765"/>
                  <a:pt x="61" y="759"/>
                  <a:pt x="62" y="753"/>
                </a:cubicBezTo>
                <a:cubicBezTo>
                  <a:pt x="120" y="369"/>
                  <a:pt x="120" y="369"/>
                  <a:pt x="120" y="369"/>
                </a:cubicBezTo>
                <a:cubicBezTo>
                  <a:pt x="125" y="335"/>
                  <a:pt x="158" y="309"/>
                  <a:pt x="198" y="309"/>
                </a:cubicBezTo>
                <a:cubicBezTo>
                  <a:pt x="243" y="309"/>
                  <a:pt x="243" y="309"/>
                  <a:pt x="243" y="309"/>
                </a:cubicBezTo>
                <a:cubicBezTo>
                  <a:pt x="282" y="309"/>
                  <a:pt x="316" y="335"/>
                  <a:pt x="320" y="369"/>
                </a:cubicBezTo>
                <a:lnTo>
                  <a:pt x="379" y="753"/>
                </a:lnTo>
                <a:close/>
                <a:moveTo>
                  <a:pt x="437" y="744"/>
                </a:moveTo>
                <a:cubicBezTo>
                  <a:pt x="379" y="360"/>
                  <a:pt x="379" y="360"/>
                  <a:pt x="379" y="360"/>
                </a:cubicBezTo>
                <a:cubicBezTo>
                  <a:pt x="370" y="297"/>
                  <a:pt x="311" y="250"/>
                  <a:pt x="243" y="250"/>
                </a:cubicBezTo>
                <a:cubicBezTo>
                  <a:pt x="198" y="250"/>
                  <a:pt x="198" y="250"/>
                  <a:pt x="198" y="250"/>
                </a:cubicBezTo>
                <a:cubicBezTo>
                  <a:pt x="129" y="250"/>
                  <a:pt x="71" y="297"/>
                  <a:pt x="62" y="360"/>
                </a:cubicBezTo>
                <a:cubicBezTo>
                  <a:pt x="3" y="744"/>
                  <a:pt x="3" y="744"/>
                  <a:pt x="3" y="744"/>
                </a:cubicBezTo>
                <a:cubicBezTo>
                  <a:pt x="0" y="768"/>
                  <a:pt x="6" y="791"/>
                  <a:pt x="20" y="807"/>
                </a:cubicBezTo>
                <a:cubicBezTo>
                  <a:pt x="30" y="818"/>
                  <a:pt x="48" y="832"/>
                  <a:pt x="79" y="832"/>
                </a:cubicBezTo>
                <a:cubicBezTo>
                  <a:pt x="102" y="832"/>
                  <a:pt x="102" y="832"/>
                  <a:pt x="102" y="832"/>
                </a:cubicBezTo>
                <a:cubicBezTo>
                  <a:pt x="117" y="988"/>
                  <a:pt x="117" y="988"/>
                  <a:pt x="117" y="988"/>
                </a:cubicBezTo>
                <a:cubicBezTo>
                  <a:pt x="120" y="1032"/>
                  <a:pt x="157" y="1067"/>
                  <a:pt x="202" y="1067"/>
                </a:cubicBezTo>
                <a:cubicBezTo>
                  <a:pt x="238" y="1067"/>
                  <a:pt x="238" y="1067"/>
                  <a:pt x="238" y="1067"/>
                </a:cubicBezTo>
                <a:cubicBezTo>
                  <a:pt x="283" y="1067"/>
                  <a:pt x="320" y="1032"/>
                  <a:pt x="323" y="989"/>
                </a:cubicBezTo>
                <a:cubicBezTo>
                  <a:pt x="338" y="832"/>
                  <a:pt x="338" y="832"/>
                  <a:pt x="338" y="832"/>
                </a:cubicBezTo>
                <a:cubicBezTo>
                  <a:pt x="361" y="832"/>
                  <a:pt x="361" y="832"/>
                  <a:pt x="361" y="832"/>
                </a:cubicBezTo>
                <a:cubicBezTo>
                  <a:pt x="392" y="832"/>
                  <a:pt x="410" y="818"/>
                  <a:pt x="420" y="807"/>
                </a:cubicBezTo>
                <a:cubicBezTo>
                  <a:pt x="434" y="791"/>
                  <a:pt x="441" y="768"/>
                  <a:pt x="437" y="74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ED7D31"/>
              </a:solidFill>
              <a:effectLst/>
              <a:uLnTx/>
              <a:uFillTx/>
              <a:latin typeface="Montserrat Light"/>
              <a:ea typeface="+mn-ea"/>
              <a:cs typeface="+mn-cs"/>
            </a:endParaRPr>
          </a:p>
        </p:txBody>
      </p:sp>
    </p:spTree>
    <p:extLst>
      <p:ext uri="{BB962C8B-B14F-4D97-AF65-F5344CB8AC3E}">
        <p14:creationId xmlns:p14="http://schemas.microsoft.com/office/powerpoint/2010/main" val="175535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0F249F6-97C9-4EAE-AF28-86016FEE7D35}"/>
              </a:ext>
            </a:extLst>
          </p:cNvPr>
          <p:cNvGraphicFramePr/>
          <p:nvPr/>
        </p:nvGraphicFramePr>
        <p:xfrm>
          <a:off x="2257831" y="1068236"/>
          <a:ext cx="9171700" cy="5535886"/>
        </p:xfrm>
        <a:graphic>
          <a:graphicData uri="http://schemas.openxmlformats.org/drawingml/2006/chart">
            <c:chart xmlns:c="http://schemas.openxmlformats.org/drawingml/2006/chart" xmlns:r="http://schemas.openxmlformats.org/officeDocument/2006/relationships" r:id="rId2"/>
          </a:graphicData>
        </a:graphic>
      </p:graphicFrame>
      <p:sp>
        <p:nvSpPr>
          <p:cNvPr id="7" name="Google Shape;489;p13">
            <a:extLst>
              <a:ext uri="{FF2B5EF4-FFF2-40B4-BE49-F238E27FC236}">
                <a16:creationId xmlns:a16="http://schemas.microsoft.com/office/drawing/2014/main" id="{1F79D00B-E65A-45AC-8F6F-F6C74D76111A}"/>
              </a:ext>
            </a:extLst>
          </p:cNvPr>
          <p:cNvSpPr txBox="1"/>
          <p:nvPr/>
        </p:nvSpPr>
        <p:spPr>
          <a:xfrm>
            <a:off x="2114435" y="133685"/>
            <a:ext cx="9642849" cy="95406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213445"/>
              </a:buClr>
              <a:buSzPts val="2800"/>
              <a:buFont typeface="Montserrat SemiBold"/>
              <a:buNone/>
              <a:tabLst/>
              <a:defRPr/>
            </a:pPr>
            <a:r>
              <a:rPr kumimoji="0" lang="en-IE" sz="2800" b="1" i="0" u="none" strike="noStrike" kern="1200" cap="none" spc="0" normalizeH="0" baseline="0" noProof="0">
                <a:ln>
                  <a:noFill/>
                </a:ln>
                <a:solidFill>
                  <a:srgbClr val="FFC000"/>
                </a:solidFill>
                <a:effectLst/>
                <a:uLnTx/>
                <a:uFillTx/>
                <a:latin typeface="Montserrat SemiBold"/>
                <a:ea typeface="Montserrat SemiBold"/>
                <a:cs typeface="Montserrat SemiBold"/>
                <a:sym typeface="Montserrat SemiBold"/>
              </a:rPr>
              <a:t>BROADCASTER TV ACCOUNTS FOR 89% OF OUR VIDEO </a:t>
            </a:r>
            <a:r>
              <a:rPr kumimoji="0" lang="en-IE" sz="2800" b="1" i="0" u="sng" strike="noStrike" kern="1200" cap="none" spc="0" normalizeH="0" baseline="0" noProof="0">
                <a:ln>
                  <a:noFill/>
                </a:ln>
                <a:solidFill>
                  <a:srgbClr val="FFC000"/>
                </a:solidFill>
                <a:effectLst/>
                <a:uLnTx/>
                <a:uFillTx/>
                <a:latin typeface="Montserrat SemiBold"/>
                <a:ea typeface="Montserrat SemiBold"/>
                <a:cs typeface="Montserrat SemiBold"/>
                <a:sym typeface="Montserrat SemiBold"/>
              </a:rPr>
              <a:t>ADVERTISING</a:t>
            </a:r>
            <a:r>
              <a:rPr kumimoji="0" lang="en-IE" sz="2800" b="1" i="0" u="none" strike="noStrike" kern="1200" cap="none" spc="0" normalizeH="0" baseline="0" noProof="0">
                <a:ln>
                  <a:noFill/>
                </a:ln>
                <a:solidFill>
                  <a:srgbClr val="FFC000"/>
                </a:solidFill>
                <a:effectLst/>
                <a:uLnTx/>
                <a:uFillTx/>
                <a:latin typeface="Montserrat SemiBold"/>
                <a:ea typeface="Montserrat SemiBold"/>
                <a:cs typeface="Montserrat SemiBold"/>
                <a:sym typeface="Montserrat SemiBold"/>
              </a:rPr>
              <a:t> DAY </a:t>
            </a:r>
            <a:endParaRPr kumimoji="0" sz="2800" b="1" i="0" u="none" strike="noStrike" kern="1200" cap="none" spc="0" normalizeH="0" baseline="0" noProof="0">
              <a:ln>
                <a:noFill/>
              </a:ln>
              <a:solidFill>
                <a:srgbClr val="FFC000"/>
              </a:solidFill>
              <a:effectLst/>
              <a:uLnTx/>
              <a:uFillTx/>
              <a:latin typeface="Montserrat SemiBold"/>
              <a:ea typeface="Montserrat SemiBold"/>
              <a:cs typeface="Montserrat SemiBold"/>
              <a:sym typeface="Montserrat SemiBold"/>
            </a:endParaRPr>
          </a:p>
        </p:txBody>
      </p:sp>
      <p:sp>
        <p:nvSpPr>
          <p:cNvPr id="15" name="TextBox 14">
            <a:extLst>
              <a:ext uri="{FF2B5EF4-FFF2-40B4-BE49-F238E27FC236}">
                <a16:creationId xmlns:a16="http://schemas.microsoft.com/office/drawing/2014/main" id="{220F18A2-9FFF-4E67-80E1-380C1D7B1836}"/>
              </a:ext>
            </a:extLst>
          </p:cNvPr>
          <p:cNvSpPr txBox="1"/>
          <p:nvPr/>
        </p:nvSpPr>
        <p:spPr>
          <a:xfrm>
            <a:off x="407195" y="2410896"/>
            <a:ext cx="2336006"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Despite some shift in viewing towards other video services, 68.5% of video advertising consumed by 15-34’s in a day is still within Broadcaster TV</a:t>
            </a: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2C36A23A-29EF-4FB1-826C-DF8C3D50CACC}"/>
              </a:ext>
            </a:extLst>
          </p:cNvPr>
          <p:cNvSpPr txBox="1"/>
          <p:nvPr/>
        </p:nvSpPr>
        <p:spPr>
          <a:xfrm>
            <a:off x="0" y="6516566"/>
            <a:ext cx="1219200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050" b="0" i="1" u="none" strike="noStrike" kern="1200" cap="none" spc="0" normalizeH="0" baseline="0" noProof="0">
                <a:ln>
                  <a:noFill/>
                </a:ln>
                <a:solidFill>
                  <a:prstClr val="white"/>
                </a:solidFill>
                <a:effectLst/>
                <a:uLnTx/>
                <a:uFillTx/>
                <a:latin typeface="Montserrat ExtraLight" panose="00000300000000000000" pitchFamily="2" charset="0"/>
                <a:ea typeface="+mn-ea"/>
                <a:cs typeface="+mn-cs"/>
              </a:rPr>
              <a:t>Source:  TAM Ireland / Nielsen Media Ireland. Based on Total Video Panel, Average Minutes Per Person, Consolidated 28-Days Linear + Streaming, Nov 2024 Mon-Sun 03:00-26:59</a:t>
            </a:r>
          </a:p>
        </p:txBody>
      </p:sp>
      <p:sp>
        <p:nvSpPr>
          <p:cNvPr id="2" name="Oval Callout 1">
            <a:extLst>
              <a:ext uri="{FF2B5EF4-FFF2-40B4-BE49-F238E27FC236}">
                <a16:creationId xmlns:a16="http://schemas.microsoft.com/office/drawing/2014/main" id="{6F1F9BE8-E1B8-8AAB-2368-B0A8845CB580}"/>
              </a:ext>
            </a:extLst>
          </p:cNvPr>
          <p:cNvSpPr/>
          <p:nvPr/>
        </p:nvSpPr>
        <p:spPr>
          <a:xfrm>
            <a:off x="8465270" y="3398290"/>
            <a:ext cx="3618873" cy="2790334"/>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C2A3E"/>
                </a:solidFill>
                <a:effectLst/>
                <a:uLnTx/>
                <a:uFillTx/>
                <a:latin typeface="Montserrat Light"/>
                <a:ea typeface="+mn-ea"/>
                <a:cs typeface="+mn-cs"/>
              </a:rPr>
              <a:t>And don’t forget, you only pay for TV ads that are seen in full, at normal speed, with the sound on, by the audience you bought</a:t>
            </a:r>
          </a:p>
        </p:txBody>
      </p:sp>
    </p:spTree>
    <p:extLst>
      <p:ext uri="{BB962C8B-B14F-4D97-AF65-F5344CB8AC3E}">
        <p14:creationId xmlns:p14="http://schemas.microsoft.com/office/powerpoint/2010/main" val="20306261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284</Words>
  <Application>Microsoft Office PowerPoint</Application>
  <PresentationFormat>Widescreen</PresentationFormat>
  <Paragraphs>38</Paragraphs>
  <Slides>3</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vt:i4>
      </vt:variant>
    </vt:vector>
  </HeadingPairs>
  <TitlesOfParts>
    <vt:vector size="15" baseType="lpstr">
      <vt:lpstr>Arial</vt:lpstr>
      <vt:lpstr>Calibri</vt:lpstr>
      <vt:lpstr>Calibri Light</vt:lpstr>
      <vt:lpstr>Montserrat</vt:lpstr>
      <vt:lpstr>Montserrat ExtraLight</vt:lpstr>
      <vt:lpstr>Montserrat Light</vt:lpstr>
      <vt:lpstr>Montserrat SemiBold</vt:lpstr>
      <vt:lpstr>Open Sans</vt:lpstr>
      <vt:lpstr>Roboto</vt:lpstr>
      <vt:lpstr>Sawarabi Mincho</vt:lpstr>
      <vt:lpstr>Custom Design - Showeet</vt:lpstr>
      <vt:lpstr>Custom Design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6</cp:revision>
  <dcterms:created xsi:type="dcterms:W3CDTF">2018-08-21T09:54:15Z</dcterms:created>
  <dcterms:modified xsi:type="dcterms:W3CDTF">2025-03-19T09:51:09Z</dcterms:modified>
</cp:coreProperties>
</file>