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Lst>
  <p:notesMasterIdLst>
    <p:notesMasterId r:id="rId9"/>
  </p:notesMasterIdLst>
  <p:sldIdLst>
    <p:sldId id="2147376370" r:id="rId3"/>
    <p:sldId id="5253" r:id="rId4"/>
    <p:sldId id="2147376371" r:id="rId5"/>
    <p:sldId id="2147376369" r:id="rId6"/>
    <p:sldId id="2147471250" r:id="rId7"/>
    <p:sldId id="1143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09FC67-A58A-4563-9750-F89C266B369A}" v="4" dt="2025-11-19T14:00:38.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393" autoAdjust="0"/>
  </p:normalViewPr>
  <p:slideViewPr>
    <p:cSldViewPr snapToGrid="0">
      <p:cViewPr varScale="1">
        <p:scale>
          <a:sx n="78" d="100"/>
          <a:sy n="78" d="100"/>
        </p:scale>
        <p:origin x="17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undo custSel addSld modSld">
      <pc:chgData name="Eimear Keane" userId="eef31a02-fc57-41c7-a1dc-9c55ab6f1315" providerId="ADAL" clId="{7C773821-54A7-46F3-B34B-FBC916B0653C}" dt="2025-11-19T14:00:37.991" v="60"/>
      <pc:docMkLst>
        <pc:docMk/>
      </pc:docMkLst>
      <pc:sldChg chg="modSp add mod">
        <pc:chgData name="Eimear Keane" userId="eef31a02-fc57-41c7-a1dc-9c55ab6f1315" providerId="ADAL" clId="{7C773821-54A7-46F3-B34B-FBC916B0653C}" dt="2025-11-19T13:58:04.845" v="48" actId="20577"/>
        <pc:sldMkLst>
          <pc:docMk/>
          <pc:sldMk cId="643696277" sldId="5253"/>
        </pc:sldMkLst>
        <pc:spChg chg="mod">
          <ac:chgData name="Eimear Keane" userId="eef31a02-fc57-41c7-a1dc-9c55ab6f1315" providerId="ADAL" clId="{7C773821-54A7-46F3-B34B-FBC916B0653C}" dt="2025-11-19T13:58:04.845" v="48" actId="20577"/>
          <ac:spMkLst>
            <pc:docMk/>
            <pc:sldMk cId="643696277" sldId="5253"/>
            <ac:spMk id="11" creationId="{DF1347CC-18A2-430C-8D24-C0FE05645AD7}"/>
          </ac:spMkLst>
        </pc:spChg>
      </pc:sldChg>
      <pc:sldChg chg="add">
        <pc:chgData name="Eimear Keane" userId="eef31a02-fc57-41c7-a1dc-9c55ab6f1315" providerId="ADAL" clId="{7C773821-54A7-46F3-B34B-FBC916B0653C}" dt="2025-11-19T14:00:37.991" v="60"/>
        <pc:sldMkLst>
          <pc:docMk/>
          <pc:sldMk cId="2000100353" sldId="11431"/>
        </pc:sldMkLst>
      </pc:sldChg>
      <pc:sldChg chg="modSp mod">
        <pc:chgData name="Eimear Keane" userId="eef31a02-fc57-41c7-a1dc-9c55ab6f1315" providerId="ADAL" clId="{7C773821-54A7-46F3-B34B-FBC916B0653C}" dt="2025-11-19T13:43:41.014" v="18" actId="20577"/>
        <pc:sldMkLst>
          <pc:docMk/>
          <pc:sldMk cId="1782479678" sldId="2147376370"/>
        </pc:sldMkLst>
        <pc:spChg chg="mod">
          <ac:chgData name="Eimear Keane" userId="eef31a02-fc57-41c7-a1dc-9c55ab6f1315" providerId="ADAL" clId="{7C773821-54A7-46F3-B34B-FBC916B0653C}" dt="2025-11-19T13:43:41.014" v="18" actId="20577"/>
          <ac:spMkLst>
            <pc:docMk/>
            <pc:sldMk cId="1782479678" sldId="2147376370"/>
            <ac:spMk id="10" creationId="{A46CA2AC-4E49-4659-2CE2-1D1E282EC253}"/>
          </ac:spMkLst>
        </pc:spChg>
        <pc:spChg chg="mod">
          <ac:chgData name="Eimear Keane" userId="eef31a02-fc57-41c7-a1dc-9c55ab6f1315" providerId="ADAL" clId="{7C773821-54A7-46F3-B34B-FBC916B0653C}" dt="2025-11-19T13:43:02.685" v="10" actId="20577"/>
          <ac:spMkLst>
            <pc:docMk/>
            <pc:sldMk cId="1782479678" sldId="2147376370"/>
            <ac:spMk id="55" creationId="{ED95C475-DFBD-EA86-11B0-AE20AD6FA8D1}"/>
          </ac:spMkLst>
        </pc:spChg>
      </pc:sldChg>
      <pc:sldChg chg="modSp add mod">
        <pc:chgData name="Eimear Keane" userId="eef31a02-fc57-41c7-a1dc-9c55ab6f1315" providerId="ADAL" clId="{7C773821-54A7-46F3-B34B-FBC916B0653C}" dt="2025-11-19T13:58:21.357" v="59" actId="20577"/>
        <pc:sldMkLst>
          <pc:docMk/>
          <pc:sldMk cId="1805470519" sldId="2147471250"/>
        </pc:sldMkLst>
        <pc:spChg chg="mod">
          <ac:chgData name="Eimear Keane" userId="eef31a02-fc57-41c7-a1dc-9c55ab6f1315" providerId="ADAL" clId="{7C773821-54A7-46F3-B34B-FBC916B0653C}" dt="2025-11-19T13:58:21.357" v="59" actId="20577"/>
          <ac:spMkLst>
            <pc:docMk/>
            <pc:sldMk cId="1805470519" sldId="2147471250"/>
            <ac:spMk id="2" creationId="{A2B755D8-7546-5EAA-D937-8D62DDC8FE3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In-Target</c:v>
                </c:pt>
              </c:strCache>
            </c:strRef>
          </c:tx>
          <c:spPr>
            <a:solidFill>
              <a:srgbClr val="2E5495"/>
            </a:solidFill>
            <a:ln>
              <a:noFill/>
            </a:ln>
            <a:effectLst/>
          </c:spPr>
          <c:invertIfNegative val="0"/>
          <c:cat>
            <c:strRef>
              <c:f>Sheet1!$A$2:$A$5</c:f>
              <c:strCache>
                <c:ptCount val="4"/>
                <c:pt idx="0">
                  <c:v>Paid</c:v>
                </c:pt>
                <c:pt idx="1">
                  <c:v>Free</c:v>
                </c:pt>
                <c:pt idx="2">
                  <c:v>Paid</c:v>
                </c:pt>
                <c:pt idx="3">
                  <c:v>Free</c:v>
                </c:pt>
              </c:strCache>
            </c:strRef>
          </c:cat>
          <c:val>
            <c:numRef>
              <c:f>Sheet1!$B$2:$B$5</c:f>
              <c:numCache>
                <c:formatCode>General</c:formatCode>
                <c:ptCount val="4"/>
                <c:pt idx="0" formatCode="0">
                  <c:v>200000</c:v>
                </c:pt>
                <c:pt idx="2" formatCode="0">
                  <c:v>130000</c:v>
                </c:pt>
              </c:numCache>
            </c:numRef>
          </c:val>
          <c:extLst>
            <c:ext xmlns:c16="http://schemas.microsoft.com/office/drawing/2014/chart" uri="{C3380CC4-5D6E-409C-BE32-E72D297353CC}">
              <c16:uniqueId val="{00000000-666A-4741-93E9-47FD226BD188}"/>
            </c:ext>
          </c:extLst>
        </c:ser>
        <c:ser>
          <c:idx val="1"/>
          <c:order val="1"/>
          <c:tx>
            <c:strRef>
              <c:f>Sheet1!$C$1</c:f>
              <c:strCache>
                <c:ptCount val="1"/>
                <c:pt idx="0">
                  <c:v>Out of target</c:v>
                </c:pt>
              </c:strCache>
            </c:strRef>
          </c:tx>
          <c:spPr>
            <a:solidFill>
              <a:srgbClr val="E7B42A"/>
            </a:solidFill>
            <a:ln>
              <a:noFill/>
            </a:ln>
            <a:effectLst/>
          </c:spPr>
          <c:invertIfNegative val="0"/>
          <c:cat>
            <c:strRef>
              <c:f>Sheet1!$A$2:$A$5</c:f>
              <c:strCache>
                <c:ptCount val="4"/>
                <c:pt idx="0">
                  <c:v>Paid</c:v>
                </c:pt>
                <c:pt idx="1">
                  <c:v>Free</c:v>
                </c:pt>
                <c:pt idx="2">
                  <c:v>Paid</c:v>
                </c:pt>
                <c:pt idx="3">
                  <c:v>Free</c:v>
                </c:pt>
              </c:strCache>
            </c:strRef>
          </c:cat>
          <c:val>
            <c:numRef>
              <c:f>Sheet1!$C$2:$C$5</c:f>
              <c:numCache>
                <c:formatCode>0</c:formatCode>
                <c:ptCount val="4"/>
                <c:pt idx="1">
                  <c:v>1422000</c:v>
                </c:pt>
                <c:pt idx="2">
                  <c:v>70000</c:v>
                </c:pt>
              </c:numCache>
            </c:numRef>
          </c:val>
          <c:extLst>
            <c:ext xmlns:c16="http://schemas.microsoft.com/office/drawing/2014/chart" uri="{C3380CC4-5D6E-409C-BE32-E72D297353CC}">
              <c16:uniqueId val="{00000000-049A-47B2-89FC-9D974DA12845}"/>
            </c:ext>
          </c:extLst>
        </c:ser>
        <c:dLbls>
          <c:showLegendKey val="0"/>
          <c:showVal val="0"/>
          <c:showCatName val="0"/>
          <c:showSerName val="0"/>
          <c:showPercent val="0"/>
          <c:showBubbleSize val="0"/>
        </c:dLbls>
        <c:gapWidth val="55"/>
        <c:overlap val="100"/>
        <c:axId val="507005368"/>
        <c:axId val="507007992"/>
      </c:barChart>
      <c:catAx>
        <c:axId val="50700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ontserrat Medium" panose="00000600000000000000" pitchFamily="2" charset="0"/>
                <a:ea typeface="+mn-ea"/>
                <a:cs typeface="+mn-cs"/>
              </a:defRPr>
            </a:pPr>
            <a:endParaRPr lang="en-US"/>
          </a:p>
        </c:txPr>
        <c:crossAx val="507007992"/>
        <c:crosses val="autoZero"/>
        <c:auto val="1"/>
        <c:lblAlgn val="ctr"/>
        <c:lblOffset val="100"/>
        <c:noMultiLvlLbl val="0"/>
      </c:catAx>
      <c:valAx>
        <c:axId val="507007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ontserrat Medium" panose="00000600000000000000" pitchFamily="2" charset="0"/>
                <a:ea typeface="+mn-ea"/>
                <a:cs typeface="+mn-cs"/>
              </a:defRPr>
            </a:pPr>
            <a:endParaRPr lang="en-US"/>
          </a:p>
        </c:txPr>
        <c:crossAx val="5070053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ontserrat Medium" panose="000006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tx2"/>
              </a:solidFill>
              <a:ln>
                <a:noFill/>
              </a:ln>
              <a:effectLst/>
            </c:spPr>
            <c:extLst>
              <c:ext xmlns:c16="http://schemas.microsoft.com/office/drawing/2014/chart" uri="{C3380CC4-5D6E-409C-BE32-E72D297353CC}">
                <c16:uniqueId val="{00000001-1A4C-4C2B-97AA-6CF28853DACE}"/>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1A4C-4C2B-97AA-6CF28853DACE}"/>
              </c:ext>
            </c:extLst>
          </c:dPt>
          <c:dPt>
            <c:idx val="3"/>
            <c:invertIfNegative val="0"/>
            <c:bubble3D val="0"/>
            <c:spPr>
              <a:solidFill>
                <a:schemeClr val="bg2">
                  <a:lumMod val="50000"/>
                </a:schemeClr>
              </a:solidFill>
              <a:ln>
                <a:noFill/>
              </a:ln>
              <a:effectLst/>
            </c:spPr>
            <c:extLst>
              <c:ext xmlns:c16="http://schemas.microsoft.com/office/drawing/2014/chart" uri="{C3380CC4-5D6E-409C-BE32-E72D297353CC}">
                <c16:uniqueId val="{00000005-1A4C-4C2B-97AA-6CF28853DACE}"/>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7-1A4C-4C2B-97AA-6CF28853DACE}"/>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9-1A4C-4C2B-97AA-6CF28853DACE}"/>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B-1A4C-4C2B-97AA-6CF28853DAC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13445"/>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Less than €25k</c:v>
                </c:pt>
                <c:pt idx="1">
                  <c:v>€25k-€50k</c:v>
                </c:pt>
                <c:pt idx="2">
                  <c:v>€50k-€100k</c:v>
                </c:pt>
                <c:pt idx="3">
                  <c:v>€100k-€250k</c:v>
                </c:pt>
                <c:pt idx="4">
                  <c:v>€250k-€500k</c:v>
                </c:pt>
                <c:pt idx="5">
                  <c:v>€500k-€1m</c:v>
                </c:pt>
                <c:pt idx="6">
                  <c:v>€1m-€4m</c:v>
                </c:pt>
                <c:pt idx="7">
                  <c:v>€5m-€9m</c:v>
                </c:pt>
                <c:pt idx="8">
                  <c:v>€10m+</c:v>
                </c:pt>
              </c:strCache>
            </c:strRef>
          </c:cat>
          <c:val>
            <c:numRef>
              <c:f>Sheet1!$B$2:$B$10</c:f>
              <c:numCache>
                <c:formatCode>General</c:formatCode>
                <c:ptCount val="9"/>
                <c:pt idx="0">
                  <c:v>164</c:v>
                </c:pt>
                <c:pt idx="1">
                  <c:v>40</c:v>
                </c:pt>
                <c:pt idx="2">
                  <c:v>53</c:v>
                </c:pt>
                <c:pt idx="3">
                  <c:v>95</c:v>
                </c:pt>
                <c:pt idx="4">
                  <c:v>57</c:v>
                </c:pt>
                <c:pt idx="5">
                  <c:v>55</c:v>
                </c:pt>
                <c:pt idx="6">
                  <c:v>45</c:v>
                </c:pt>
                <c:pt idx="7">
                  <c:v>3</c:v>
                </c:pt>
                <c:pt idx="8">
                  <c:v>1</c:v>
                </c:pt>
              </c:numCache>
            </c:numRef>
          </c:val>
          <c:extLst>
            <c:ext xmlns:c16="http://schemas.microsoft.com/office/drawing/2014/chart" uri="{C3380CC4-5D6E-409C-BE32-E72D297353CC}">
              <c16:uniqueId val="{0000000C-1A4C-4C2B-97AA-6CF28853DACE}"/>
            </c:ext>
          </c:extLst>
        </c:ser>
        <c:dLbls>
          <c:showLegendKey val="0"/>
          <c:showVal val="1"/>
          <c:showCatName val="0"/>
          <c:showSerName val="0"/>
          <c:showPercent val="0"/>
          <c:showBubbleSize val="0"/>
        </c:dLbls>
        <c:gapWidth val="75"/>
        <c:axId val="763356312"/>
        <c:axId val="763351392"/>
      </c:barChart>
      <c:catAx>
        <c:axId val="76335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ontserrat" panose="00000500000000000000" pitchFamily="2" charset="0"/>
                <a:ea typeface="+mn-ea"/>
                <a:cs typeface="+mn-cs"/>
              </a:defRPr>
            </a:pPr>
            <a:endParaRPr lang="en-US"/>
          </a:p>
        </c:txPr>
        <c:crossAx val="763351392"/>
        <c:crosses val="autoZero"/>
        <c:auto val="1"/>
        <c:lblAlgn val="ctr"/>
        <c:lblOffset val="100"/>
        <c:noMultiLvlLbl val="0"/>
      </c:catAx>
      <c:valAx>
        <c:axId val="7633513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ontserrat" panose="00000500000000000000" pitchFamily="2" charset="0"/>
                <a:ea typeface="+mn-ea"/>
                <a:cs typeface="+mn-cs"/>
              </a:defRPr>
            </a:pPr>
            <a:endParaRPr lang="en-US"/>
          </a:p>
        </c:txPr>
        <c:crossAx val="763356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pPr algn="l"/>
            <a:endParaRPr lang="en-IE" dirty="0"/>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1</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dirty="0">
                <a:solidFill>
                  <a:srgbClr val="000000"/>
                </a:solidFill>
                <a:effectLst/>
                <a:latin typeface="Times New Roman" panose="02020603050405020304" pitchFamily="18" charset="0"/>
              </a:rPr>
              <a:t>  </a:t>
            </a:r>
            <a:r>
              <a:rPr lang="en-GB" sz="1200" kern="1200" dirty="0">
                <a:solidFill>
                  <a:schemeClr val="tx1"/>
                </a:solidFill>
                <a:effectLst/>
                <a:latin typeface="+mn-lt"/>
                <a:ea typeface="+mn-ea"/>
                <a:cs typeface="+mn-cs"/>
              </a:rPr>
              <a:t>The chart shown here demonstrates the difference in the nature of online advertising and linear TV advertising and compares campaigns buying  200,000 15–34 impressions.</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Y axis shows the number of exposures that are delivered, and we’ve separated the exposures between linear TV on the left and online advertising on the right.  For each of these we’ve also split the exposures into two buckets – paid for exposures and free, bonus exposures.  Finally, we’ve made a distinction between the exposures into those that are in-target, so are generated by the target audience you’re actually aiming for – in this case 15-34 year olds, which are represented by a green bar.  And those that sit outside of your intended audience, which in this case is anyone who’s not aged 15-34, here represented by the blue bar.</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Let’s start with linear TV, so remember you are paying for 200,000 15-34 exposures, so what can you expect to get?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Well, you get 200,000 </a:t>
            </a:r>
            <a:r>
              <a:rPr lang="en-GB" sz="1200" kern="1200" cap="all" dirty="0">
                <a:solidFill>
                  <a:schemeClr val="tx1"/>
                </a:solidFill>
                <a:effectLst/>
                <a:latin typeface="+mn-lt"/>
                <a:ea typeface="+mn-ea"/>
                <a:cs typeface="+mn-cs"/>
              </a:rPr>
              <a:t>15-34 exposures</a:t>
            </a:r>
            <a:r>
              <a:rPr lang="en-GB" sz="1200" kern="1200" dirty="0">
                <a:solidFill>
                  <a:schemeClr val="tx1"/>
                </a:solidFill>
                <a:effectLst/>
                <a:latin typeface="+mn-lt"/>
                <a:ea typeface="+mn-ea"/>
                <a:cs typeface="+mn-cs"/>
              </a:rPr>
              <a:t>.  As with any statistical data there is a sampling margin of error which is roughly 13%  for 15=34s so you might get 13% more or 13% exposures than you bought.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due to the nature of TV advertising you also get a rather large helping of bonus, out of target exposures. For a typical campaign targeting 15-34s, you’d also get a whopping 1,422,000 </a:t>
            </a:r>
            <a:r>
              <a:rPr lang="en-GB" sz="1200" kern="1200" cap="all" dirty="0">
                <a:solidFill>
                  <a:schemeClr val="tx1"/>
                </a:solidFill>
                <a:effectLst/>
                <a:latin typeface="+mn-lt"/>
                <a:ea typeface="+mn-ea"/>
                <a:cs typeface="+mn-cs"/>
              </a:rPr>
              <a:t>free views</a:t>
            </a:r>
            <a:r>
              <a:rPr lang="en-GB" sz="1200" kern="1200" dirty="0">
                <a:solidFill>
                  <a:schemeClr val="tx1"/>
                </a:solidFill>
                <a:effectLst/>
                <a:latin typeface="+mn-lt"/>
                <a:ea typeface="+mn-ea"/>
                <a:cs typeface="+mn-cs"/>
              </a:rPr>
              <a:t> from out of target audiences.   Why so many more than your actual target audience?  Well two reasons, 15-34s only make up about 25% of the total population, so everything being even, for every one 15-34-year-old who sees the ad three, non 15-34s also see it.   But also linear TV viewing is weighted towards older audiences, as they spend more time watching TV, so the odds of your ad being seen by someone who’s 35 or older is greater than the odds of it being seen by someone under the age of 35.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Let’s now look at online advertising.  When you buy 200,000 15-34 exposures WHAT DO YOU GET?.    The problem here is that online targeting, per se, isn’t actually as accurate as it’s promised to be.  The accuracy will massively vary by publisher and the quality of the data they hold, but the benchmark average for in-target 15-34 exposures for online according to Nielsen digital ad ratings in the UK is 65%.   What this means is that when you pay for 200,000 15-34s you only get 130,000 – with the other 70,000 exposures sitting outside of your target audience.  The issue here is that you actually have to pay for these as well.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 many bonus views to you get for free you ask – none</a:t>
            </a:r>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the great wastage illusion. Waste is only waste if you have to pay for it.  </a:t>
            </a:r>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0ECA82EC-A1FD-4E69-99D5-63A6B01E7503}" type="slidenum">
              <a:rPr lang="en-US" smtClean="0"/>
              <a:t>2</a:t>
            </a:fld>
            <a:endParaRPr lang="en-US"/>
          </a:p>
        </p:txBody>
      </p:sp>
    </p:spTree>
    <p:extLst>
      <p:ext uri="{BB962C8B-B14F-4D97-AF65-F5344CB8AC3E}">
        <p14:creationId xmlns:p14="http://schemas.microsoft.com/office/powerpoint/2010/main" val="391811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8A2D-C7A9-937D-BB6D-77A06DC7F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4BC8C-4074-F2D0-6B12-B28AECD77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4A27E-CB7A-4C3F-EC13-58A607CC2A5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TV is also the #2 driver of immediate profit – second only to generic search – and generates 41.5% of all short-term media-driven profit. It works fast too.</a:t>
            </a:r>
          </a:p>
          <a:p>
            <a:r>
              <a:rPr lang="en-US" sz="1200" b="0" i="0" kern="1200" dirty="0">
                <a:solidFill>
                  <a:schemeClr val="tx1"/>
                </a:solidFill>
                <a:effectLst/>
                <a:latin typeface="+mn-lt"/>
                <a:ea typeface="+mn-ea"/>
                <a:cs typeface="+mn-cs"/>
              </a:rPr>
              <a:t>But its sustained effects are how brands are built. Too much short-termism short-changes brand. Sustained advertising effects are crucial for creating and maintaining a brand's relevance and driving lasting profitability.</a:t>
            </a:r>
          </a:p>
          <a:p>
            <a:pPr algn="l"/>
            <a:endParaRPr lang="en-IE" dirty="0"/>
          </a:p>
        </p:txBody>
      </p:sp>
      <p:sp>
        <p:nvSpPr>
          <p:cNvPr id="4" name="Slide Number Placeholder 3">
            <a:extLst>
              <a:ext uri="{FF2B5EF4-FFF2-40B4-BE49-F238E27FC236}">
                <a16:creationId xmlns:a16="http://schemas.microsoft.com/office/drawing/2014/main" id="{F5251FF9-7726-B6BB-BEBC-2F412B87B456}"/>
              </a:ext>
            </a:extLst>
          </p:cNvPr>
          <p:cNvSpPr>
            <a:spLocks noGrp="1"/>
          </p:cNvSpPr>
          <p:nvPr>
            <p:ph type="sldNum" sz="quarter" idx="5"/>
          </p:nvPr>
        </p:nvSpPr>
        <p:spPr/>
        <p:txBody>
          <a:bodyPr/>
          <a:lstStyle/>
          <a:p>
            <a:fld id="{0ECA82EC-A1FD-4E69-99D5-63A6B01E7503}" type="slidenum">
              <a:rPr lang="en-US" smtClean="0"/>
              <a:t>3</a:t>
            </a:fld>
            <a:endParaRPr lang="en-US"/>
          </a:p>
        </p:txBody>
      </p:sp>
    </p:spTree>
    <p:extLst>
      <p:ext uri="{BB962C8B-B14F-4D97-AF65-F5344CB8AC3E}">
        <p14:creationId xmlns:p14="http://schemas.microsoft.com/office/powerpoint/2010/main" val="119621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63BA-CA9A-B77B-CF10-8F5EAB09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2B4F-EBEC-6700-9486-116E88F77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53918-0B60-B92B-58FD-3C85CAB864B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TV is also the #2 driver of immediate profit – second only to generic search – and generates 41.5% of all short-term media-driven profit. It works fast too.</a:t>
            </a:r>
          </a:p>
          <a:p>
            <a:r>
              <a:rPr lang="en-US" sz="1200" b="0" i="0" kern="1200" dirty="0">
                <a:solidFill>
                  <a:schemeClr val="tx1"/>
                </a:solidFill>
                <a:effectLst/>
                <a:latin typeface="+mn-lt"/>
                <a:ea typeface="+mn-ea"/>
                <a:cs typeface="+mn-cs"/>
              </a:rPr>
              <a:t>But its sustained effects are how brands are built. Too much short-termism short-changes brand. Sustained advertising effects are crucial for creating and maintaining a brand's relevance and driving lasting profitability.</a:t>
            </a:r>
          </a:p>
          <a:p>
            <a:pPr algn="l"/>
            <a:endParaRPr lang="en-IE" dirty="0"/>
          </a:p>
        </p:txBody>
      </p:sp>
      <p:sp>
        <p:nvSpPr>
          <p:cNvPr id="4" name="Slide Number Placeholder 3">
            <a:extLst>
              <a:ext uri="{FF2B5EF4-FFF2-40B4-BE49-F238E27FC236}">
                <a16:creationId xmlns:a16="http://schemas.microsoft.com/office/drawing/2014/main" id="{214F86DC-D755-945A-5789-3EAA31AE3523}"/>
              </a:ext>
            </a:extLst>
          </p:cNvPr>
          <p:cNvSpPr>
            <a:spLocks noGrp="1"/>
          </p:cNvSpPr>
          <p:nvPr>
            <p:ph type="sldNum" sz="quarter" idx="5"/>
          </p:nvPr>
        </p:nvSpPr>
        <p:spPr/>
        <p:txBody>
          <a:bodyPr/>
          <a:lstStyle/>
          <a:p>
            <a:fld id="{0ECA82EC-A1FD-4E69-99D5-63A6B01E7503}" type="slidenum">
              <a:rPr lang="en-US" smtClean="0"/>
              <a:t>4</a:t>
            </a:fld>
            <a:endParaRPr lang="en-US"/>
          </a:p>
        </p:txBody>
      </p:sp>
    </p:spTree>
    <p:extLst>
      <p:ext uri="{BB962C8B-B14F-4D97-AF65-F5344CB8AC3E}">
        <p14:creationId xmlns:p14="http://schemas.microsoft.com/office/powerpoint/2010/main" val="1734765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a:solidFill>
                  <a:srgbClr val="000000"/>
                </a:solidFill>
                <a:effectLst/>
                <a:latin typeface="Times New Roman" panose="02020603050405020304" pitchFamily="18" charset="0"/>
              </a:rPr>
              <a:t> </a:t>
            </a:r>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59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dirty="0">
                <a:solidFill>
                  <a:srgbClr val="F8F8F8"/>
                </a:solidFill>
                <a:effectLst/>
                <a:latin typeface="proxima-nova"/>
              </a:rPr>
              <a:t>TV can be perceived as the exclusive domain of big brands with big budgets. </a:t>
            </a:r>
          </a:p>
          <a:p>
            <a:r>
              <a:rPr lang="en-IE" sz="1200" b="0" i="0" dirty="0">
                <a:solidFill>
                  <a:srgbClr val="F8F8F8"/>
                </a:solidFill>
                <a:effectLst/>
                <a:latin typeface="proxima-nova"/>
              </a:rPr>
              <a:t>This is a myth, fuelled by the fact that just being on TV makes brands </a:t>
            </a:r>
            <a:r>
              <a:rPr lang="en-IE" sz="1200" b="0" i="1" dirty="0">
                <a:solidFill>
                  <a:srgbClr val="F8F8F8"/>
                </a:solidFill>
                <a:effectLst/>
                <a:latin typeface="proxima-nova"/>
              </a:rPr>
              <a:t>appear</a:t>
            </a:r>
            <a:r>
              <a:rPr lang="en-IE" sz="1200" b="0" i="0" dirty="0">
                <a:solidFill>
                  <a:srgbClr val="F8F8F8"/>
                </a:solidFill>
                <a:effectLst/>
                <a:latin typeface="proxima-nova"/>
              </a:rPr>
              <a:t> big. </a:t>
            </a:r>
          </a:p>
          <a:p>
            <a:r>
              <a:rPr lang="en-IE" sz="1200" dirty="0">
                <a:solidFill>
                  <a:srgbClr val="F8F8F8"/>
                </a:solidFill>
                <a:latin typeface="proxima-nova"/>
              </a:rPr>
              <a:t>W</a:t>
            </a:r>
            <a:r>
              <a:rPr lang="en-IE" sz="1200" b="0" i="0" dirty="0">
                <a:solidFill>
                  <a:srgbClr val="F8F8F8"/>
                </a:solidFill>
                <a:effectLst/>
                <a:latin typeface="proxima-nova"/>
              </a:rPr>
              <a:t>hen you look at the make-up of TV advertisers in Ireland across 2024 in terms of spend, 32% fall within the &lt;€25,000 spend bracket.</a:t>
            </a:r>
          </a:p>
          <a:p>
            <a:endParaRPr lang="en-IE" sz="1200" b="0" i="0" dirty="0">
              <a:solidFill>
                <a:srgbClr val="F8F8F8"/>
              </a:solidFill>
              <a:effectLst/>
              <a:latin typeface="proxima-nova"/>
            </a:endParaRPr>
          </a:p>
          <a:p>
            <a:r>
              <a:rPr lang="en-GB" sz="1200" dirty="0">
                <a:solidFill>
                  <a:schemeClr val="accent1"/>
                </a:solidFill>
                <a:latin typeface="Montserrat" panose="00000500000000000000" pitchFamily="2" charset="0"/>
              </a:rPr>
              <a:t>Research from Thinkbox shows that for a small brand with &lt;£50m brand value a £0.5m TV campaign can </a:t>
            </a:r>
            <a:r>
              <a:rPr lang="en-GB" sz="1200" b="1" dirty="0">
                <a:solidFill>
                  <a:schemeClr val="accent1"/>
                </a:solidFill>
                <a:latin typeface="Montserrat" panose="00000500000000000000" pitchFamily="2" charset="0"/>
              </a:rPr>
              <a:t>drive sales by 10% </a:t>
            </a:r>
          </a:p>
          <a:p>
            <a:r>
              <a:rPr lang="en-GB" sz="1200" dirty="0">
                <a:latin typeface="Montserrat" panose="00000500000000000000" pitchFamily="2" charset="0"/>
              </a:rPr>
              <a:t>TV is highly responsive across all brand sizes and can efficiently create sales uplifts at even low investment levels. </a:t>
            </a:r>
          </a:p>
          <a:p>
            <a:r>
              <a:rPr lang="en-GB" sz="1200" dirty="0">
                <a:latin typeface="Montserrat" panose="00000500000000000000" pitchFamily="2" charset="0"/>
              </a:rPr>
              <a:t>But TV has a stronger proportional effect for smaller brands – showing the power of TV to help build the brand. This is because small brands are working from a lower base and are often new brands where they are communicating new news.</a:t>
            </a:r>
          </a:p>
          <a:p>
            <a:pPr>
              <a:buClr>
                <a:schemeClr val="accent4"/>
              </a:buClr>
            </a:pPr>
            <a:r>
              <a:rPr lang="en-GB" sz="1200" dirty="0">
                <a:solidFill>
                  <a:schemeClr val="accent1"/>
                </a:solidFill>
                <a:latin typeface="Montserrat" panose="00000500000000000000" pitchFamily="2" charset="0"/>
              </a:rPr>
              <a:t>TV efficiently creates </a:t>
            </a:r>
            <a:r>
              <a:rPr lang="en-GB" sz="1200" b="1" dirty="0">
                <a:solidFill>
                  <a:schemeClr val="accent1"/>
                </a:solidFill>
                <a:latin typeface="Montserrat" panose="00000500000000000000" pitchFamily="2" charset="0"/>
              </a:rPr>
              <a:t>sales uplifts </a:t>
            </a:r>
            <a:r>
              <a:rPr lang="en-GB" sz="1200" dirty="0">
                <a:solidFill>
                  <a:schemeClr val="accent1"/>
                </a:solidFill>
                <a:latin typeface="Montserrat" panose="00000500000000000000" pitchFamily="2" charset="0"/>
              </a:rPr>
              <a:t>even at </a:t>
            </a:r>
            <a:r>
              <a:rPr lang="en-GB" sz="1200" b="1" dirty="0">
                <a:solidFill>
                  <a:schemeClr val="accent1"/>
                </a:solidFill>
                <a:latin typeface="Montserrat" panose="00000500000000000000" pitchFamily="2" charset="0"/>
              </a:rPr>
              <a:t>low levels of investment</a:t>
            </a:r>
          </a:p>
          <a:p>
            <a:endParaRPr lang="en-IE" sz="1200" b="0" i="0" dirty="0">
              <a:solidFill>
                <a:srgbClr val="F8F8F8"/>
              </a:solidFill>
              <a:effectLst/>
              <a:latin typeface="proxima-nova"/>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15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19/11/2025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19/11/2025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241399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r>
              <a:rPr lang="en-GB"/>
              <a:t>Click icon to add media</a:t>
            </a:r>
            <a:endParaRPr lang="en-US"/>
          </a:p>
        </p:txBody>
      </p:sp>
    </p:spTree>
    <p:extLst>
      <p:ext uri="{BB962C8B-B14F-4D97-AF65-F5344CB8AC3E}">
        <p14:creationId xmlns:p14="http://schemas.microsoft.com/office/powerpoint/2010/main" val="1722725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80746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5655084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776429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2765619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74329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857156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5760678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553373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3905080" y="1508803"/>
            <a:ext cx="6138330" cy="4709122"/>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264573" y="35700"/>
            <a:ext cx="5444343" cy="763274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4194253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5380066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6293817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4362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endParaRPr lang="en-US"/>
          </a:p>
        </p:txBody>
      </p:sp>
    </p:spTree>
    <p:extLst>
      <p:ext uri="{BB962C8B-B14F-4D97-AF65-F5344CB8AC3E}">
        <p14:creationId xmlns:p14="http://schemas.microsoft.com/office/powerpoint/2010/main" val="29333415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32787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7.jfif"/><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361957"/>
            <a:ext cx="9823977" cy="954107"/>
          </a:xfrm>
          <a:prstGeom prst="rect">
            <a:avLst/>
          </a:prstGeom>
          <a:noFill/>
        </p:spPr>
        <p:txBody>
          <a:bodyPr wrap="square">
            <a:spAutoFit/>
          </a:bodyPr>
          <a:lstStyle/>
          <a:p>
            <a:pPr marL="0" marR="0" lvl="0" indent="0" algn="l" rtl="0">
              <a:spcBef>
                <a:spcPts val="0"/>
              </a:spcBef>
              <a:spcAft>
                <a:spcPts val="0"/>
              </a:spcAft>
              <a:buNone/>
            </a:pPr>
            <a:r>
              <a:rPr lang="en-US" sz="2800" b="1" dirty="0">
                <a:solidFill>
                  <a:srgbClr val="FFC000"/>
                </a:solidFill>
                <a:latin typeface="Montserrat SemiBold"/>
                <a:ea typeface="Montserrat SemiBold"/>
                <a:cs typeface="Montserrat SemiBold"/>
                <a:sym typeface="Montserrat SemiBold"/>
              </a:rPr>
              <a:t>TV is great value</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sp>
        <p:nvSpPr>
          <p:cNvPr id="10" name="TextBox 9">
            <a:extLst>
              <a:ext uri="{FF2B5EF4-FFF2-40B4-BE49-F238E27FC236}">
                <a16:creationId xmlns:a16="http://schemas.microsoft.com/office/drawing/2014/main" id="{A46CA2AC-4E49-4659-2CE2-1D1E282EC253}"/>
              </a:ext>
            </a:extLst>
          </p:cNvPr>
          <p:cNvSpPr txBox="1"/>
          <p:nvPr/>
        </p:nvSpPr>
        <p:spPr>
          <a:xfrm>
            <a:off x="353890" y="1421696"/>
            <a:ext cx="11471763" cy="1754326"/>
          </a:xfrm>
          <a:prstGeom prst="rect">
            <a:avLst/>
          </a:prstGeom>
          <a:noFill/>
        </p:spPr>
        <p:txBody>
          <a:bodyPr wrap="square">
            <a:spAutoFit/>
          </a:bodyPr>
          <a:lstStyle/>
          <a:p>
            <a:pPr algn="l">
              <a:buNone/>
            </a:pPr>
            <a:r>
              <a:rPr lang="en-US" b="0" i="0" dirty="0">
                <a:solidFill>
                  <a:schemeClr val="bg1"/>
                </a:solidFill>
                <a:effectLst/>
                <a:latin typeface="proxima-nova"/>
              </a:rPr>
              <a:t>TV advertising gives brands remarkable value. It’s accessible to businesses of any size; is cost-efficient, delivers free bonus exposure beyond target audiences; drives sales, profit, and long-term brand growth…and does all of this in a trusted, brand safe, premium environment.</a:t>
            </a:r>
          </a:p>
          <a:p>
            <a:pPr algn="l">
              <a:buNone/>
            </a:pPr>
            <a:endParaRPr lang="en-US" b="0" i="0" dirty="0">
              <a:solidFill>
                <a:schemeClr val="bg1"/>
              </a:solidFill>
              <a:effectLst/>
              <a:latin typeface="proxima-nova"/>
            </a:endParaRPr>
          </a:p>
          <a:p>
            <a:pPr algn="l">
              <a:buNone/>
            </a:pPr>
            <a:r>
              <a:rPr lang="en-US" b="0" i="0" dirty="0">
                <a:solidFill>
                  <a:schemeClr val="bg1"/>
                </a:solidFill>
                <a:effectLst/>
                <a:latin typeface="proxima-nova"/>
              </a:rPr>
              <a:t>In a world of inflated metrics and fleeting impressions, TV advertising remains the most trustworthy, effective, and efficient investment a brand can make.</a:t>
            </a:r>
          </a:p>
        </p:txBody>
      </p:sp>
    </p:spTree>
    <p:extLst>
      <p:ext uri="{BB962C8B-B14F-4D97-AF65-F5344CB8AC3E}">
        <p14:creationId xmlns:p14="http://schemas.microsoft.com/office/powerpoint/2010/main" val="178247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01983CBE-F6CD-4B0C-BD44-C5EDDD2E1F4F}"/>
              </a:ext>
            </a:extLst>
          </p:cNvPr>
          <p:cNvGraphicFramePr>
            <a:graphicFrameLocks/>
          </p:cNvGraphicFramePr>
          <p:nvPr/>
        </p:nvGraphicFramePr>
        <p:xfrm>
          <a:off x="854306" y="1785955"/>
          <a:ext cx="10226949" cy="3673422"/>
        </p:xfrm>
        <a:graphic>
          <a:graphicData uri="http://schemas.openxmlformats.org/drawingml/2006/chart">
            <c:chart xmlns:c="http://schemas.openxmlformats.org/drawingml/2006/chart" xmlns:r="http://schemas.openxmlformats.org/officeDocument/2006/relationships" r:id="rId3"/>
          </a:graphicData>
        </a:graphic>
      </p:graphicFrame>
      <p:sp>
        <p:nvSpPr>
          <p:cNvPr id="11" name="Google Shape;442;p10">
            <a:extLst>
              <a:ext uri="{FF2B5EF4-FFF2-40B4-BE49-F238E27FC236}">
                <a16:creationId xmlns:a16="http://schemas.microsoft.com/office/drawing/2014/main" id="{DF1347CC-18A2-430C-8D24-C0FE05645AD7}"/>
              </a:ext>
            </a:extLst>
          </p:cNvPr>
          <p:cNvSpPr txBox="1"/>
          <p:nvPr/>
        </p:nvSpPr>
        <p:spPr>
          <a:xfrm>
            <a:off x="2144231" y="335646"/>
            <a:ext cx="939897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2800" b="1" i="0" u="none" strike="noStrike" cap="none" dirty="0">
                <a:solidFill>
                  <a:srgbClr val="FFC000"/>
                </a:solidFill>
                <a:latin typeface="Montserrat SemiBold"/>
                <a:ea typeface="Montserrat SemiBold"/>
                <a:cs typeface="Montserrat SemiBold"/>
                <a:sym typeface="Montserrat SemiBold"/>
              </a:rPr>
              <a:t>The Great Wastage Illusion</a:t>
            </a:r>
          </a:p>
        </p:txBody>
      </p:sp>
      <p:sp>
        <p:nvSpPr>
          <p:cNvPr id="5" name="TextBox 4">
            <a:extLst>
              <a:ext uri="{FF2B5EF4-FFF2-40B4-BE49-F238E27FC236}">
                <a16:creationId xmlns:a16="http://schemas.microsoft.com/office/drawing/2014/main" id="{ECAA3A74-3593-42C9-9FA0-D65AEA533E93}"/>
              </a:ext>
            </a:extLst>
          </p:cNvPr>
          <p:cNvSpPr txBox="1"/>
          <p:nvPr/>
        </p:nvSpPr>
        <p:spPr>
          <a:xfrm>
            <a:off x="3150644" y="5459377"/>
            <a:ext cx="1144630" cy="512117"/>
          </a:xfrm>
          <a:prstGeom prst="rect">
            <a:avLst/>
          </a:prstGeom>
          <a:noFill/>
          <a:ln>
            <a:noFill/>
          </a:ln>
        </p:spPr>
        <p:txBody>
          <a:bodyPr wrap="square" rtlCol="0">
            <a:noAutofit/>
          </a:bodyPr>
          <a:lstStyle/>
          <a:p>
            <a:r>
              <a:rPr lang="en-GB" sz="1200" dirty="0">
                <a:solidFill>
                  <a:schemeClr val="bg1"/>
                </a:solidFill>
                <a:latin typeface="Montserrat Medium" panose="00000600000000000000" pitchFamily="2" charset="0"/>
                <a:ea typeface="Segoe UI" panose="020B0502040204020203" pitchFamily="34" charset="0"/>
                <a:cs typeface="Segoe UI" panose="020B0502040204020203" pitchFamily="34" charset="0"/>
              </a:rPr>
              <a:t>LINEAR TELEVISION</a:t>
            </a:r>
          </a:p>
        </p:txBody>
      </p:sp>
      <p:sp>
        <p:nvSpPr>
          <p:cNvPr id="7" name="TextBox 6">
            <a:extLst>
              <a:ext uri="{FF2B5EF4-FFF2-40B4-BE49-F238E27FC236}">
                <a16:creationId xmlns:a16="http://schemas.microsoft.com/office/drawing/2014/main" id="{B233A318-9BA4-4711-9432-5D6AFC3C8F7D}"/>
              </a:ext>
            </a:extLst>
          </p:cNvPr>
          <p:cNvSpPr txBox="1"/>
          <p:nvPr/>
        </p:nvSpPr>
        <p:spPr>
          <a:xfrm>
            <a:off x="7377740" y="5464438"/>
            <a:ext cx="1321092" cy="512117"/>
          </a:xfrm>
          <a:prstGeom prst="rect">
            <a:avLst/>
          </a:prstGeom>
          <a:noFill/>
          <a:ln>
            <a:noFill/>
          </a:ln>
        </p:spPr>
        <p:txBody>
          <a:bodyPr wrap="square" rtlCol="0">
            <a:noAutofit/>
          </a:bodyPr>
          <a:lstStyle/>
          <a:p>
            <a:r>
              <a:rPr lang="en-GB" sz="1200" dirty="0">
                <a:solidFill>
                  <a:schemeClr val="bg1"/>
                </a:solidFill>
                <a:latin typeface="Montserrat Medium" panose="00000600000000000000" pitchFamily="2" charset="0"/>
                <a:ea typeface="Segoe UI" panose="020B0502040204020203" pitchFamily="34" charset="0"/>
                <a:cs typeface="Segoe UI" panose="020B0502040204020203" pitchFamily="34" charset="0"/>
              </a:rPr>
              <a:t>ONLINE ADVERTISING</a:t>
            </a:r>
          </a:p>
        </p:txBody>
      </p:sp>
      <p:sp>
        <p:nvSpPr>
          <p:cNvPr id="4" name="TextBox 3">
            <a:extLst>
              <a:ext uri="{FF2B5EF4-FFF2-40B4-BE49-F238E27FC236}">
                <a16:creationId xmlns:a16="http://schemas.microsoft.com/office/drawing/2014/main" id="{D7A166B6-2F40-CD84-A206-8DD6CB610567}"/>
              </a:ext>
            </a:extLst>
          </p:cNvPr>
          <p:cNvSpPr txBox="1"/>
          <p:nvPr/>
        </p:nvSpPr>
        <p:spPr>
          <a:xfrm>
            <a:off x="113041" y="6526762"/>
            <a:ext cx="11814499" cy="523220"/>
          </a:xfrm>
          <a:prstGeom prst="rect">
            <a:avLst/>
          </a:prstGeom>
          <a:noFill/>
        </p:spPr>
        <p:txBody>
          <a:bodyPr wrap="square">
            <a:spAutoFit/>
          </a:bodyPr>
          <a:lstStyle/>
          <a:p>
            <a:r>
              <a:rPr lang="en-GB" sz="1100" i="1" dirty="0">
                <a:solidFill>
                  <a:schemeClr val="bg1"/>
                </a:solidFill>
                <a:latin typeface="Montserrat" panose="00000500000000000000" pitchFamily="2" charset="0"/>
              </a:rPr>
              <a:t>Source: </a:t>
            </a:r>
            <a:r>
              <a:rPr lang="en-GB" sz="800" dirty="0">
                <a:solidFill>
                  <a:schemeClr val="bg1"/>
                </a:solidFill>
              </a:rPr>
              <a:t>Source: TAM Ireland/Nielsen Media TV data Online video based on Nielsen digital ad ratings UK benchmarks (18-34) Q3 2018</a:t>
            </a:r>
          </a:p>
          <a:p>
            <a:r>
              <a:rPr lang="en-GB" sz="800" dirty="0">
                <a:solidFill>
                  <a:schemeClr val="bg1"/>
                </a:solidFill>
              </a:rPr>
              <a:t>)</a:t>
            </a:r>
          </a:p>
          <a:p>
            <a:endParaRPr lang="en-IE" sz="900" i="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643696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33C60-129D-E42A-756B-09DB88245396}"/>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F3FACBC-1730-1E7F-214A-41E9E6C9F0FF}"/>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BFE8E011-62E6-BEBF-FBB0-645D88D53EA2}"/>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84899F2-BC06-4D6A-B08E-6A893C06498A}"/>
              </a:ext>
            </a:extLst>
          </p:cNvPr>
          <p:cNvSpPr txBox="1"/>
          <p:nvPr/>
        </p:nvSpPr>
        <p:spPr>
          <a:xfrm>
            <a:off x="2103563" y="127559"/>
            <a:ext cx="9823977" cy="954107"/>
          </a:xfrm>
          <a:prstGeom prst="rect">
            <a:avLst/>
          </a:prstGeom>
          <a:noFill/>
        </p:spPr>
        <p:txBody>
          <a:bodyPr wrap="square">
            <a:spAutoFit/>
          </a:bodyPr>
          <a:lstStyle/>
          <a:p>
            <a:pPr lvl="0"/>
            <a:r>
              <a:rPr lang="en-US" sz="2800" b="1" dirty="0">
                <a:solidFill>
                  <a:srgbClr val="FFC000"/>
                </a:solidFill>
                <a:latin typeface="Montserrat SemiBold"/>
                <a:ea typeface="Montserrat SemiBold"/>
                <a:cs typeface="Montserrat SemiBold"/>
                <a:sym typeface="Montserrat SemiBold"/>
              </a:rPr>
              <a:t>TV delivers the highest total volume of profit</a:t>
            </a:r>
          </a:p>
          <a:p>
            <a:pPr marL="0" marR="0" lvl="0" indent="0" algn="l" rtl="0">
              <a:spcBef>
                <a:spcPts val="0"/>
              </a:spcBef>
              <a:spcAft>
                <a:spcPts val="0"/>
              </a:spcAft>
              <a:buNone/>
            </a:pPr>
            <a:endParaRPr lang="en-US" sz="2800" b="1" dirty="0">
              <a:solidFill>
                <a:srgbClr val="FFC000"/>
              </a:solidFill>
              <a:latin typeface="Montserrat SemiBold"/>
              <a:ea typeface="Montserrat SemiBold"/>
              <a:cs typeface="Montserrat SemiBold"/>
              <a:sym typeface="Montserrat SemiBold"/>
            </a:endParaRPr>
          </a:p>
        </p:txBody>
      </p:sp>
      <p:pic>
        <p:nvPicPr>
          <p:cNvPr id="5" name="Picture 4">
            <a:extLst>
              <a:ext uri="{FF2B5EF4-FFF2-40B4-BE49-F238E27FC236}">
                <a16:creationId xmlns:a16="http://schemas.microsoft.com/office/drawing/2014/main" id="{8DED7EB9-8810-2DA3-C9DC-40B3EA6EFB1D}"/>
              </a:ext>
            </a:extLst>
          </p:cNvPr>
          <p:cNvPicPr>
            <a:picLocks noChangeAspect="1"/>
          </p:cNvPicPr>
          <p:nvPr/>
        </p:nvPicPr>
        <p:blipFill>
          <a:blip r:embed="rId3"/>
          <a:stretch>
            <a:fillRect/>
          </a:stretch>
        </p:blipFill>
        <p:spPr>
          <a:xfrm>
            <a:off x="1585912" y="1459462"/>
            <a:ext cx="9020175" cy="5067300"/>
          </a:xfrm>
          <a:prstGeom prst="rect">
            <a:avLst/>
          </a:prstGeom>
        </p:spPr>
      </p:pic>
    </p:spTree>
    <p:extLst>
      <p:ext uri="{BB962C8B-B14F-4D97-AF65-F5344CB8AC3E}">
        <p14:creationId xmlns:p14="http://schemas.microsoft.com/office/powerpoint/2010/main" val="72584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9572-6773-4DD7-29E5-3EC658ABD76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50A1AE07-7259-66DA-2292-2B3C673AA1DD}"/>
              </a:ext>
            </a:extLst>
          </p:cNvPr>
          <p:cNvSpPr/>
          <p:nvPr/>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422E3CF-B65A-354B-93FD-F5813D057495}"/>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95C475-DFBD-EA86-11B0-AE20AD6FA8D1}"/>
              </a:ext>
            </a:extLst>
          </p:cNvPr>
          <p:cNvSpPr txBox="1"/>
          <p:nvPr/>
        </p:nvSpPr>
        <p:spPr>
          <a:xfrm>
            <a:off x="2103563" y="127559"/>
            <a:ext cx="9823977" cy="954107"/>
          </a:xfrm>
          <a:prstGeom prst="rect">
            <a:avLst/>
          </a:prstGeom>
          <a:noFill/>
        </p:spPr>
        <p:txBody>
          <a:bodyPr wrap="square">
            <a:spAutoFit/>
          </a:bodyPr>
          <a:lstStyle/>
          <a:p>
            <a:pPr marL="0" marR="0" lvl="0" indent="0" algn="l" rtl="0">
              <a:spcBef>
                <a:spcPts val="0"/>
              </a:spcBef>
              <a:spcAft>
                <a:spcPts val="0"/>
              </a:spcAft>
              <a:buNone/>
            </a:pPr>
            <a:r>
              <a:rPr lang="en-US" sz="2800" b="1">
                <a:solidFill>
                  <a:srgbClr val="FFC000"/>
                </a:solidFill>
                <a:latin typeface="Montserrat SemiBold"/>
                <a:ea typeface="Montserrat SemiBold"/>
                <a:cs typeface="Montserrat SemiBold"/>
                <a:sym typeface="Montserrat SemiBold"/>
              </a:rPr>
              <a:t>Linear TV immediate payback saturation 3x the next channel</a:t>
            </a:r>
            <a:endParaRPr lang="en-US" sz="2800" b="1" dirty="0">
              <a:solidFill>
                <a:srgbClr val="FFC000"/>
              </a:solidFill>
              <a:latin typeface="Montserrat SemiBold"/>
              <a:ea typeface="Montserrat SemiBold"/>
              <a:cs typeface="Montserrat SemiBold"/>
              <a:sym typeface="Montserrat SemiBold"/>
            </a:endParaRPr>
          </a:p>
        </p:txBody>
      </p:sp>
      <p:pic>
        <p:nvPicPr>
          <p:cNvPr id="13" name="Picture 12">
            <a:extLst>
              <a:ext uri="{FF2B5EF4-FFF2-40B4-BE49-F238E27FC236}">
                <a16:creationId xmlns:a16="http://schemas.microsoft.com/office/drawing/2014/main" id="{C72E5A33-519C-B836-EABD-8E079AE0D483}"/>
              </a:ext>
            </a:extLst>
          </p:cNvPr>
          <p:cNvPicPr>
            <a:picLocks noChangeAspect="1"/>
          </p:cNvPicPr>
          <p:nvPr/>
        </p:nvPicPr>
        <p:blipFill>
          <a:blip r:embed="rId3"/>
          <a:stretch>
            <a:fillRect/>
          </a:stretch>
        </p:blipFill>
        <p:spPr>
          <a:xfrm>
            <a:off x="1552575" y="1395286"/>
            <a:ext cx="9086850" cy="5105400"/>
          </a:xfrm>
          <a:prstGeom prst="rect">
            <a:avLst/>
          </a:prstGeom>
        </p:spPr>
      </p:pic>
    </p:spTree>
    <p:extLst>
      <p:ext uri="{BB962C8B-B14F-4D97-AF65-F5344CB8AC3E}">
        <p14:creationId xmlns:p14="http://schemas.microsoft.com/office/powerpoint/2010/main" val="599649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DA7ABC-A687-8A05-E60A-4F0215AF6F6F}"/>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3339" r="13339"/>
          <a:stretch/>
        </p:blipFill>
        <p:spPr/>
      </p:pic>
      <p:sp>
        <p:nvSpPr>
          <p:cNvPr id="2" name="TextBox 1">
            <a:extLst>
              <a:ext uri="{FF2B5EF4-FFF2-40B4-BE49-F238E27FC236}">
                <a16:creationId xmlns:a16="http://schemas.microsoft.com/office/drawing/2014/main" id="{A2B755D8-7546-5EAA-D937-8D62DDC8FE39}"/>
              </a:ext>
            </a:extLst>
          </p:cNvPr>
          <p:cNvSpPr txBox="1"/>
          <p:nvPr/>
        </p:nvSpPr>
        <p:spPr>
          <a:xfrm>
            <a:off x="3905080" y="1508803"/>
            <a:ext cx="6370169" cy="32932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€293,000,405 was invested in TV advertising </a:t>
            </a:r>
            <a:r>
              <a:rPr kumimoji="0" lang="en-US" sz="2600" b="1" i="0" u="none" strike="noStrike" kern="1200" cap="none" spc="0" normalizeH="0" baseline="0" noProof="0">
                <a:ln>
                  <a:noFill/>
                </a:ln>
                <a:solidFill>
                  <a:prstClr val="white"/>
                </a:solidFill>
                <a:effectLst/>
                <a:uLnTx/>
                <a:uFillTx/>
                <a:latin typeface="Montserrat" panose="00000500000000000000" pitchFamily="2" charset="0"/>
                <a:ea typeface="+mn-ea"/>
                <a:cs typeface="+mn-cs"/>
              </a:rPr>
              <a:t>in Ireland in </a:t>
            </a:r>
            <a:r>
              <a:rPr kumimoji="0" lang="en-US" sz="26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2024. This is a total revenue figure, supplied by all broadcasters and includes spot, non-spot and VOD revenue.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This figure is up 5.3% on the 2023 figure</a:t>
            </a:r>
            <a:endParaRPr kumimoji="0" lang="en-I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Google Shape;442;p10">
            <a:extLst>
              <a:ext uri="{FF2B5EF4-FFF2-40B4-BE49-F238E27FC236}">
                <a16:creationId xmlns:a16="http://schemas.microsoft.com/office/drawing/2014/main" id="{DF1347CC-18A2-430C-8D24-C0FE05645AD7}"/>
              </a:ext>
            </a:extLst>
          </p:cNvPr>
          <p:cNvSpPr txBox="1"/>
          <p:nvPr/>
        </p:nvSpPr>
        <p:spPr>
          <a:xfrm>
            <a:off x="2144231" y="335646"/>
            <a:ext cx="9398977" cy="8309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Open Sans"/>
                <a:cs typeface="Open Sans"/>
              </a:rPr>
              <a:t>TV’s resilience: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Montserrat SemiBold"/>
                <a:ea typeface="Open Sans"/>
                <a:cs typeface="Open Sans"/>
              </a:rPr>
              <a:t>TV Advertising Investment 2024</a:t>
            </a:r>
          </a:p>
        </p:txBody>
      </p:sp>
    </p:spTree>
    <p:extLst>
      <p:ext uri="{BB962C8B-B14F-4D97-AF65-F5344CB8AC3E}">
        <p14:creationId xmlns:p14="http://schemas.microsoft.com/office/powerpoint/2010/main" val="1805470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42;p10">
            <a:extLst>
              <a:ext uri="{FF2B5EF4-FFF2-40B4-BE49-F238E27FC236}">
                <a16:creationId xmlns:a16="http://schemas.microsoft.com/office/drawing/2014/main" id="{F13F33A0-9DC0-20F2-80CA-6B360B7A233B}"/>
              </a:ext>
            </a:extLst>
          </p:cNvPr>
          <p:cNvSpPr txBox="1"/>
          <p:nvPr/>
        </p:nvSpPr>
        <p:spPr>
          <a:xfrm>
            <a:off x="2144231" y="335646"/>
            <a:ext cx="9398977" cy="5232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213445"/>
              </a:buClr>
              <a:buSzPts val="2800"/>
              <a:buFont typeface="Montserrat SemiBold"/>
              <a:buNone/>
              <a:tabLst/>
              <a:defRPr/>
            </a:pPr>
            <a:r>
              <a:rPr kumimoji="0" lang="en-US" sz="2800" b="1" i="0" u="none" strike="noStrike" kern="1200" cap="none" spc="0" normalizeH="0" baseline="0" noProof="0">
                <a:ln>
                  <a:noFill/>
                </a:ln>
                <a:solidFill>
                  <a:srgbClr val="FFC000"/>
                </a:solidFill>
                <a:effectLst/>
                <a:uLnTx/>
                <a:uFillTx/>
                <a:latin typeface="Montserrat SemiBold"/>
                <a:ea typeface="Montserrat SemiBold"/>
                <a:cs typeface="Montserrat SemiBold"/>
                <a:sym typeface="Montserrat SemiBold"/>
              </a:rPr>
              <a:t>TV OFFERS VALUE TO SMALLER BRANDS</a:t>
            </a:r>
          </a:p>
        </p:txBody>
      </p:sp>
      <p:graphicFrame>
        <p:nvGraphicFramePr>
          <p:cNvPr id="4" name="Content Placeholder 4">
            <a:extLst>
              <a:ext uri="{FF2B5EF4-FFF2-40B4-BE49-F238E27FC236}">
                <a16:creationId xmlns:a16="http://schemas.microsoft.com/office/drawing/2014/main" id="{1EECD712-307D-C8F2-4AE0-5B290E21F32B}"/>
              </a:ext>
            </a:extLst>
          </p:cNvPr>
          <p:cNvGraphicFramePr>
            <a:graphicFrameLocks/>
          </p:cNvGraphicFramePr>
          <p:nvPr/>
        </p:nvGraphicFramePr>
        <p:xfrm>
          <a:off x="0" y="1523205"/>
          <a:ext cx="7108371" cy="486890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3EAA99FE-2DB7-C943-8F23-6FB100030D40}"/>
              </a:ext>
            </a:extLst>
          </p:cNvPr>
          <p:cNvSpPr txBox="1"/>
          <p:nvPr/>
        </p:nvSpPr>
        <p:spPr>
          <a:xfrm>
            <a:off x="-1" y="6522354"/>
            <a:ext cx="12192001"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050" b="0" i="0" u="none" strike="noStrike" kern="1200" cap="none" spc="0" normalizeH="0" baseline="0" noProof="0" dirty="0">
                <a:ln>
                  <a:noFill/>
                </a:ln>
                <a:solidFill>
                  <a:srgbClr val="F8F8F8"/>
                </a:solidFill>
                <a:effectLst/>
                <a:uLnTx/>
                <a:uFillTx/>
                <a:latin typeface="Montserrat Light"/>
                <a:ea typeface="+mn-ea"/>
                <a:cs typeface="+mn-cs"/>
              </a:rPr>
              <a:t>Source: Nielsen. </a:t>
            </a:r>
            <a:r>
              <a:rPr kumimoji="0" lang="en-IE" sz="1050" b="0" i="0" u="none" strike="noStrike" kern="1200" cap="none" spc="0" normalizeH="0" baseline="0" noProof="0" dirty="0" err="1">
                <a:ln>
                  <a:noFill/>
                </a:ln>
                <a:solidFill>
                  <a:srgbClr val="F8F8F8"/>
                </a:solidFill>
                <a:effectLst/>
                <a:uLnTx/>
                <a:uFillTx/>
                <a:latin typeface="Montserrat Light"/>
                <a:ea typeface="+mn-ea"/>
                <a:cs typeface="+mn-cs"/>
              </a:rPr>
              <a:t>AdIntel</a:t>
            </a:r>
            <a:r>
              <a:rPr kumimoji="0" lang="en-IE" sz="1050" b="0" i="0" u="none" strike="noStrike" kern="1200" cap="none" spc="0" normalizeH="0" baseline="0" noProof="0" dirty="0">
                <a:ln>
                  <a:noFill/>
                </a:ln>
                <a:solidFill>
                  <a:srgbClr val="F8F8F8"/>
                </a:solidFill>
                <a:effectLst/>
                <a:uLnTx/>
                <a:uFillTx/>
                <a:latin typeface="Montserrat Light"/>
                <a:ea typeface="+mn-ea"/>
                <a:cs typeface="+mn-cs"/>
              </a:rPr>
              <a:t> TV Spend Jan-Dec 2024 (spot only)by Advertiser. </a:t>
            </a:r>
            <a:r>
              <a:rPr kumimoji="0" lang="en-IE" sz="1050" b="0" i="1" u="none" strike="noStrike" kern="1200" cap="none" spc="0" normalizeH="0" baseline="0" noProof="0" dirty="0">
                <a:ln>
                  <a:noFill/>
                </a:ln>
                <a:solidFill>
                  <a:srgbClr val="F8F8F8"/>
                </a:solidFill>
                <a:effectLst/>
                <a:uLnTx/>
                <a:uFillTx/>
                <a:latin typeface="Montserrat Light"/>
                <a:ea typeface="+mn-ea"/>
                <a:cs typeface="+mn-cs"/>
              </a:rPr>
              <a:t>Please note, the Advertising Spend figures are not actual revenue figures. They are based on a defined methodology  which is agreed and reviewed with key industry stakeholders)</a:t>
            </a:r>
            <a:endParaRPr kumimoji="0" lang="en-IE"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85D8B587-41FD-6444-C599-5C3D5C5962CF}"/>
              </a:ext>
            </a:extLst>
          </p:cNvPr>
          <p:cNvSpPr txBox="1"/>
          <p:nvPr/>
        </p:nvSpPr>
        <p:spPr>
          <a:xfrm>
            <a:off x="6969511" y="1444207"/>
            <a:ext cx="5018049" cy="2419124"/>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800" b="0" i="0" u="none" strike="noStrike" kern="1200" cap="none" spc="0" normalizeH="0" baseline="0" noProof="0" dirty="0">
                <a:ln>
                  <a:noFill/>
                </a:ln>
                <a:solidFill>
                  <a:srgbClr val="F8F8F8"/>
                </a:solidFill>
                <a:effectLst/>
                <a:uLnTx/>
                <a:uFillTx/>
                <a:latin typeface="Montserrat" panose="00000500000000000000" pitchFamily="2" charset="0"/>
                <a:ea typeface="+mn-ea"/>
                <a:cs typeface="+mn-cs"/>
              </a:rPr>
              <a:t>When you look at the make-up of TV advertisers in Ireland across 2024 in terms of spend, 32% fall within the &lt;€25,000 spend bracket.</a:t>
            </a:r>
          </a:p>
        </p:txBody>
      </p:sp>
    </p:spTree>
    <p:extLst>
      <p:ext uri="{BB962C8B-B14F-4D97-AF65-F5344CB8AC3E}">
        <p14:creationId xmlns:p14="http://schemas.microsoft.com/office/powerpoint/2010/main" val="20001003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1078</Words>
  <Application>Microsoft Office PowerPoint</Application>
  <PresentationFormat>Widescreen</PresentationFormat>
  <Paragraphs>52</Paragraphs>
  <Slides>6</Slides>
  <Notes>6</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6</vt:i4>
      </vt:variant>
    </vt:vector>
  </HeadingPairs>
  <TitlesOfParts>
    <vt:vector size="20" baseType="lpstr">
      <vt:lpstr>Arial</vt:lpstr>
      <vt:lpstr>Calibri</vt:lpstr>
      <vt:lpstr>Calibri Light</vt:lpstr>
      <vt:lpstr>Montserrat</vt:lpstr>
      <vt:lpstr>Montserrat Light</vt:lpstr>
      <vt:lpstr>Montserrat Medium</vt:lpstr>
      <vt:lpstr>Montserrat SemiBold</vt:lpstr>
      <vt:lpstr>Open Sans</vt:lpstr>
      <vt:lpstr>proxima-nova</vt:lpstr>
      <vt:lpstr>Roboto</vt:lpstr>
      <vt:lpstr>Sawarabi Mincho</vt:lpstr>
      <vt:lpstr>Times New Roman</vt:lpstr>
      <vt:lpstr>Custom Design - Showeet</vt:lpstr>
      <vt:lpstr>Custom Design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14</cp:revision>
  <dcterms:created xsi:type="dcterms:W3CDTF">2018-08-21T09:54:15Z</dcterms:created>
  <dcterms:modified xsi:type="dcterms:W3CDTF">2025-11-19T14:00:43Z</dcterms:modified>
</cp:coreProperties>
</file>