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147376370" r:id="rId2"/>
    <p:sldId id="2147376371" r:id="rId3"/>
    <p:sldId id="214737636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8AFC1B-47C4-4351-8C2F-BF1C78217CDD}" v="3" dt="2025-11-19T13:37:16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2393" autoAdjust="0"/>
  </p:normalViewPr>
  <p:slideViewPr>
    <p:cSldViewPr snapToGrid="0">
      <p:cViewPr varScale="1">
        <p:scale>
          <a:sx n="78" d="100"/>
          <a:sy n="78" d="100"/>
        </p:scale>
        <p:origin x="17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undo custSel addSld delSld modSld sldOrd">
      <pc:chgData name="Eimear Keane" userId="eef31a02-fc57-41c7-a1dc-9c55ab6f1315" providerId="ADAL" clId="{7C773821-54A7-46F3-B34B-FBC916B0653C}" dt="2025-11-19T13:37:38.780" v="102"/>
      <pc:docMkLst>
        <pc:docMk/>
      </pc:docMkLst>
      <pc:sldChg chg="del">
        <pc:chgData name="Eimear Keane" userId="eef31a02-fc57-41c7-a1dc-9c55ab6f1315" providerId="ADAL" clId="{7C773821-54A7-46F3-B34B-FBC916B0653C}" dt="2025-11-19T13:33:12.149" v="65" actId="47"/>
        <pc:sldMkLst>
          <pc:docMk/>
          <pc:sldMk cId="991021067" sldId="741"/>
        </pc:sldMkLst>
      </pc:sldChg>
      <pc:sldChg chg="addSp delSp modSp mod modNotesTx">
        <pc:chgData name="Eimear Keane" userId="eef31a02-fc57-41c7-a1dc-9c55ab6f1315" providerId="ADAL" clId="{7C773821-54A7-46F3-B34B-FBC916B0653C}" dt="2025-11-19T13:37:38.780" v="102"/>
        <pc:sldMkLst>
          <pc:docMk/>
          <pc:sldMk cId="599649395" sldId="2147376369"/>
        </pc:sldMkLst>
        <pc:spChg chg="del">
          <ac:chgData name="Eimear Keane" userId="eef31a02-fc57-41c7-a1dc-9c55ab6f1315" providerId="ADAL" clId="{7C773821-54A7-46F3-B34B-FBC916B0653C}" dt="2025-11-19T13:34:45.805" v="73" actId="478"/>
          <ac:spMkLst>
            <pc:docMk/>
            <pc:sldMk cId="599649395" sldId="2147376369"/>
            <ac:spMk id="2" creationId="{3563BCAF-45DC-478C-7888-DFEA0AEEF625}"/>
          </ac:spMkLst>
        </pc:spChg>
        <pc:spChg chg="del">
          <ac:chgData name="Eimear Keane" userId="eef31a02-fc57-41c7-a1dc-9c55ab6f1315" providerId="ADAL" clId="{7C773821-54A7-46F3-B34B-FBC916B0653C}" dt="2025-11-19T13:33:17.341" v="67" actId="478"/>
          <ac:spMkLst>
            <pc:docMk/>
            <pc:sldMk cId="599649395" sldId="2147376369"/>
            <ac:spMk id="6" creationId="{AEDFCBD3-A8F5-EC85-C794-3050945A9858}"/>
          </ac:spMkLst>
        </pc:spChg>
        <pc:spChg chg="add del">
          <ac:chgData name="Eimear Keane" userId="eef31a02-fc57-41c7-a1dc-9c55ab6f1315" providerId="ADAL" clId="{7C773821-54A7-46F3-B34B-FBC916B0653C}" dt="2025-11-19T13:35:32.953" v="76" actId="22"/>
          <ac:spMkLst>
            <pc:docMk/>
            <pc:sldMk cId="599649395" sldId="2147376369"/>
            <ac:spMk id="11" creationId="{9A85AE4F-E9F8-BF38-BE4F-CAA7D2754164}"/>
          </ac:spMkLst>
        </pc:spChg>
        <pc:spChg chg="mod">
          <ac:chgData name="Eimear Keane" userId="eef31a02-fc57-41c7-a1dc-9c55ab6f1315" providerId="ADAL" clId="{7C773821-54A7-46F3-B34B-FBC916B0653C}" dt="2025-11-19T13:37:38.780" v="102"/>
          <ac:spMkLst>
            <pc:docMk/>
            <pc:sldMk cId="599649395" sldId="2147376369"/>
            <ac:spMk id="55" creationId="{ED95C475-DFBD-EA86-11B0-AE20AD6FA8D1}"/>
          </ac:spMkLst>
        </pc:spChg>
        <pc:picChg chg="del">
          <ac:chgData name="Eimear Keane" userId="eef31a02-fc57-41c7-a1dc-9c55ab6f1315" providerId="ADAL" clId="{7C773821-54A7-46F3-B34B-FBC916B0653C}" dt="2025-11-19T13:33:15.725" v="66" actId="478"/>
          <ac:picMkLst>
            <pc:docMk/>
            <pc:sldMk cId="599649395" sldId="2147376369"/>
            <ac:picMk id="3" creationId="{1FE5BDB4-D9C9-F16C-9977-E525D54A0355}"/>
          </ac:picMkLst>
        </pc:picChg>
        <pc:picChg chg="add del mod">
          <ac:chgData name="Eimear Keane" userId="eef31a02-fc57-41c7-a1dc-9c55ab6f1315" providerId="ADAL" clId="{7C773821-54A7-46F3-B34B-FBC916B0653C}" dt="2025-11-19T13:36:30.783" v="79" actId="478"/>
          <ac:picMkLst>
            <pc:docMk/>
            <pc:sldMk cId="599649395" sldId="2147376369"/>
            <ac:picMk id="5" creationId="{FC05C2A8-1CFC-978D-B380-8CE249DD5741}"/>
          </ac:picMkLst>
        </pc:picChg>
        <pc:picChg chg="del">
          <ac:chgData name="Eimear Keane" userId="eef31a02-fc57-41c7-a1dc-9c55ab6f1315" providerId="ADAL" clId="{7C773821-54A7-46F3-B34B-FBC916B0653C}" dt="2025-11-19T13:33:19.613" v="68" actId="478"/>
          <ac:picMkLst>
            <pc:docMk/>
            <pc:sldMk cId="599649395" sldId="2147376369"/>
            <ac:picMk id="7" creationId="{F3AC2DA8-8AC1-95C4-6BFE-9C525BCB84DA}"/>
          </ac:picMkLst>
        </pc:picChg>
        <pc:picChg chg="del">
          <ac:chgData name="Eimear Keane" userId="eef31a02-fc57-41c7-a1dc-9c55ab6f1315" providerId="ADAL" clId="{7C773821-54A7-46F3-B34B-FBC916B0653C}" dt="2025-11-19T13:33:20.229" v="69" actId="478"/>
          <ac:picMkLst>
            <pc:docMk/>
            <pc:sldMk cId="599649395" sldId="2147376369"/>
            <ac:picMk id="8" creationId="{17A4EE10-28DD-1C77-37E2-B5EF2B48C0F5}"/>
          </ac:picMkLst>
        </pc:picChg>
        <pc:picChg chg="del">
          <ac:chgData name="Eimear Keane" userId="eef31a02-fc57-41c7-a1dc-9c55ab6f1315" providerId="ADAL" clId="{7C773821-54A7-46F3-B34B-FBC916B0653C}" dt="2025-11-19T13:33:20.935" v="70" actId="478"/>
          <ac:picMkLst>
            <pc:docMk/>
            <pc:sldMk cId="599649395" sldId="2147376369"/>
            <ac:picMk id="9" creationId="{9957064C-7ED8-47CB-B86E-686A8B9F26DB}"/>
          </ac:picMkLst>
        </pc:picChg>
        <pc:picChg chg="add mod">
          <ac:chgData name="Eimear Keane" userId="eef31a02-fc57-41c7-a1dc-9c55ab6f1315" providerId="ADAL" clId="{7C773821-54A7-46F3-B34B-FBC916B0653C}" dt="2025-11-19T13:36:57.277" v="96" actId="1036"/>
          <ac:picMkLst>
            <pc:docMk/>
            <pc:sldMk cId="599649395" sldId="2147376369"/>
            <ac:picMk id="13" creationId="{C72E5A33-519C-B836-EABD-8E079AE0D483}"/>
          </ac:picMkLst>
        </pc:picChg>
        <pc:picChg chg="add del">
          <ac:chgData name="Eimear Keane" userId="eef31a02-fc57-41c7-a1dc-9c55ab6f1315" providerId="ADAL" clId="{7C773821-54A7-46F3-B34B-FBC916B0653C}" dt="2025-11-19T13:37:06.855" v="98" actId="22"/>
          <ac:picMkLst>
            <pc:docMk/>
            <pc:sldMk cId="599649395" sldId="2147376369"/>
            <ac:picMk id="15" creationId="{DA836BCC-CA9E-7C75-5CA3-F14566DA4C98}"/>
          </ac:picMkLst>
        </pc:picChg>
      </pc:sldChg>
      <pc:sldChg chg="modSp mod modNotesTx">
        <pc:chgData name="Eimear Keane" userId="eef31a02-fc57-41c7-a1dc-9c55ab6f1315" providerId="ADAL" clId="{7C773821-54A7-46F3-B34B-FBC916B0653C}" dt="2025-11-19T13:33:09.323" v="64" actId="6549"/>
        <pc:sldMkLst>
          <pc:docMk/>
          <pc:sldMk cId="1782479678" sldId="2147376370"/>
        </pc:sldMkLst>
        <pc:spChg chg="mod">
          <ac:chgData name="Eimear Keane" userId="eef31a02-fc57-41c7-a1dc-9c55ab6f1315" providerId="ADAL" clId="{7C773821-54A7-46F3-B34B-FBC916B0653C}" dt="2025-11-19T13:33:03.350" v="63" actId="20577"/>
          <ac:spMkLst>
            <pc:docMk/>
            <pc:sldMk cId="1782479678" sldId="2147376370"/>
            <ac:spMk id="10" creationId="{A46CA2AC-4E49-4659-2CE2-1D1E282EC253}"/>
          </ac:spMkLst>
        </pc:spChg>
        <pc:spChg chg="mod">
          <ac:chgData name="Eimear Keane" userId="eef31a02-fc57-41c7-a1dc-9c55ab6f1315" providerId="ADAL" clId="{7C773821-54A7-46F3-B34B-FBC916B0653C}" dt="2025-11-19T13:30:14.973" v="33" actId="20577"/>
          <ac:spMkLst>
            <pc:docMk/>
            <pc:sldMk cId="1782479678" sldId="2147376370"/>
            <ac:spMk id="55" creationId="{ED95C475-DFBD-EA86-11B0-AE20AD6FA8D1}"/>
          </ac:spMkLst>
        </pc:spChg>
      </pc:sldChg>
      <pc:sldChg chg="modSp add ord">
        <pc:chgData name="Eimear Keane" userId="eef31a02-fc57-41c7-a1dc-9c55ab6f1315" providerId="ADAL" clId="{7C773821-54A7-46F3-B34B-FBC916B0653C}" dt="2025-11-19T13:37:18.954" v="101"/>
        <pc:sldMkLst>
          <pc:docMk/>
          <pc:sldMk cId="725845882" sldId="2147376371"/>
        </pc:sldMkLst>
        <pc:spChg chg="mod">
          <ac:chgData name="Eimear Keane" userId="eef31a02-fc57-41c7-a1dc-9c55ab6f1315" providerId="ADAL" clId="{7C773821-54A7-46F3-B34B-FBC916B0653C}" dt="2025-11-19T13:37:16.017" v="99"/>
          <ac:spMkLst>
            <pc:docMk/>
            <pc:sldMk cId="725845882" sldId="2147376371"/>
            <ac:spMk id="55" creationId="{984899F2-BC06-4D6A-B08E-6A893C06498A}"/>
          </ac:spMkLst>
        </pc:spChg>
      </pc:sldChg>
      <pc:sldMasterChg chg="delSldLayout">
        <pc:chgData name="Eimear Keane" userId="eef31a02-fc57-41c7-a1dc-9c55ab6f1315" providerId="ADAL" clId="{7C773821-54A7-46F3-B34B-FBC916B0653C}" dt="2025-11-19T13:33:12.149" v="65" actId="47"/>
        <pc:sldMasterMkLst>
          <pc:docMk/>
          <pc:sldMasterMk cId="1645190643" sldId="2147483660"/>
        </pc:sldMasterMkLst>
        <pc:sldLayoutChg chg="del">
          <pc:chgData name="Eimear Keane" userId="eef31a02-fc57-41c7-a1dc-9c55ab6f1315" providerId="ADAL" clId="{7C773821-54A7-46F3-B34B-FBC916B0653C}" dt="2025-11-19T13:33:12.149" v="65" actId="47"/>
          <pc:sldLayoutMkLst>
            <pc:docMk/>
            <pc:sldMasterMk cId="1645190643" sldId="2147483660"/>
            <pc:sldLayoutMk cId="1087951282" sldId="214748369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85717-E986-4628-AC55-8195D5F3C827}" type="datetimeFigureOut">
              <a:rPr lang="en-IE" smtClean="0"/>
              <a:t>19/11/2025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0D49D-52AF-4E8D-A0F8-A7AA2B33292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649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763BA-CA9A-B77B-CF10-8F5EAB09B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A2B4F-EBEC-6700-9486-116E88F77B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53918-0B60-B92B-58FD-3C85CAB86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F86DC-D755-945A-5789-3EAA31AE3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A82EC-A1FD-4E69-99D5-63A6B01E75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65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B8A2D-C7A9-937D-BB6D-77A06DC7F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74BC8C-4074-F2D0-6B12-B28AECD77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84A27E-CB7A-4C3F-EC13-58A607CC2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TV is also the #2 driver of immediate profit – second only to generic search – and generates 41.5% of all short-term media-driven profit. It works fast too.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its sustained effects are how brands are built. Too much short-termism short-changes brand. Sustained advertising effects are crucial for creating and maintaining a brand's relevance and driving lasting profitability.</a:t>
            </a:r>
          </a:p>
          <a:p>
            <a:pPr algn="l"/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51FF9-7726-B6BB-BEBC-2F412B87B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A82EC-A1FD-4E69-99D5-63A6B01E75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12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763BA-CA9A-B77B-CF10-8F5EAB09B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A2B4F-EBEC-6700-9486-116E88F77B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53918-0B60-B92B-58FD-3C85CAB86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TV is also the #2 driver of immediate profit – second only to generic search – and generates 41.5% of all short-term media-driven profit. It works fast too.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its sustained effects are how brands are built. Too much short-termism short-changes brand. Sustained advertising effects are crucial for creating and maintaining a brand's relevance and driving lasting profitability.</a:t>
            </a:r>
          </a:p>
          <a:p>
            <a:pPr algn="l"/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F86DC-D755-945A-5789-3EAA31AE3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A82EC-A1FD-4E69-99D5-63A6B01E75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6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1579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32BA591D-23E7-4268-9B01-7B4E5231D5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74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4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9E750DCF-64C9-4E71-BBE2-FE9DB2D09E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164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DCC6E48A-E67F-4569-A6D9-F64C7B56C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6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C3E0DEED-7363-4C90-A79E-02FB4EE847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039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1A770DE-84FD-4141-BE9D-5E302C1773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581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FCA3DF13-88ED-4FD8-A269-4F17465F14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74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1FC891B-E13E-4A75-8D31-4FA91A5F24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940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1900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6455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2569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29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">
            <a:extLst>
              <a:ext uri="{FF2B5EF4-FFF2-40B4-BE49-F238E27FC236}">
                <a16:creationId xmlns:a16="http://schemas.microsoft.com/office/drawing/2014/main" id="{FA2776F2-1831-4C9F-BB3A-A801ECE0A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923071-C838-4EAC-9BDB-A1805EE177A8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229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>
            <a:extLst>
              <a:ext uri="{FF2B5EF4-FFF2-40B4-BE49-F238E27FC236}">
                <a16:creationId xmlns:a16="http://schemas.microsoft.com/office/drawing/2014/main" id="{25091B35-6A57-4375-8DAA-9787C0559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DD1E1BF-F6D2-4245-BD38-137E132631F7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688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242613BC-04CB-454A-84A5-62BE64174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145323-A558-460B-A0C0-5973B8604F9F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379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CDB829BB-7FE9-4A13-A27F-802E81DE7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91B8CE-6299-470E-9C78-B136FFC4C21A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831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">
            <a:extLst>
              <a:ext uri="{FF2B5EF4-FFF2-40B4-BE49-F238E27FC236}">
                <a16:creationId xmlns:a16="http://schemas.microsoft.com/office/drawing/2014/main" id="{C5560DE8-F22A-47B5-B36C-ED4BF2476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553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763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624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591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6BD9776-1714-4FF9-912A-D60729393C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515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E288903-DDEE-4018-932C-2D4C061D87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076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911237"/>
            <a:ext cx="4368867" cy="335450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79425" y="175260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8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03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Quote with full screen image - Small 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-9730"/>
            <a:ext cx="12192000" cy="68677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pPr/>
              <a:t>19/11/2025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3" y="3773511"/>
            <a:ext cx="1746970" cy="357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178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288" y="1140293"/>
            <a:ext cx="5298141" cy="2412000"/>
          </a:xfrm>
        </p:spPr>
        <p:txBody>
          <a:bodyPr anchor="t">
            <a:noAutofit/>
          </a:bodyPr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71288" y="651155"/>
            <a:ext cx="6450012" cy="35261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1" kern="1200" spc="3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02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 &amp;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5448300" cy="10211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6" y="1506537"/>
            <a:ext cx="5181600" cy="4119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60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pPr/>
              <a:t>19/11/2025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2" y="3773511"/>
            <a:ext cx="2858127" cy="357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7203" y="4393565"/>
            <a:ext cx="1092517" cy="109251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Freeform 8"/>
          <p:cNvSpPr>
            <a:spLocks/>
          </p:cNvSpPr>
          <p:nvPr userDrawn="1"/>
        </p:nvSpPr>
        <p:spPr bwMode="auto">
          <a:xfrm>
            <a:off x="463293" y="3652420"/>
            <a:ext cx="3019046" cy="576786"/>
          </a:xfrm>
          <a:custGeom>
            <a:avLst/>
            <a:gdLst>
              <a:gd name="T0" fmla="*/ 26 w 716"/>
              <a:gd name="T1" fmla="*/ 2 h 132"/>
              <a:gd name="T2" fmla="*/ 26 w 716"/>
              <a:gd name="T3" fmla="*/ 0 h 132"/>
              <a:gd name="T4" fmla="*/ 13 w 716"/>
              <a:gd name="T5" fmla="*/ 3 h 132"/>
              <a:gd name="T6" fmla="*/ 4 w 716"/>
              <a:gd name="T7" fmla="*/ 11 h 132"/>
              <a:gd name="T8" fmla="*/ 0 w 716"/>
              <a:gd name="T9" fmla="*/ 26 h 132"/>
              <a:gd name="T10" fmla="*/ 0 w 716"/>
              <a:gd name="T11" fmla="*/ 132 h 132"/>
              <a:gd name="T12" fmla="*/ 690 w 716"/>
              <a:gd name="T13" fmla="*/ 132 h 132"/>
              <a:gd name="T14" fmla="*/ 702 w 716"/>
              <a:gd name="T15" fmla="*/ 128 h 132"/>
              <a:gd name="T16" fmla="*/ 711 w 716"/>
              <a:gd name="T17" fmla="*/ 121 h 132"/>
              <a:gd name="T18" fmla="*/ 716 w 716"/>
              <a:gd name="T19" fmla="*/ 106 h 132"/>
              <a:gd name="T20" fmla="*/ 716 w 716"/>
              <a:gd name="T21" fmla="*/ 26 h 132"/>
              <a:gd name="T22" fmla="*/ 712 w 716"/>
              <a:gd name="T23" fmla="*/ 13 h 132"/>
              <a:gd name="T24" fmla="*/ 705 w 716"/>
              <a:gd name="T25" fmla="*/ 4 h 132"/>
              <a:gd name="T26" fmla="*/ 690 w 716"/>
              <a:gd name="T27" fmla="*/ 0 h 132"/>
              <a:gd name="T28" fmla="*/ 26 w 716"/>
              <a:gd name="T29" fmla="*/ 0 h 132"/>
              <a:gd name="T30" fmla="*/ 26 w 716"/>
              <a:gd name="T31" fmla="*/ 2 h 132"/>
              <a:gd name="T32" fmla="*/ 26 w 716"/>
              <a:gd name="T33" fmla="*/ 4 h 132"/>
              <a:gd name="T34" fmla="*/ 690 w 716"/>
              <a:gd name="T35" fmla="*/ 4 h 132"/>
              <a:gd name="T36" fmla="*/ 702 w 716"/>
              <a:gd name="T37" fmla="*/ 7 h 132"/>
              <a:gd name="T38" fmla="*/ 710 w 716"/>
              <a:gd name="T39" fmla="*/ 19 h 132"/>
              <a:gd name="T40" fmla="*/ 711 w 716"/>
              <a:gd name="T41" fmla="*/ 24 h 132"/>
              <a:gd name="T42" fmla="*/ 712 w 716"/>
              <a:gd name="T43" fmla="*/ 25 h 132"/>
              <a:gd name="T44" fmla="*/ 712 w 716"/>
              <a:gd name="T45" fmla="*/ 25 h 132"/>
              <a:gd name="T46" fmla="*/ 712 w 716"/>
              <a:gd name="T47" fmla="*/ 26 h 132"/>
              <a:gd name="T48" fmla="*/ 712 w 716"/>
              <a:gd name="T49" fmla="*/ 106 h 132"/>
              <a:gd name="T50" fmla="*/ 708 w 716"/>
              <a:gd name="T51" fmla="*/ 118 h 132"/>
              <a:gd name="T52" fmla="*/ 697 w 716"/>
              <a:gd name="T53" fmla="*/ 126 h 132"/>
              <a:gd name="T54" fmla="*/ 692 w 716"/>
              <a:gd name="T55" fmla="*/ 127 h 132"/>
              <a:gd name="T56" fmla="*/ 690 w 716"/>
              <a:gd name="T57" fmla="*/ 128 h 132"/>
              <a:gd name="T58" fmla="*/ 690 w 716"/>
              <a:gd name="T59" fmla="*/ 128 h 132"/>
              <a:gd name="T60" fmla="*/ 690 w 716"/>
              <a:gd name="T61" fmla="*/ 128 h 132"/>
              <a:gd name="T62" fmla="*/ 4 w 716"/>
              <a:gd name="T63" fmla="*/ 128 h 132"/>
              <a:gd name="T64" fmla="*/ 4 w 716"/>
              <a:gd name="T65" fmla="*/ 26 h 132"/>
              <a:gd name="T66" fmla="*/ 7 w 716"/>
              <a:gd name="T67" fmla="*/ 13 h 132"/>
              <a:gd name="T68" fmla="*/ 19 w 716"/>
              <a:gd name="T69" fmla="*/ 5 h 132"/>
              <a:gd name="T70" fmla="*/ 24 w 716"/>
              <a:gd name="T71" fmla="*/ 4 h 132"/>
              <a:gd name="T72" fmla="*/ 25 w 716"/>
              <a:gd name="T73" fmla="*/ 4 h 132"/>
              <a:gd name="T74" fmla="*/ 25 w 716"/>
              <a:gd name="T75" fmla="*/ 4 h 132"/>
              <a:gd name="T76" fmla="*/ 26 w 716"/>
              <a:gd name="T77" fmla="*/ 4 h 132"/>
              <a:gd name="T78" fmla="*/ 26 w 716"/>
              <a:gd name="T79" fmla="*/ 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16" h="132">
                <a:moveTo>
                  <a:pt x="26" y="2"/>
                </a:moveTo>
                <a:cubicBezTo>
                  <a:pt x="26" y="0"/>
                  <a:pt x="26" y="0"/>
                  <a:pt x="26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9" y="4"/>
                  <a:pt x="6" y="7"/>
                  <a:pt x="4" y="11"/>
                </a:cubicBezTo>
                <a:cubicBezTo>
                  <a:pt x="1" y="14"/>
                  <a:pt x="0" y="19"/>
                  <a:pt x="0" y="26"/>
                </a:cubicBezTo>
                <a:cubicBezTo>
                  <a:pt x="0" y="132"/>
                  <a:pt x="0" y="132"/>
                  <a:pt x="0" y="132"/>
                </a:cubicBezTo>
                <a:cubicBezTo>
                  <a:pt x="690" y="132"/>
                  <a:pt x="690" y="132"/>
                  <a:pt x="690" y="132"/>
                </a:cubicBezTo>
                <a:cubicBezTo>
                  <a:pt x="690" y="132"/>
                  <a:pt x="696" y="132"/>
                  <a:pt x="702" y="128"/>
                </a:cubicBezTo>
                <a:cubicBezTo>
                  <a:pt x="706" y="127"/>
                  <a:pt x="709" y="124"/>
                  <a:pt x="711" y="121"/>
                </a:cubicBezTo>
                <a:cubicBezTo>
                  <a:pt x="714" y="117"/>
                  <a:pt x="716" y="112"/>
                  <a:pt x="716" y="106"/>
                </a:cubicBezTo>
                <a:cubicBezTo>
                  <a:pt x="716" y="26"/>
                  <a:pt x="716" y="26"/>
                  <a:pt x="716" y="26"/>
                </a:cubicBezTo>
                <a:cubicBezTo>
                  <a:pt x="716" y="25"/>
                  <a:pt x="716" y="19"/>
                  <a:pt x="712" y="13"/>
                </a:cubicBezTo>
                <a:cubicBezTo>
                  <a:pt x="711" y="9"/>
                  <a:pt x="708" y="6"/>
                  <a:pt x="705" y="4"/>
                </a:cubicBezTo>
                <a:cubicBezTo>
                  <a:pt x="701" y="1"/>
                  <a:pt x="696" y="0"/>
                  <a:pt x="690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4"/>
                  <a:pt x="26" y="4"/>
                  <a:pt x="26" y="4"/>
                </a:cubicBezTo>
                <a:cubicBezTo>
                  <a:pt x="690" y="4"/>
                  <a:pt x="690" y="4"/>
                  <a:pt x="690" y="4"/>
                </a:cubicBezTo>
                <a:cubicBezTo>
                  <a:pt x="695" y="4"/>
                  <a:pt x="699" y="5"/>
                  <a:pt x="702" y="7"/>
                </a:cubicBezTo>
                <a:cubicBezTo>
                  <a:pt x="707" y="10"/>
                  <a:pt x="709" y="15"/>
                  <a:pt x="710" y="19"/>
                </a:cubicBezTo>
                <a:cubicBezTo>
                  <a:pt x="711" y="21"/>
                  <a:pt x="711" y="22"/>
                  <a:pt x="711" y="24"/>
                </a:cubicBezTo>
                <a:cubicBezTo>
                  <a:pt x="711" y="24"/>
                  <a:pt x="712" y="25"/>
                  <a:pt x="712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12" y="26"/>
                  <a:pt x="712" y="26"/>
                  <a:pt x="712" y="26"/>
                </a:cubicBezTo>
                <a:cubicBezTo>
                  <a:pt x="712" y="106"/>
                  <a:pt x="712" y="106"/>
                  <a:pt x="712" y="106"/>
                </a:cubicBezTo>
                <a:cubicBezTo>
                  <a:pt x="712" y="111"/>
                  <a:pt x="710" y="115"/>
                  <a:pt x="708" y="118"/>
                </a:cubicBezTo>
                <a:cubicBezTo>
                  <a:pt x="705" y="123"/>
                  <a:pt x="701" y="125"/>
                  <a:pt x="697" y="126"/>
                </a:cubicBezTo>
                <a:cubicBezTo>
                  <a:pt x="695" y="127"/>
                  <a:pt x="693" y="127"/>
                  <a:pt x="692" y="127"/>
                </a:cubicBezTo>
                <a:cubicBezTo>
                  <a:pt x="691" y="127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4" y="128"/>
                  <a:pt x="4" y="128"/>
                  <a:pt x="4" y="128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0"/>
                  <a:pt x="5" y="16"/>
                  <a:pt x="7" y="13"/>
                </a:cubicBezTo>
                <a:cubicBezTo>
                  <a:pt x="10" y="8"/>
                  <a:pt x="15" y="6"/>
                  <a:pt x="19" y="5"/>
                </a:cubicBezTo>
                <a:cubicBezTo>
                  <a:pt x="21" y="4"/>
                  <a:pt x="22" y="4"/>
                  <a:pt x="24" y="4"/>
                </a:cubicBezTo>
                <a:cubicBezTo>
                  <a:pt x="24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6" y="4"/>
                  <a:pt x="26" y="4"/>
                </a:cubicBezTo>
                <a:lnTo>
                  <a:pt x="26" y="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32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273355" y="1752600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67285" y="1752600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79425" y="1752600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67285" y="3592744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273355" y="3592744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8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79425" y="3592744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25D2A5-1F94-49D5-9437-65A0D98BE4FA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5773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164"/>
            <a:ext cx="10094912" cy="9575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5B9F-EF5C-4314-BCBC-A6F82ED753B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F885-FE6B-4251-84D2-F6CEF0849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57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911237"/>
            <a:ext cx="5442018" cy="34147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373566" y="447473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79425" y="1752600"/>
            <a:ext cx="5340351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73566" y="2943366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8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25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x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8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479425" y="1752600"/>
            <a:ext cx="2680405" cy="3513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3330340" y="1752600"/>
            <a:ext cx="2680405" cy="3513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6181255" y="1752600"/>
            <a:ext cx="2680405" cy="3513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9032169" y="1752600"/>
            <a:ext cx="2680405" cy="3513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89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8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9" y="3831702"/>
            <a:ext cx="3713546" cy="144303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7997" y="3685540"/>
            <a:ext cx="36201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4184266" y="3822699"/>
            <a:ext cx="3713546" cy="144303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294504" y="3685540"/>
            <a:ext cx="36201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7990774" y="3822699"/>
            <a:ext cx="3713546" cy="144303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479425" y="1752600"/>
            <a:ext cx="3611563" cy="17829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4285684" y="1752600"/>
            <a:ext cx="3611563" cy="17829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8101012" y="1752600"/>
            <a:ext cx="3611563" cy="17829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8101012" y="3685540"/>
            <a:ext cx="36201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4880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56DD-DC07-4A23-81D2-5AEFDD1B22D2}" type="datetimeFigureOut">
              <a:rPr lang="en-GB" smtClean="0">
                <a:solidFill>
                  <a:srgbClr val="515254">
                    <a:tint val="75000"/>
                  </a:srgbClr>
                </a:solidFill>
              </a:rPr>
              <a:pPr/>
              <a:t>19/11/2025</a:t>
            </a:fld>
            <a:endParaRPr lang="en-GB">
              <a:solidFill>
                <a:srgbClr val="51525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515254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F7CC-D77B-4438-BD56-E0EA61987517}" type="slidenum">
              <a:rPr lang="en-GB" smtClean="0">
                <a:solidFill>
                  <a:srgbClr val="515254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5152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502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28B2-641B-4C73-BC7C-9D0A4FD76D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559" y="1129902"/>
            <a:ext cx="6508441" cy="5396857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634CD-EE26-41FF-9E8C-8FD828CA9077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9EFC301-B7DE-4669-A7AC-37CE7E64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22E272-2168-4293-A286-ED3653FEBA24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1" name="Group 29">
                <a:extLst>
                  <a:ext uri="{FF2B5EF4-FFF2-40B4-BE49-F238E27FC236}">
                    <a16:creationId xmlns:a16="http://schemas.microsoft.com/office/drawing/2014/main" id="{7B8C6233-B861-4D8B-9D74-BEAB76CC29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0" name="Freeform 31">
                  <a:extLst>
                    <a:ext uri="{FF2B5EF4-FFF2-40B4-BE49-F238E27FC236}">
                      <a16:creationId xmlns:a16="http://schemas.microsoft.com/office/drawing/2014/main" id="{42F788FA-B1D3-477F-BE99-1CA3C80345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1" name="Picture 30">
                  <a:extLst>
                    <a:ext uri="{FF2B5EF4-FFF2-40B4-BE49-F238E27FC236}">
                      <a16:creationId xmlns:a16="http://schemas.microsoft.com/office/drawing/2014/main" id="{A1859D86-6827-48DF-A811-B66F76D5570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">
                <a:extLst>
                  <a:ext uri="{FF2B5EF4-FFF2-40B4-BE49-F238E27FC236}">
                    <a16:creationId xmlns:a16="http://schemas.microsoft.com/office/drawing/2014/main" id="{1EA2DCF4-58F7-4962-BBCF-4A98365EE71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2" name="Picture 9">
                  <a:extLst>
                    <a:ext uri="{FF2B5EF4-FFF2-40B4-BE49-F238E27FC236}">
                      <a16:creationId xmlns:a16="http://schemas.microsoft.com/office/drawing/2014/main" id="{7C969F57-0A42-4EE3-A600-19EE93A833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8">
                  <a:extLst>
                    <a:ext uri="{FF2B5EF4-FFF2-40B4-BE49-F238E27FC236}">
                      <a16:creationId xmlns:a16="http://schemas.microsoft.com/office/drawing/2014/main" id="{921A788F-B432-4EBE-88C4-F8DC60F76C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7">
                  <a:extLst>
                    <a:ext uri="{FF2B5EF4-FFF2-40B4-BE49-F238E27FC236}">
                      <a16:creationId xmlns:a16="http://schemas.microsoft.com/office/drawing/2014/main" id="{AC9806B9-A5A7-4725-87AC-89A5649129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AutoShape 6">
                  <a:extLst>
                    <a:ext uri="{FF2B5EF4-FFF2-40B4-BE49-F238E27FC236}">
                      <a16:creationId xmlns:a16="http://schemas.microsoft.com/office/drawing/2014/main" id="{2CEC71A0-CECD-4DFA-89D9-E00ECCF689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AE989C65-B94B-4A18-8AFA-59BB728BED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>
                  <a:extLst>
                    <a:ext uri="{FF2B5EF4-FFF2-40B4-BE49-F238E27FC236}">
                      <a16:creationId xmlns:a16="http://schemas.microsoft.com/office/drawing/2014/main" id="{D3B8C236-E6BA-492F-9ABB-25D292D6AA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">
                  <a:extLst>
                    <a:ext uri="{FF2B5EF4-FFF2-40B4-BE49-F238E27FC236}">
                      <a16:creationId xmlns:a16="http://schemas.microsoft.com/office/drawing/2014/main" id="{2C89ABDA-265D-4002-9BC7-5960957CCB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>
                  <a:extLst>
                    <a:ext uri="{FF2B5EF4-FFF2-40B4-BE49-F238E27FC236}">
                      <a16:creationId xmlns:a16="http://schemas.microsoft.com/office/drawing/2014/main" id="{C72A2EE1-3E3E-4D15-9D03-C002082E66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1BAFCDFF-7D65-41B3-B832-D05A3A739F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7A7CE096-3F42-4AC2-B4F4-8EA9DBDF8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7">
                  <a:extLst>
                    <a:ext uri="{FF2B5EF4-FFF2-40B4-BE49-F238E27FC236}">
                      <a16:creationId xmlns:a16="http://schemas.microsoft.com/office/drawing/2014/main" id="{AA0F4680-598E-4495-A17F-6B53EABDC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6">
                  <a:extLst>
                    <a:ext uri="{FF2B5EF4-FFF2-40B4-BE49-F238E27FC236}">
                      <a16:creationId xmlns:a16="http://schemas.microsoft.com/office/drawing/2014/main" id="{D6AC7FDA-326C-4B34-B6AD-AC5D7231243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5">
                  <a:extLst>
                    <a:ext uri="{FF2B5EF4-FFF2-40B4-BE49-F238E27FC236}">
                      <a16:creationId xmlns:a16="http://schemas.microsoft.com/office/drawing/2014/main" id="{5C9DFA63-CC1B-4A42-A313-D9A6DA154E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CAC01D2-DFD6-4CA3-96E7-971E9BBE0E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0E7EF964-05E7-4523-B466-9410E3EA91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7" name="Picture 22">
                  <a:extLst>
                    <a:ext uri="{FF2B5EF4-FFF2-40B4-BE49-F238E27FC236}">
                      <a16:creationId xmlns:a16="http://schemas.microsoft.com/office/drawing/2014/main" id="{C9B9E11D-A317-43BE-A980-BA130B0F379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9AF79DF7-3DDD-49C7-AF2A-F4480A38496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0">
                  <a:extLst>
                    <a:ext uri="{FF2B5EF4-FFF2-40B4-BE49-F238E27FC236}">
                      <a16:creationId xmlns:a16="http://schemas.microsoft.com/office/drawing/2014/main" id="{3363910F-DE90-4ECF-A589-9889992938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9">
                  <a:extLst>
                    <a:ext uri="{FF2B5EF4-FFF2-40B4-BE49-F238E27FC236}">
                      <a16:creationId xmlns:a16="http://schemas.microsoft.com/office/drawing/2014/main" id="{4BFA3F61-5309-402F-9D08-0ECA5C6477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8">
                  <a:extLst>
                    <a:ext uri="{FF2B5EF4-FFF2-40B4-BE49-F238E27FC236}">
                      <a16:creationId xmlns:a16="http://schemas.microsoft.com/office/drawing/2014/main" id="{B2C27B65-5F90-48D3-B372-9AB52B5F736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602777F5-7768-4E0B-9CEE-CF55CCD206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5" name="AutoShape 16">
                  <a:extLst>
                    <a:ext uri="{FF2B5EF4-FFF2-40B4-BE49-F238E27FC236}">
                      <a16:creationId xmlns:a16="http://schemas.microsoft.com/office/drawing/2014/main" id="{29539FDD-415A-4A22-8D91-0DDEA33DB3C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81788E6-DE5B-4AC6-B9E1-2F9D15C4CF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3A89AD5-35F1-416A-920F-8A8661676D0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3">
                  <a:extLst>
                    <a:ext uri="{FF2B5EF4-FFF2-40B4-BE49-F238E27FC236}">
                      <a16:creationId xmlns:a16="http://schemas.microsoft.com/office/drawing/2014/main" id="{5B133286-411A-4729-AF50-112119357EB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CD63864B-6C14-4901-8408-DB49E0BE25F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1">
                  <a:extLst>
                    <a:ext uri="{FF2B5EF4-FFF2-40B4-BE49-F238E27FC236}">
                      <a16:creationId xmlns:a16="http://schemas.microsoft.com/office/drawing/2014/main" id="{DC8F3F82-6DE0-4A83-A6A8-DF1D0D2D6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24139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164519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39572-6773-4DD7-29E5-3EC658ABD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0A1AE07-7259-66DA-2292-2B3C673AA1DD}"/>
              </a:ext>
            </a:extLst>
          </p:cNvPr>
          <p:cNvSpPr/>
          <p:nvPr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422E3CF-B65A-354B-93FD-F5813D057495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D95C475-DFBD-EA86-11B0-AE20AD6FA8D1}"/>
              </a:ext>
            </a:extLst>
          </p:cNvPr>
          <p:cNvSpPr txBox="1"/>
          <p:nvPr/>
        </p:nvSpPr>
        <p:spPr>
          <a:xfrm>
            <a:off x="2103563" y="361957"/>
            <a:ext cx="98239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TV is vital for long term success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FFC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6CA2AC-4E49-4659-2CE2-1D1E282EC253}"/>
              </a:ext>
            </a:extLst>
          </p:cNvPr>
          <p:cNvSpPr txBox="1"/>
          <p:nvPr/>
        </p:nvSpPr>
        <p:spPr>
          <a:xfrm>
            <a:off x="353890" y="1421696"/>
            <a:ext cx="1147176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TV’s scale, storytelling power, and emotional pull make it unmatched for building mental availability – the bedrock of lasting brand value.</a:t>
            </a:r>
          </a:p>
          <a:p>
            <a:pPr algn="l">
              <a:buNone/>
            </a:pPr>
            <a:endParaRPr lang="en-US" b="0" i="0" dirty="0">
              <a:solidFill>
                <a:schemeClr val="bg1"/>
              </a:solidFill>
              <a:effectLst/>
              <a:latin typeface="proxima-nova"/>
            </a:endParaRPr>
          </a:p>
          <a:p>
            <a:pPr algn="l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TV turns products into brands. It creates meaning. It’s the antidote to commodification.</a:t>
            </a:r>
          </a:p>
          <a:p>
            <a:pPr algn="l">
              <a:buNone/>
            </a:pPr>
            <a:endParaRPr lang="en-US" dirty="0">
              <a:solidFill>
                <a:schemeClr val="bg1"/>
              </a:solidFill>
              <a:latin typeface="proxima-nova"/>
            </a:endParaRPr>
          </a:p>
          <a:p>
            <a:pPr algn="l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Every major study into advertising effectiveness – even those commissioned by rival media – agrees: if your brand needs growth, TV is the safest, smartest investment you can make.</a:t>
            </a:r>
          </a:p>
          <a:p>
            <a:pPr algn="l">
              <a:buNone/>
            </a:pPr>
            <a:endParaRPr lang="en-US" b="0" i="0" dirty="0">
              <a:solidFill>
                <a:schemeClr val="bg1"/>
              </a:solidFill>
              <a:effectLst/>
              <a:latin typeface="proxima-nova"/>
            </a:endParaRPr>
          </a:p>
          <a:p>
            <a:pPr algn="l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Profit Ability 2 (2024) study from Thinkbox concluded that TV advertising is the most effective investment a business can make:</a:t>
            </a:r>
          </a:p>
          <a:p>
            <a:pPr algn="l">
              <a:buNone/>
            </a:pPr>
            <a:endParaRPr lang="en-US" b="0" i="0" dirty="0">
              <a:solidFill>
                <a:schemeClr val="bg1"/>
              </a:solidFill>
              <a:effectLst/>
              <a:latin typeface="proxima-nova"/>
            </a:endParaRPr>
          </a:p>
          <a:p>
            <a:pPr algn="l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TV delivers the highest total volume of profit: Linear TV and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proxima-nova"/>
              </a:rPr>
              <a:t>BVOD</a:t>
            </a: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 account for 54.7% of advertising’s total payback, with a profit ROI of £5.61 (vs. a media average of £4.11).</a:t>
            </a:r>
          </a:p>
          <a:p>
            <a:pPr algn="l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58% of advertising’s effects arrive 6–24 months after airing – long-term value that short-term tactics miss.</a:t>
            </a:r>
          </a:p>
          <a:p>
            <a:pPr algn="l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Linear TV’s effects triple over two years;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proxima-nova"/>
              </a:rPr>
              <a:t>BVOD’s</a:t>
            </a: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 more than double.</a:t>
            </a:r>
          </a:p>
          <a:p>
            <a:pPr algn="l">
              <a:buNone/>
            </a:pPr>
            <a:endParaRPr lang="en-US" b="0" i="0" dirty="0">
              <a:solidFill>
                <a:schemeClr val="bg1"/>
              </a:solidFill>
              <a:effectLst/>
              <a:latin typeface="proxima-nova"/>
            </a:endParaRPr>
          </a:p>
        </p:txBody>
      </p:sp>
    </p:spTree>
    <p:extLst>
      <p:ext uri="{BB962C8B-B14F-4D97-AF65-F5344CB8AC3E}">
        <p14:creationId xmlns:p14="http://schemas.microsoft.com/office/powerpoint/2010/main" val="178247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33C60-129D-E42A-756B-09DB8824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CF3FACBC-1730-1E7F-214A-41E9E6C9F0FF}"/>
              </a:ext>
            </a:extLst>
          </p:cNvPr>
          <p:cNvSpPr/>
          <p:nvPr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FE8E011-62E6-BEBF-FBB0-645D88D53EA2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984899F2-BC06-4D6A-B08E-6A893C06498A}"/>
              </a:ext>
            </a:extLst>
          </p:cNvPr>
          <p:cNvSpPr txBox="1"/>
          <p:nvPr/>
        </p:nvSpPr>
        <p:spPr>
          <a:xfrm>
            <a:off x="2103563" y="127559"/>
            <a:ext cx="98239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TV delivers the highest total volume of profit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FFC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ED7EB9-8810-2DA3-C9DC-40B3EA6EF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912" y="1459462"/>
            <a:ext cx="902017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45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39572-6773-4DD7-29E5-3EC658ABD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0A1AE07-7259-66DA-2292-2B3C673AA1DD}"/>
              </a:ext>
            </a:extLst>
          </p:cNvPr>
          <p:cNvSpPr/>
          <p:nvPr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422E3CF-B65A-354B-93FD-F5813D057495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D95C475-DFBD-EA86-11B0-AE20AD6FA8D1}"/>
              </a:ext>
            </a:extLst>
          </p:cNvPr>
          <p:cNvSpPr txBox="1"/>
          <p:nvPr/>
        </p:nvSpPr>
        <p:spPr>
          <a:xfrm>
            <a:off x="2103563" y="127559"/>
            <a:ext cx="98239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Linear TV immediate payback saturation 3x the next channel</a:t>
            </a:r>
            <a:endParaRPr lang="en-US" sz="2800" b="1" dirty="0">
              <a:solidFill>
                <a:srgbClr val="FFC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2E5A33-519C-B836-EABD-8E079AE0D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575" y="1395286"/>
            <a:ext cx="908685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493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323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Montserrat SemiBold</vt:lpstr>
      <vt:lpstr>proxima-nova</vt:lpstr>
      <vt:lpstr>Roboto</vt:lpstr>
      <vt:lpstr>Custom Design - Showeet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 is brand safe</dc:title>
  <dc:creator>Eimear Keane</dc:creator>
  <cp:lastModifiedBy>Eimear Keane</cp:lastModifiedBy>
  <cp:revision>13</cp:revision>
  <dcterms:created xsi:type="dcterms:W3CDTF">2018-08-21T09:54:15Z</dcterms:created>
  <dcterms:modified xsi:type="dcterms:W3CDTF">2025-11-19T13:37:49Z</dcterms:modified>
</cp:coreProperties>
</file>