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64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912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7C773821-54A7-46F3-B34B-FBC916B0653C}"/>
    <pc:docChg chg="delSld">
      <pc:chgData name="Eimear Keane" userId="eef31a02-fc57-41c7-a1dc-9c55ab6f1315" providerId="ADAL" clId="{7C773821-54A7-46F3-B34B-FBC916B0653C}" dt="2026-04-15T13:55:48.910" v="1" actId="47"/>
      <pc:docMkLst>
        <pc:docMk/>
      </pc:docMkLst>
      <pc:sldChg chg="del">
        <pc:chgData name="Eimear Keane" userId="eef31a02-fc57-41c7-a1dc-9c55ab6f1315" providerId="ADAL" clId="{7C773821-54A7-46F3-B34B-FBC916B0653C}" dt="2026-04-15T13:55:48.910" v="1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7C773821-54A7-46F3-B34B-FBC916B0653C}" dt="2026-04-15T13:55:47.522" v="0" actId="47"/>
        <pc:sldMkLst>
          <pc:docMk/>
          <pc:sldMk cId="2950368213" sldId="856"/>
        </pc:sldMkLst>
      </pc:sldChg>
      <pc:sldMasterChg chg="delSldLayout">
        <pc:chgData name="Eimear Keane" userId="eef31a02-fc57-41c7-a1dc-9c55ab6f1315" providerId="ADAL" clId="{7C773821-54A7-46F3-B34B-FBC916B0653C}" dt="2026-04-15T13:55:47.522" v="0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7C773821-54A7-46F3-B34B-FBC916B0653C}" dt="2026-04-15T13:55:47.522" v="0" actId="47"/>
          <pc:sldLayoutMkLst>
            <pc:docMk/>
            <pc:sldMasterMk cId="102754929" sldId="2147483660"/>
            <pc:sldLayoutMk cId="1501531174" sldId="2147483676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66.8% of Adults 25-44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March 2026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I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36.200000000000003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48.5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66.8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jfif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jfif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Outsurance</a:t>
          </a:r>
          <a:endParaRPr lang="en-US" sz="1600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McDonalds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Tesco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 Stores 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Sky Ireland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07:Nestle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Aldi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Heineken Ireland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Supervalu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 custLinFactNeighborX="0" custLinFactNeighborY="-2624"/>
      <dgm:spPr>
        <a:blipFill rotWithShape="1">
          <a:blip xmlns:r="http://schemas.openxmlformats.org/officeDocument/2006/relationships" r:embed="rId3"/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/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/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/>
          <a:srcRect/>
          <a:stretch>
            <a:fillRect l="-2000" r="-2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8"/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/>
          <a:srcRect/>
          <a:stretch>
            <a:fillRect t="-7000" b="-7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/>
          <a:srcRect/>
          <a:stretch>
            <a:fillRect l="-5000" r="-5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Outsurance</a:t>
          </a:r>
          <a:endParaRPr lang="en-US" sz="1600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McDonalds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Tesco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 Stores 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Supervalu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/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07:Nestle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Aldi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/>
          <a:srcRect/>
          <a:stretch>
            <a:fillRect t="-7000" b="-7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Heineken Ireland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/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Sky Ireland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15/04/2026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15/04/2026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15/04/2026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ts of googly eyes on yellow background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6" b="8366"/>
          <a:stretch/>
        </p:blipFill>
        <p:spPr>
          <a:xfrm>
            <a:off x="0" y="0"/>
            <a:ext cx="1235405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4" y="3682139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901" y="963002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2026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3295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Media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AVERAGE WEEKLY REACH: March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29645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Commercial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March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2043831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b="1" dirty="0">
                <a:solidFill>
                  <a:schemeClr val="tx2"/>
                </a:solidFill>
              </a:rPr>
              <a:t>FIFA World Cup 2026 Play-Off - Czechia v </a:t>
            </a:r>
            <a:r>
              <a:rPr lang="en-US" sz="1800" b="1" dirty="0" err="1">
                <a:solidFill>
                  <a:schemeClr val="tx2"/>
                </a:solidFill>
              </a:rPr>
              <a:t>ROI:Live</a:t>
            </a:r>
            <a:r>
              <a:rPr lang="en-US" sz="1800" b="1" dirty="0">
                <a:solidFill>
                  <a:schemeClr val="tx2"/>
                </a:solidFill>
              </a:rPr>
              <a:t>	26-03-2026	19:46 - 22:35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2    Guinness Six Nations - Ireland v </a:t>
            </a:r>
            <a:r>
              <a:rPr lang="en-US" sz="1800" b="1" dirty="0" err="1">
                <a:solidFill>
                  <a:schemeClr val="tx2"/>
                </a:solidFill>
              </a:rPr>
              <a:t>Wales:Live</a:t>
            </a:r>
            <a:r>
              <a:rPr lang="en-US" sz="1800" b="1" dirty="0">
                <a:solidFill>
                  <a:schemeClr val="tx2"/>
                </a:solidFill>
              </a:rPr>
              <a:t>		06-03-2026	20:10 - 21:59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3     Guinness Six Nations - France v </a:t>
            </a:r>
            <a:r>
              <a:rPr lang="en-US" sz="1800" b="1" dirty="0" err="1">
                <a:solidFill>
                  <a:schemeClr val="tx2"/>
                </a:solidFill>
              </a:rPr>
              <a:t>England:Live</a:t>
            </a:r>
            <a:r>
              <a:rPr lang="en-US" sz="1800" b="1" dirty="0">
                <a:solidFill>
                  <a:schemeClr val="tx2"/>
                </a:solidFill>
              </a:rPr>
              <a:t>		14-03-2026	20:11 - 22:04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4     RTÉ News: Six One				17-03-2026	18:01 - 18:54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5     FIFA World Cup 2026 Play-Off - Czechia v </a:t>
            </a:r>
            <a:r>
              <a:rPr lang="en-US" sz="1800" b="1" dirty="0" err="1">
                <a:solidFill>
                  <a:schemeClr val="tx2"/>
                </a:solidFill>
              </a:rPr>
              <a:t>ROI:Post</a:t>
            </a:r>
            <a:r>
              <a:rPr lang="en-US" sz="1800" b="1" dirty="0">
                <a:solidFill>
                  <a:schemeClr val="tx2"/>
                </a:solidFill>
              </a:rPr>
              <a:t>	26-03-2026	22:36 - 23:20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469" y="6492875"/>
            <a:ext cx="11913577" cy="622300"/>
          </a:xfrm>
        </p:spPr>
        <p:txBody>
          <a:bodyPr/>
          <a:lstStyle/>
          <a:p>
            <a:pPr fontAlgn="ctr"/>
            <a:endParaRPr lang="en-IE" dirty="0"/>
          </a:p>
          <a:p>
            <a:pPr fontAlgn="ctr"/>
            <a:r>
              <a:rPr lang="en-IE" sz="1100" dirty="0"/>
              <a:t>Source: TAM Ireland Ltd / Nielsen Media Top Programmes based on Individuals 4+,  All Subscribing Channels, Averaging Option: Any Day, Any Time, Best Episode,  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081929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Guinness Six Nations Ireland v Scotland Live	14-03-2026</a:t>
            </a:r>
          </a:p>
          <a:p>
            <a:pPr marL="0" indent="0">
              <a:buNone/>
            </a:pPr>
            <a:r>
              <a:rPr lang="en-US" sz="1800" dirty="0"/>
              <a:t>2	Guinness Six Nations Ireland v Scotland Post	14-03-2026</a:t>
            </a:r>
          </a:p>
          <a:p>
            <a:pPr marL="0" indent="0">
              <a:buNone/>
            </a:pPr>
            <a:r>
              <a:rPr lang="en-US" sz="1800" dirty="0"/>
              <a:t>3	Guinness Six Nations Italy v England Live	07-03-2026</a:t>
            </a:r>
          </a:p>
          <a:p>
            <a:pPr marL="0" indent="0">
              <a:buNone/>
            </a:pPr>
            <a:r>
              <a:rPr lang="en-US" sz="1800" dirty="0"/>
              <a:t>4	Coronation Street	02-03-2026</a:t>
            </a:r>
          </a:p>
          <a:p>
            <a:pPr marL="0" indent="0">
              <a:buNone/>
            </a:pPr>
            <a:r>
              <a:rPr lang="en-US" sz="1800" dirty="0"/>
              <a:t>5	Guinness Six Nations Italy v England Post	07-03-2026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11227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153182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NEWCASTLE UNITED V MANCHESTER UNITED	04-03-2026	19:00 - 23:05</a:t>
            </a:r>
          </a:p>
          <a:p>
            <a:pPr marL="0" indent="0">
              <a:buNone/>
            </a:pPr>
            <a:r>
              <a:rPr lang="en-US" sz="1800" dirty="0"/>
              <a:t>2	AS RUN INSERT				15-03-2026	13:00 - 15:58</a:t>
            </a:r>
          </a:p>
          <a:p>
            <a:pPr marL="0" indent="0">
              <a:buNone/>
            </a:pPr>
            <a:r>
              <a:rPr lang="en-US" sz="1800" dirty="0"/>
              <a:t>3	LIVE </a:t>
            </a:r>
            <a:r>
              <a:rPr lang="en-US" sz="1800" dirty="0" err="1"/>
              <a:t>FNF</a:t>
            </a:r>
            <a:r>
              <a:rPr lang="en-US" sz="1800" dirty="0"/>
              <a:t>: BOURNEMOUTH V MAN UTD		20-03-2026	19:30 - 22:47</a:t>
            </a:r>
          </a:p>
          <a:p>
            <a:pPr marL="0" indent="0">
              <a:buNone/>
            </a:pPr>
            <a:r>
              <a:rPr lang="en-US" sz="1800" dirty="0"/>
              <a:t>4	LIVE PL: MAN UTD V CRYSTAL PALACE		01-03-2026	14:00 - 16:00</a:t>
            </a:r>
          </a:p>
          <a:p>
            <a:pPr marL="0" indent="0">
              <a:buNone/>
            </a:pPr>
            <a:r>
              <a:rPr lang="en-US" sz="1800" dirty="0"/>
              <a:t>5	LIVE PL: ARSENAL V CHELSEA			01-03-2026	16:04 - 19:47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11070054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</a:t>
            </a:r>
            <a:r>
              <a:rPr lang="en-US" sz="1800" dirty="0" err="1"/>
              <a:t>GOGGLEBOX</a:t>
            </a:r>
            <a:r>
              <a:rPr lang="en-US" sz="1800" dirty="0"/>
              <a:t>				20-03-2026	21:01 - 21:59</a:t>
            </a:r>
          </a:p>
          <a:p>
            <a:pPr marL="0" indent="0">
              <a:buNone/>
            </a:pPr>
            <a:r>
              <a:rPr lang="en-US" sz="1800" dirty="0"/>
              <a:t>2	MARRIED AT FIRST SIGHT AUSTRALIA		31-03-2026	19:30 - 21:00</a:t>
            </a:r>
          </a:p>
          <a:p>
            <a:pPr marL="0" indent="0">
              <a:buNone/>
            </a:pPr>
            <a:r>
              <a:rPr lang="en-US" sz="1800" dirty="0"/>
              <a:t>3	A WOMAN OF SUBSTANCE			11-03-2026	21:01 - 21:59</a:t>
            </a:r>
          </a:p>
          <a:p>
            <a:pPr marL="0" indent="0">
              <a:buNone/>
            </a:pPr>
            <a:r>
              <a:rPr lang="en-US" sz="1800" dirty="0"/>
              <a:t>4	THE GREAT POTTERY THROW DOWN		08-03-2026	21:01 - 22:12</a:t>
            </a:r>
          </a:p>
          <a:p>
            <a:pPr marL="0" indent="0">
              <a:buNone/>
            </a:pPr>
            <a:r>
              <a:rPr lang="en-US" sz="1800" dirty="0"/>
              <a:t>5	MARRIED AT FIRST SIGHT AUSTRALIA YR 13	10-03-2026	19:29 - 21:05</a:t>
            </a:r>
          </a:p>
          <a:p>
            <a:pPr marL="0" indent="0">
              <a:buNone/>
            </a:pPr>
            <a:endParaRPr lang="en-US" sz="1800" dirty="0"/>
          </a:p>
          <a:p>
            <a:pPr marL="342900" indent="-342900">
              <a:buAutoNum type="arabicPlain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377759" y="5455427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070055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BEN &amp; HOLLY'S LITTLE KINGDOM	09-03-2026	19:45 - 19:55</a:t>
            </a:r>
          </a:p>
          <a:p>
            <a:pPr marL="0" indent="0">
              <a:buNone/>
            </a:pPr>
            <a:r>
              <a:rPr lang="en-US" sz="1800" dirty="0"/>
              <a:t>2	FRIENDS				24-03-2026	19:00 - 19:26</a:t>
            </a:r>
          </a:p>
          <a:p>
            <a:pPr marL="0" indent="0">
              <a:buNone/>
            </a:pPr>
            <a:r>
              <a:rPr lang="en-US" sz="1800" dirty="0"/>
              <a:t>3	HENRY DANGER			04-03-2026	19:32 - 19:53</a:t>
            </a:r>
          </a:p>
          <a:p>
            <a:pPr marL="0" indent="0">
              <a:buNone/>
            </a:pPr>
            <a:r>
              <a:rPr lang="en-US" sz="1800" dirty="0"/>
              <a:t>4	RICH KIDS GO </a:t>
            </a:r>
            <a:r>
              <a:rPr lang="en-US" sz="1800" dirty="0" err="1"/>
              <a:t>SKINT</a:t>
            </a:r>
            <a:r>
              <a:rPr lang="en-US" sz="1800" dirty="0"/>
              <a:t>		16-03-2026	19:01 - 19:59</a:t>
            </a:r>
          </a:p>
          <a:p>
            <a:pPr marL="0" indent="0">
              <a:buNone/>
            </a:pPr>
            <a:r>
              <a:rPr lang="en-US" sz="1800" dirty="0"/>
              <a:t>5	THE THUNDERMANS: UNDERCOVER	21-03-2026	18:31 - 18:52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665631" y="5648758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200684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GAA BEO 2026		29-03-2026	15:37 - 18:10</a:t>
            </a:r>
          </a:p>
          <a:p>
            <a:pPr marL="0" indent="0">
              <a:buNone/>
            </a:pPr>
            <a:r>
              <a:rPr lang="en-GB" sz="1800" dirty="0"/>
              <a:t>2	</a:t>
            </a:r>
            <a:r>
              <a:rPr lang="en-GB" sz="1800" dirty="0" err="1"/>
              <a:t>Nuacht</a:t>
            </a:r>
            <a:r>
              <a:rPr lang="en-GB" sz="1800" dirty="0"/>
              <a:t> TG4 2026		28-03-2026	19:15 - 19:27</a:t>
            </a:r>
          </a:p>
          <a:p>
            <a:pPr marL="0" indent="0">
              <a:buNone/>
            </a:pPr>
            <a:r>
              <a:rPr lang="en-GB" sz="1800" dirty="0"/>
              <a:t>3	</a:t>
            </a:r>
            <a:r>
              <a:rPr lang="en-GB" sz="1800" dirty="0" err="1"/>
              <a:t>Rugbaí</a:t>
            </a:r>
            <a:r>
              <a:rPr lang="en-GB" sz="1800" dirty="0"/>
              <a:t> Beo URC 2025 - 2026	21-03-2026	14:55 - 16:50</a:t>
            </a:r>
          </a:p>
          <a:p>
            <a:pPr marL="0" indent="0">
              <a:buNone/>
            </a:pPr>
            <a:r>
              <a:rPr lang="en-GB" sz="1800" dirty="0"/>
              <a:t>4	</a:t>
            </a:r>
            <a:r>
              <a:rPr lang="en-GB" sz="1800" dirty="0" err="1"/>
              <a:t>Geantraí</a:t>
            </a:r>
            <a:r>
              <a:rPr lang="en-GB" sz="1800" dirty="0"/>
              <a:t> 20		17-03-2026	21:31 - 22:27</a:t>
            </a:r>
          </a:p>
          <a:p>
            <a:pPr marL="0" indent="0">
              <a:buNone/>
            </a:pPr>
            <a:r>
              <a:rPr lang="en-GB" sz="1800" dirty="0"/>
              <a:t>5	</a:t>
            </a:r>
            <a:r>
              <a:rPr lang="en-GB" sz="1800" dirty="0" err="1"/>
              <a:t>Glór</a:t>
            </a:r>
            <a:r>
              <a:rPr lang="en-GB" sz="1800" dirty="0"/>
              <a:t> </a:t>
            </a:r>
            <a:r>
              <a:rPr lang="en-GB" sz="1800" dirty="0" err="1"/>
              <a:t>Tíre</a:t>
            </a:r>
            <a:r>
              <a:rPr lang="en-GB" sz="1800" dirty="0"/>
              <a:t> 22		03-03-2026	21:30 - 22:28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67CDA5-311A-4AF2-9F13-0B814EE9ED55}">
  <we:reference id="WA200005669" version="2.0.0.0" store="Omex" storeType="OMEX"/>
  <we:alternateReferences>
    <we:reference id="WA200005669" version="2.0.0.0" store="WA20000566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10206</TotalTime>
  <Words>858</Words>
  <Application>Microsoft Office PowerPoint</Application>
  <PresentationFormat>Widescreen</PresentationFormat>
  <Paragraphs>101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100</cp:revision>
  <cp:lastPrinted>2025-07-21T11:52:35Z</cp:lastPrinted>
  <dcterms:created xsi:type="dcterms:W3CDTF">2020-09-08T09:03:26Z</dcterms:created>
  <dcterms:modified xsi:type="dcterms:W3CDTF">2026-04-15T13:55:51Z</dcterms:modified>
</cp:coreProperties>
</file>