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94653"/>
  </p:normalViewPr>
  <p:slideViewPr>
    <p:cSldViewPr snapToGrid="0">
      <p:cViewPr varScale="1">
        <p:scale>
          <a:sx n="29" d="100"/>
          <a:sy n="29" d="100"/>
        </p:scale>
        <p:origin x="102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33104499999999998"/>
          <c:y val="7.6060100000000005E-2"/>
          <c:w val="0.66395499999999996"/>
          <c:h val="0.87675800000000004"/>
        </c:manualLayout>
      </c:layout>
      <c:barChart>
        <c:barDir val="bar"/>
        <c:grouping val="clustered"/>
        <c:varyColors val="0"/>
        <c:ser>
          <c:idx val="0"/>
          <c:order val="0"/>
          <c:tx>
            <c:strRef>
              <c:f>Sheet1!$A$2</c:f>
              <c:strCache>
                <c:ptCount val="1"/>
                <c:pt idx="0">
                  <c:v>Region 1</c:v>
                </c:pt>
              </c:strCache>
            </c:strRef>
          </c:tx>
          <c:spPr>
            <a:solidFill>
              <a:srgbClr val="C7002A"/>
            </a:solidFill>
            <a:ln w="12700" cap="flat">
              <a:noFill/>
              <a:miter lim="400000"/>
            </a:ln>
            <a:effectLst/>
          </c:spPr>
          <c:invertIfNegative val="0"/>
          <c:dLbls>
            <c:numFmt formatCode="#,##0" sourceLinked="0"/>
            <c:spPr>
              <a:noFill/>
              <a:ln>
                <a:noFill/>
              </a:ln>
              <a:effectLst/>
            </c:spPr>
            <c:txPr>
              <a:bodyPr/>
              <a:lstStyle/>
              <a:p>
                <a:pPr>
                  <a:defRPr sz="2600" b="0" i="0" u="none" strike="noStrike">
                    <a:solidFill>
                      <a:srgbClr val="FFFFFF"/>
                    </a:solidFill>
                    <a:latin typeface="Helvetica Neue"/>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Brand 5 (Online)</c:v>
                </c:pt>
                <c:pt idx="1">
                  <c:v>Brand 2 (Insurance)</c:v>
                </c:pt>
                <c:pt idx="2">
                  <c:v>Brand 11 (Online)</c:v>
                </c:pt>
                <c:pt idx="3">
                  <c:v>Brand 12 (Retail)</c:v>
                </c:pt>
                <c:pt idx="4">
                  <c:v>Brand 2 (Insurance)</c:v>
                </c:pt>
                <c:pt idx="5">
                  <c:v>Brand 7 (Supermarket)</c:v>
                </c:pt>
                <c:pt idx="6">
                  <c:v>Brand 4 (Retail)</c:v>
                </c:pt>
                <c:pt idx="7">
                  <c:v>Brand 3 (Supermarket)</c:v>
                </c:pt>
              </c:strCache>
            </c:strRef>
          </c:cat>
          <c:val>
            <c:numRef>
              <c:f>Sheet1!$B$2:$I$2</c:f>
              <c:numCache>
                <c:formatCode>General</c:formatCode>
                <c:ptCount val="8"/>
                <c:pt idx="0">
                  <c:v>52</c:v>
                </c:pt>
                <c:pt idx="1">
                  <c:v>52</c:v>
                </c:pt>
                <c:pt idx="2">
                  <c:v>17</c:v>
                </c:pt>
                <c:pt idx="3">
                  <c:v>14</c:v>
                </c:pt>
                <c:pt idx="4">
                  <c:v>9</c:v>
                </c:pt>
                <c:pt idx="5">
                  <c:v>9</c:v>
                </c:pt>
                <c:pt idx="6">
                  <c:v>5</c:v>
                </c:pt>
                <c:pt idx="7">
                  <c:v>2</c:v>
                </c:pt>
              </c:numCache>
            </c:numRef>
          </c:val>
          <c:extLst>
            <c:ext xmlns:c16="http://schemas.microsoft.com/office/drawing/2014/chart" uri="{C3380CC4-5D6E-409C-BE32-E72D297353CC}">
              <c16:uniqueId val="{00000000-2F62-EF40-AEB8-481250B28498}"/>
            </c:ext>
          </c:extLst>
        </c:ser>
        <c:dLbls>
          <c:showLegendKey val="0"/>
          <c:showVal val="0"/>
          <c:showCatName val="0"/>
          <c:showSerName val="0"/>
          <c:showPercent val="0"/>
          <c:showBubbleSize val="0"/>
        </c:dLbls>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sz="2800" b="0" i="0" u="none" strike="noStrike">
                <a:solidFill>
                  <a:srgbClr val="797979"/>
                </a:solidFill>
                <a:latin typeface="Georgia"/>
              </a:defRPr>
            </a:pPr>
            <a:endParaRPr lang="en-US"/>
          </a:p>
        </c:txPr>
        <c:crossAx val="2094734553"/>
        <c:crosses val="autoZero"/>
        <c:auto val="1"/>
        <c:lblAlgn val="ctr"/>
        <c:lblOffset val="100"/>
        <c:noMultiLvlLbl val="1"/>
      </c:catAx>
      <c:valAx>
        <c:axId val="2094734553"/>
        <c:scaling>
          <c:orientation val="minMax"/>
        </c:scaling>
        <c:delete val="0"/>
        <c:axPos val="t"/>
        <c:majorGridlines>
          <c:spPr>
            <a:ln w="12700" cap="flat">
              <a:solidFill>
                <a:srgbClr val="B8B8B8"/>
              </a:solidFill>
              <a:prstDash val="solid"/>
              <a:miter lim="400000"/>
            </a:ln>
          </c:spPr>
        </c:majorGridlines>
        <c:numFmt formatCode="General" sourceLinked="0"/>
        <c:majorTickMark val="none"/>
        <c:minorTickMark val="none"/>
        <c:tickLblPos val="none"/>
        <c:spPr>
          <a:ln w="12700" cap="flat">
            <a:noFill/>
            <a:prstDash val="solid"/>
            <a:miter lim="400000"/>
          </a:ln>
        </c:spPr>
        <c:txPr>
          <a:bodyPr rot="0"/>
          <a:lstStyle/>
          <a:p>
            <a:pPr>
              <a:defRPr sz="3400" b="0" i="0" u="none" strike="noStrike">
                <a:solidFill>
                  <a:srgbClr val="000000"/>
                </a:solidFill>
                <a:latin typeface="Helvetica Neue"/>
              </a:defRPr>
            </a:pPr>
            <a:endParaRPr lang="en-US"/>
          </a:p>
        </c:txPr>
        <c:crossAx val="2094734552"/>
        <c:crosses val="autoZero"/>
        <c:crossBetween val="between"/>
        <c:majorUnit val="15"/>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p>
            <a:r>
              <a:t>I’m going to start with a line that sounds mildly threatening, but I promise it’s meant kindly: You might not be interested in econometrics, but econometrics is interested in you.</a:t>
            </a:r>
          </a:p>
          <a:p>
            <a:endParaRPr/>
          </a:p>
          <a:p>
            <a:r>
              <a:t>And the reason is simple. Somewhere in Ireland this week, a brand team is in a budget meeting, looking at a marketing report, and deciding what gets spent and what gets cut. It might be called Marketing Mix Modelling. It might be called econometrics. It might be called “the attribution dashboard the CFO trusts”. [CLICK]</a:t>
            </a:r>
          </a:p>
          <a:p>
            <a:endParaRPr/>
          </a:p>
          <a:p>
            <a:r>
              <a:t>But it amounts to the same thing. Someone’s ad share just got cut.</a:t>
            </a:r>
          </a:p>
          <a:p>
            <a:endParaRPr/>
          </a:p>
          <a:p>
            <a:r>
              <a:t>If a channel doesn’t show up properly in that system, it doesn’t have a pricing problem or a pitch problem. What it has is an attribution problem. And attribution problems turn into revenue problems remarkably quickly.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t>Now, here’s the awkward bit for offline media. We’re living through a shift in who sets the rules of measurement. The days when people started their media careers in local radio, newspapers, maybe even a TV station - that's over. For instance, my daughter started at Essence MediaCom in Manchester. She's twenty-four. She began her career planning paid search campaigns on Google's ad platform. That's normal now. That's where everybody starts.</a:t>
            </a:r>
          </a:p>
          <a:p>
            <a:endParaRPr/>
          </a:p>
          <a:p>
            <a:r>
              <a:t>And that rewires how an entire generation of media professionals has been trained to think about advertising. Everything should behave like PPC: Conversions. Immediate, measurable response. Digital levels of accountability. That's what they expect because that's what they've been taught advertising is.</a:t>
            </a:r>
          </a:p>
          <a:p>
            <a:endParaRPr/>
          </a:p>
          <a:p>
            <a:r>
              <a:t>So when young media professionals look at legacy channels like television, radio or outdoor, they're not thinking about reach and frequency. They're thinking: where's the return path? Where's the click trail? Show me the conversion.</a:t>
            </a:r>
          </a:p>
          <a:p>
            <a:endParaRPr/>
          </a:p>
          <a:p>
            <a:r>
              <a:t>And we can't. Not in the same way. Offline platforms don't have that click-based accountability. There’s no neat digital receipt that says “this TV spot caused that action”. We don't control the narrative any longer about what good attribution looks like. Which means we're being judged by rules we didn't write, in a game we didn't design.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So what happens? Well, you get measured anyway.</a:t>
            </a:r>
          </a:p>
          <a:p>
            <a:endParaRPr/>
          </a:p>
          <a:p>
            <a:r>
              <a:t>Because the brand still has to make a decision, and the agency still has to justify a plan, and the finance team still wants a number they can repeat in a board meeting. So if econometrics isn’t present, something else fills the vacuum.</a:t>
            </a:r>
          </a:p>
          <a:p>
            <a:endParaRPr/>
          </a:p>
          <a:p>
            <a:r>
              <a:t>And that “something else” is usually attribution. Now, attribution has its place. But it comes with a built-in bias: it was designed for clicks. It works best when the system can watch a person do a thing, immediately, and tag it.</a:t>
            </a:r>
          </a:p>
          <a:p>
            <a:endParaRPr/>
          </a:p>
          <a:p>
            <a:r>
              <a:t>But it's spectacularly bad at seeing how broadcast channels like television and radio actually work.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noRot="1" noChangeAspect="1"/>
          </p:cNvSpPr>
          <p:nvPr>
            <p:ph type="sldImg"/>
          </p:nvPr>
        </p:nvSpPr>
        <p:spPr>
          <a:prstGeom prst="rect">
            <a:avLst/>
          </a:prstGeom>
        </p:spPr>
        <p:txBody>
          <a:bodyPr/>
          <a:lstStyle/>
          <a:p>
            <a:endParaRPr/>
          </a:p>
        </p:txBody>
      </p:sp>
      <p:sp>
        <p:nvSpPr>
          <p:cNvPr id="203" name="Shape 203"/>
          <p:cNvSpPr>
            <a:spLocks noGrp="1"/>
          </p:cNvSpPr>
          <p:nvPr>
            <p:ph type="body" sz="quarter" idx="1"/>
          </p:nvPr>
        </p:nvSpPr>
        <p:spPr>
          <a:prstGeom prst="rect">
            <a:avLst/>
          </a:prstGeom>
        </p:spPr>
        <p:txBody>
          <a:bodyPr/>
          <a:lstStyle/>
          <a:p>
            <a:r>
              <a:t>Let me give you a concrete example. I was looking at radio response measurement for Radiocentre in London. The question standard attribution tends to ask is basically this: does anything happen within a few minutes after a radio ad has played out? That could mean five minutes post transmission, perhaps twenty if you are feeling generous.</a:t>
            </a:r>
          </a:p>
          <a:p>
            <a:endParaRPr/>
          </a:p>
          <a:p>
            <a:r>
              <a:t>Radio was getting hammered by this approach. It looked weak. It looked disposable. It looked like the sort of budget line item you cut to fund more search ads.</a:t>
            </a:r>
          </a:p>
          <a:p>
            <a:endParaRPr/>
          </a:p>
          <a:p>
            <a:r>
              <a:t>Under those circumstances, the post-campaign review meeting almost writes itself. Search is driving results. Radio isn’t. It sounds empirical. It sounds like numbers. But it is the wrong data, produced by the wrong measurement approach.</a:t>
            </a:r>
          </a:p>
          <a:p>
            <a:endParaRPr/>
          </a:p>
          <a:p>
            <a:r>
              <a:t>When we modelled radio more carefully and allowed for delayed ad response, we found something significant. That short attribution window was capturing only about 8% of radio’s actual ad response. In other words, 92% of radio’s effect was happening outside the attribution window and getting credited to whatever was sitting closer to the conversion, which is usually paid search.</a:t>
            </a:r>
          </a:p>
          <a:p>
            <a:endParaRPr/>
          </a:p>
          <a:p>
            <a:r>
              <a:t>That is the problem in miniature. The attribution layer is not neutral. It systematically favours performance channels because those channels are structurally easier to measure in the short term. </a:t>
            </a:r>
          </a:p>
          <a:p>
            <a:endParaRPr/>
          </a:p>
          <a:p>
            <a:r>
              <a:t>It is not that broad reach media has stopped working. It is that attribution measurement has stopped seeing it. That’s the offline attribution trap.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r>
              <a:t>Now, I’m not here to tell you econometrics is the answer to all of life’s problems. I’ve seen enough regression models to know they too can lead us down the garden path.</a:t>
            </a:r>
          </a:p>
          <a:p>
            <a:endParaRPr/>
          </a:p>
          <a:p>
            <a:r>
              <a:t>But econometrics is one of the few tools we have that can do something attribution fundamentally cannot. It can capture carry-over. It can see delayed effects. It can separate baseline from uplift. It can estimate the long-memory effects that make TV, well…special.</a:t>
            </a:r>
          </a:p>
          <a:p>
            <a:endParaRPr/>
          </a:p>
          <a:p>
            <a:r>
              <a:t>If broad reach media does not engage with econometric modelling on its own terms, it will continue to be judged more harshly by methodologies designed for activation, not brand-building.</a:t>
            </a:r>
          </a:p>
          <a:p>
            <a:endParaRPr/>
          </a:p>
          <a:p>
            <a:r>
              <a:t>That’s what this session is about. So here's what I'm going to cover.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r>
              <a:rPr dirty="0"/>
              <a:t>First, a brief word on the data we used and how we built the models. Then I'm going to show you that the attribution problem I've just described isn't abstract.</a:t>
            </a:r>
          </a:p>
          <a:p>
            <a:endParaRPr dirty="0"/>
          </a:p>
          <a:p>
            <a:r>
              <a:rPr dirty="0"/>
              <a:t>The first example is something the industry already has a name for: it's called The Google Tax.</a:t>
            </a:r>
          </a:p>
          <a:p>
            <a:endParaRPr dirty="0"/>
          </a:p>
          <a:p>
            <a:r>
              <a:rPr dirty="0"/>
              <a:t>From there, I'll show you what we've learnt about TV's powerful long term influence on brand memory. We've called this the TV Persistence Dividend.</a:t>
            </a:r>
          </a:p>
          <a:p>
            <a:endParaRPr dirty="0"/>
          </a:p>
          <a:p>
            <a:r>
              <a:rPr dirty="0"/>
              <a:t>We'll then move onto the headline finding that I want to leave you with. It's called 'Cut TV Once, Pay Twice'.</a:t>
            </a:r>
          </a:p>
          <a:p>
            <a:endParaRPr dirty="0"/>
          </a:p>
          <a:p>
            <a:r>
              <a:rPr dirty="0"/>
              <a:t>Let's start with the data.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p>
            <a:r>
              <a:rPr dirty="0"/>
              <a:t>The analysis covers twelve Irish consumer brands across three broad sectors: supermarkets, retail and online services, plus three </a:t>
            </a:r>
            <a:r>
              <a:rPr lang="en-GB" dirty="0"/>
              <a:t>Insurance</a:t>
            </a:r>
            <a:r>
              <a:rPr dirty="0"/>
              <a:t> brands.</a:t>
            </a:r>
          </a:p>
          <a:p>
            <a:endParaRPr dirty="0"/>
          </a:p>
          <a:p>
            <a:r>
              <a:rPr dirty="0"/>
              <a:t>It's not our intention to expose any commercial sensitivities, or put any of you good people on the spot, so we'll maintain brand anonymity from here on in.</a:t>
            </a:r>
          </a:p>
          <a:p>
            <a:endParaRPr dirty="0"/>
          </a:p>
          <a:p>
            <a:r>
              <a:rPr dirty="0"/>
              <a:t>However, we made a choice to focus on some of the biggest and most well known brand advertisers in this market, that collectively invested approximately €150m of ad spend over the two year period we </a:t>
            </a:r>
            <a:r>
              <a:rPr dirty="0" err="1"/>
              <a:t>analysed</a:t>
            </a:r>
            <a:r>
              <a:rPr dirty="0"/>
              <a:t>.</a:t>
            </a:r>
          </a:p>
          <a:p>
            <a:endParaRPr dirty="0"/>
          </a:p>
          <a:p>
            <a:r>
              <a:rPr dirty="0"/>
              <a:t>This is a reasonably broad cross-section of Irish advertising, which will help us see how consistent the project findings are across different brand categories, consumer relationships and business models.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r>
              <a:t>Our goal is understand the relationship between advertising activity and brand outcomes. To run an econometric model you need to start with good data for campaign exposure.</a:t>
            </a:r>
          </a:p>
          <a:p>
            <a:endParaRPr/>
          </a:p>
          <a:p>
            <a:r>
              <a:t>TV audience impacts were supplied by TAM Ireland, the official TV ratings body for the Republic and, obviously, the sponsor of this research. These are audited, industry-standard figures, and they prove once again that official JIC data can significantly improve the quality of any modelling exercise.</a:t>
            </a:r>
          </a:p>
          <a:p>
            <a:endParaRPr/>
          </a:p>
          <a:p>
            <a:r>
              <a:t>Web traffic, app usage and paid search spend came from Similarweb. In my opinion it's the best available third-party source for estimating digital consumer behaviour at the brand level. If you've done any competitive digital analysis, you've probably used it.</a:t>
            </a:r>
          </a:p>
          <a:p>
            <a:endParaRPr/>
          </a:p>
          <a:p>
            <a:r>
              <a:t>We sourced channel advertising spend data from Nielsen Ad Intel. As we all know, Ad Intel reports media spend at rate card, and of course nobody actually pays rate card. But what Ad Intel does capture very well is relative channel investment activity - who's spending, when, and where - and that's genuinely what matters for the modelling.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p>
            <a:r>
              <a:t>The modelling process itself was designed to be thorough. For each brand, we use an ‘ensemble’ modelling approach that generates hundreds of model variants, systematically, across media channels and brand outcomes, and we search for patterns that repeat: the effects that show up consistently, the ones that disappear and the ones that only appear in odd circumstances. </a:t>
            </a:r>
          </a:p>
          <a:p>
            <a:endParaRPr/>
          </a:p>
          <a:p>
            <a:r>
              <a:t>After sifting through the outputs from this process we identified a core group of models that showed a clear, robust and statistically credible relationship between television and the brand outcomes we were testing for.</a:t>
            </a:r>
          </a:p>
          <a:p>
            <a:endParaRPr/>
          </a:p>
          <a:p>
            <a:r>
              <a:t>OK, let’s move onto the findings.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prstGeom prst="rect">
            <a:avLst/>
          </a:prstGeom>
        </p:spPr>
        <p:txBody>
          <a:bodyPr/>
          <a:lstStyle/>
          <a:p>
            <a:endParaRPr/>
          </a:p>
        </p:txBody>
      </p:sp>
      <p:sp>
        <p:nvSpPr>
          <p:cNvPr id="277" name="Shape 277"/>
          <p:cNvSpPr>
            <a:spLocks noGrp="1"/>
          </p:cNvSpPr>
          <p:nvPr>
            <p:ph type="body" sz="quarter" idx="1"/>
          </p:nvPr>
        </p:nvSpPr>
        <p:spPr>
          <a:prstGeom prst="rect">
            <a:avLst/>
          </a:prstGeom>
        </p:spPr>
        <p:txBody>
          <a:bodyPr/>
          <a:lstStyle/>
          <a:p>
            <a:r>
              <a:t>We’re going to move from discussing the general attribution problem to a very specific one. This first effect is not theoretical. It already has a name in the industry. It’s called the Google Tax. The logic is simple enough.</a:t>
            </a:r>
          </a:p>
          <a:p>
            <a:endParaRPr/>
          </a:p>
          <a:p>
            <a:r>
              <a:t>Television does the hard bit. It builds familiarity. It puts the brand into people’s heads and nudges them closer to action. Then, later on, when those people finally get round to searching online, they type the brand name into Google, click a paid link, and the search platform sends a bill to the advertiser.</a:t>
            </a:r>
          </a:p>
          <a:p>
            <a:endParaRPr/>
          </a:p>
          <a:p>
            <a:r>
              <a:t>So in effect, the brand ends up paying twice. First for the TV advertising that created the interest. Then again for the paid click that captures it at the doorway. Television earned the visit. Paid search stood at the door and charged an entrance fee.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a:spLocks noGrp="1" noRot="1" noChangeAspect="1"/>
          </p:cNvSpPr>
          <p:nvPr>
            <p:ph type="sldImg"/>
          </p:nvPr>
        </p:nvSpPr>
        <p:spPr>
          <a:prstGeom prst="rect">
            <a:avLst/>
          </a:prstGeom>
        </p:spPr>
        <p:txBody>
          <a:bodyPr/>
          <a:lstStyle/>
          <a:p>
            <a:endParaRPr/>
          </a:p>
        </p:txBody>
      </p:sp>
      <p:sp>
        <p:nvSpPr>
          <p:cNvPr id="286" name="Shape 286"/>
          <p:cNvSpPr>
            <a:spLocks noGrp="1"/>
          </p:cNvSpPr>
          <p:nvPr>
            <p:ph type="body" sz="quarter" idx="1"/>
          </p:nvPr>
        </p:nvSpPr>
        <p:spPr>
          <a:prstGeom prst="rect">
            <a:avLst/>
          </a:prstGeom>
        </p:spPr>
        <p:txBody>
          <a:bodyPr/>
          <a:lstStyle/>
          <a:p>
            <a:r>
              <a:t>Now, I should be careful here. I’m not saying paid search does nothing. PPC is a highly effective channel. It is very good at converting intent once intent exists. </a:t>
            </a:r>
          </a:p>
          <a:p>
            <a:endParaRPr/>
          </a:p>
          <a:p>
            <a:r>
              <a:t>The issue is what happens in the attribution report. That visit gets credited to PPC. Television gets nothing. And if that pattern repeats across enough consumer journeys, and across enough planning cycles, it quietly distorts every budget decision that follows.</a:t>
            </a:r>
          </a:p>
          <a:p>
            <a:endParaRPr/>
          </a:p>
          <a:p>
            <a:r>
              <a:t>That is not just a attribution quirk. It is a budget allocation problem. And in our study, we found four separate instances of the Google Tax across three brands.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xfrm>
            <a:off x="381000" y="685800"/>
            <a:ext cx="6096000" cy="3429000"/>
          </a:xfrm>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r>
              <a:rPr dirty="0"/>
              <a:t>The clearest example came from the Total Web Visits model for Brand 2 (</a:t>
            </a:r>
            <a:r>
              <a:rPr lang="en-GB" dirty="0"/>
              <a:t>Insurance</a:t>
            </a:r>
            <a:r>
              <a:rPr dirty="0"/>
              <a:t>). Over the two-year period, television generated an estimated 2.25 million additive web visits, accounting for around 90% of all media-driven uplift in that model. </a:t>
            </a:r>
          </a:p>
          <a:p>
            <a:endParaRPr dirty="0"/>
          </a:p>
          <a:p>
            <a:r>
              <a:rPr dirty="0"/>
              <a:t>[CLICK]</a:t>
            </a:r>
          </a:p>
          <a:p>
            <a:endParaRPr dirty="0"/>
          </a:p>
          <a:p>
            <a:r>
              <a:rPr dirty="0"/>
              <a:t>Yet the model also indicates that paid search intercepted around 262,000 of those visits, or 12% of the web traffic TV had already created. Put bluntly, television appears to have built the demand, and paid search appears to have </a:t>
            </a:r>
            <a:r>
              <a:rPr dirty="0" err="1"/>
              <a:t>monetised</a:t>
            </a:r>
            <a:r>
              <a:rPr dirty="0"/>
              <a:t> a slice of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381000" y="685800"/>
            <a:ext cx="6096000" cy="3429000"/>
          </a:xfrm>
          <a:prstGeom prst="rect">
            <a:avLst/>
          </a:prstGeom>
        </p:spPr>
        <p:txBody>
          <a:bodyPr/>
          <a:lstStyle/>
          <a:p>
            <a:endParaRPr/>
          </a:p>
        </p:txBody>
      </p:sp>
      <p:sp>
        <p:nvSpPr>
          <p:cNvPr id="314" name="Shape 314"/>
          <p:cNvSpPr>
            <a:spLocks noGrp="1"/>
          </p:cNvSpPr>
          <p:nvPr>
            <p:ph type="body" sz="quarter" idx="1"/>
          </p:nvPr>
        </p:nvSpPr>
        <p:spPr>
          <a:prstGeom prst="rect">
            <a:avLst/>
          </a:prstGeom>
        </p:spPr>
        <p:txBody>
          <a:bodyPr/>
          <a:lstStyle/>
          <a:p>
            <a:r>
              <a:rPr dirty="0"/>
              <a:t>There was a second model for Brand 2 (</a:t>
            </a:r>
            <a:r>
              <a:rPr lang="en-GB" dirty="0"/>
              <a:t>Insurance</a:t>
            </a:r>
            <a:r>
              <a:rPr dirty="0"/>
              <a:t>) looking at organic search referrals, and it sharpens the picture further. Here the model estimates that television generated around 440,000 additional organic search referrals over the period. But when a paid listing sits above the free result, some people click the paid link instead of the organic one below it. </a:t>
            </a:r>
          </a:p>
          <a:p>
            <a:endParaRPr dirty="0"/>
          </a:p>
          <a:p>
            <a:r>
              <a:rPr dirty="0"/>
              <a:t>[CLICK]</a:t>
            </a:r>
          </a:p>
          <a:p>
            <a:endParaRPr dirty="0"/>
          </a:p>
          <a:p>
            <a:r>
              <a:rPr dirty="0"/>
              <a:t>The model suggests that about 19,000 organic referrals were diverted in this way, which is approximately 4% of the organic traffic TV had generated.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p>
            <a:r>
              <a:t>We saw the same pattern elsewhere. In the app downloads model for Brand 3 (Supermarket), paid search appears to have intercepted about 9,500 downloads, equal to 3% of the total downloads television had already stimulated.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noRot="1" noChangeAspect="1"/>
          </p:cNvSpPr>
          <p:nvPr>
            <p:ph type="sldImg"/>
          </p:nvPr>
        </p:nvSpPr>
        <p:spPr>
          <a:prstGeom prst="rect">
            <a:avLst/>
          </a:prstGeom>
        </p:spPr>
        <p:txBody>
          <a:bodyPr/>
          <a:lstStyle/>
          <a:p>
            <a:endParaRPr/>
          </a:p>
        </p:txBody>
      </p:sp>
      <p:sp>
        <p:nvSpPr>
          <p:cNvPr id="336" name="Shape 336"/>
          <p:cNvSpPr>
            <a:spLocks noGrp="1"/>
          </p:cNvSpPr>
          <p:nvPr>
            <p:ph type="body" sz="quarter" idx="1"/>
          </p:nvPr>
        </p:nvSpPr>
        <p:spPr>
          <a:prstGeom prst="rect">
            <a:avLst/>
          </a:prstGeom>
        </p:spPr>
        <p:txBody>
          <a:bodyPr/>
          <a:lstStyle/>
          <a:p>
            <a:r>
              <a:t>In the branded keyword search model for Brand 4 (Retail), paid search appears to have intercepted roughly 56,000 branded searches, or 12% of the total created by television. Different sectors, different consumer behaviours, same structural dynamic: TV is generating the demand, and paid search is collecting some of the credit and some of the money.</a:t>
            </a:r>
          </a:p>
          <a:p>
            <a:endParaRPr/>
          </a:p>
          <a:p>
            <a:r>
              <a:t>That, to my mind, is the key point. We are not looking at a few quirky brand cases with nothing in common. We are looking at a repeated pattern in which television’s upstream value leaks away to a channel that sits much closer to the point of conversion and is therefore much easier to measure. </a:t>
            </a:r>
          </a:p>
          <a:p>
            <a:endParaRPr/>
          </a:p>
          <a:p>
            <a:r>
              <a:t>Standard attribution then takes that easy-to-measure final step and quietly mistakes it for the whole journey.</a:t>
            </a:r>
          </a:p>
          <a:p>
            <a:endParaRPr/>
          </a:p>
          <a:p>
            <a:r>
              <a:t>The Google Tax is not just about marginal inefficiencies in media buying. It's about misreading where growth is coming from. To understand this better, we have to look more closely at one of television’s defining characteristics. </a:t>
            </a:r>
          </a:p>
          <a:p>
            <a:endParaRPr/>
          </a:p>
          <a:p>
            <a:r>
              <a:t>The influence of TV advertising does not vanish when the campaign stops. It lingers, accumulates and keeps shaping consumer behaviour long after the last spot has aired.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Shape 344"/>
          <p:cNvSpPr>
            <a:spLocks noGrp="1" noRot="1" noChangeAspect="1"/>
          </p:cNvSpPr>
          <p:nvPr>
            <p:ph type="sldImg"/>
          </p:nvPr>
        </p:nvSpPr>
        <p:spPr>
          <a:prstGeom prst="rect">
            <a:avLst/>
          </a:prstGeom>
        </p:spPr>
        <p:txBody>
          <a:bodyPr/>
          <a:lstStyle/>
          <a:p>
            <a:endParaRPr/>
          </a:p>
        </p:txBody>
      </p:sp>
      <p:sp>
        <p:nvSpPr>
          <p:cNvPr id="345" name="Shape 345"/>
          <p:cNvSpPr>
            <a:spLocks noGrp="1"/>
          </p:cNvSpPr>
          <p:nvPr>
            <p:ph type="body" sz="quarter" idx="1"/>
          </p:nvPr>
        </p:nvSpPr>
        <p:spPr>
          <a:prstGeom prst="rect">
            <a:avLst/>
          </a:prstGeom>
        </p:spPr>
        <p:txBody>
          <a:bodyPr/>
          <a:lstStyle/>
          <a:p>
            <a:r>
              <a:t>That brings us to our next key finding: The TV Persistence Dividend, that reveals how television builds durable brand memory.</a:t>
            </a:r>
          </a:p>
          <a:p>
            <a:endParaRPr/>
          </a:p>
          <a:p>
            <a:r>
              <a:t>We’re drawing here from nine econometric models covering seven Irish consumer brands, selected because they illustrate one of television’s most important strengths as an advertising medium. TV can do more than generate an immediate ad response. In the models that illustrate this behaviour, TV is often building a reservoir of brand memory that carries value forward, week after week.</a:t>
            </a:r>
          </a:p>
          <a:p>
            <a:endParaRPr/>
          </a:p>
          <a:p>
            <a:r>
              <a:t>That matters commercially because it helps explain why television is so often under-credited in short-term attribution systems.</a:t>
            </a:r>
          </a:p>
          <a:p>
            <a:endParaRPr/>
          </a:p>
          <a:p>
            <a:r>
              <a:t>I used the word reservoir a moment ago, and I’ll come back to it shortly, because it is the single most useful way to think about what television does differently from performance media.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noRot="1" noChangeAspect="1"/>
          </p:cNvSpPr>
          <p:nvPr>
            <p:ph type="sldImg"/>
          </p:nvPr>
        </p:nvSpPr>
        <p:spPr>
          <a:prstGeom prst="rect">
            <a:avLst/>
          </a:prstGeom>
        </p:spPr>
        <p:txBody>
          <a:bodyPr/>
          <a:lstStyle/>
          <a:p>
            <a:endParaRPr/>
          </a:p>
        </p:txBody>
      </p:sp>
      <p:sp>
        <p:nvSpPr>
          <p:cNvPr id="357" name="Shape 357"/>
          <p:cNvSpPr>
            <a:spLocks noGrp="1"/>
          </p:cNvSpPr>
          <p:nvPr>
            <p:ph type="body" sz="quarter" idx="1"/>
          </p:nvPr>
        </p:nvSpPr>
        <p:spPr>
          <a:prstGeom prst="rect">
            <a:avLst/>
          </a:prstGeom>
        </p:spPr>
        <p:txBody>
          <a:bodyPr/>
          <a:lstStyle/>
          <a:p>
            <a:r>
              <a:t>When you run a PPC campaign, the effect is essentially instantaneous. Someone searches, they click a link, and they convert, or they don’t. Turn off the spend, and the PPC effect stops. Compared with television, PPC usually behaves much more like a light switch. It tends to work on a much shorter time horizon, and PPC is very good at that.</a:t>
            </a:r>
            <a:br/>
            <a:br/>
            <a:r>
              <a:t>[CLICK]</a:t>
            </a:r>
          </a:p>
          <a:p>
            <a:endParaRPr/>
          </a:p>
          <a:p>
            <a:r>
              <a:t>Television advertising doesn’t work like this. It behaves more like a slowly fading light bulb. You switch it off and the room doesn’t go dark immediately. The glow of TV’s brand memory lingers and only fades away slowly over weeks and months, rather than disappearing quickly in hours or days.</a:t>
            </a:r>
          </a:p>
          <a:p>
            <a:endParaRPr/>
          </a:p>
          <a:p>
            <a:r>
              <a:t>In econometric modelling, we measure this fade rate using something called an alpha decay parameter. Alpha is a number between zero and one. The closer it is to one, the slower the fade. In our study, the median alpha for television was 0.93. </a:t>
            </a:r>
          </a:p>
          <a:p>
            <a:endParaRPr/>
          </a:p>
          <a:p>
            <a:r>
              <a:t>[CLICK]</a:t>
            </a:r>
          </a:p>
          <a:p>
            <a:endParaRPr/>
          </a:p>
          <a:p>
            <a:r>
              <a:t>That means 93% of TV’s accumulated brand memory carries forward from one week to the next…</a:t>
            </a:r>
          </a:p>
          <a:p>
            <a:endParaRPr/>
          </a:p>
          <a:p>
            <a:r>
              <a:t>[CLICK]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noRot="1" noChangeAspect="1"/>
          </p:cNvSpPr>
          <p:nvPr>
            <p:ph type="sldImg"/>
          </p:nvPr>
        </p:nvSpPr>
        <p:spPr>
          <a:prstGeom prst="rect">
            <a:avLst/>
          </a:prstGeom>
        </p:spPr>
        <p:txBody>
          <a:bodyPr/>
          <a:lstStyle/>
          <a:p>
            <a:endParaRPr/>
          </a:p>
        </p:txBody>
      </p:sp>
      <p:sp>
        <p:nvSpPr>
          <p:cNvPr id="369" name="Shape 369"/>
          <p:cNvSpPr>
            <a:spLocks noGrp="1"/>
          </p:cNvSpPr>
          <p:nvPr>
            <p:ph type="body" sz="quarter" idx="1"/>
          </p:nvPr>
        </p:nvSpPr>
        <p:spPr>
          <a:prstGeom prst="rect">
            <a:avLst/>
          </a:prstGeom>
        </p:spPr>
        <p:txBody>
          <a:bodyPr/>
          <a:lstStyle/>
          <a:p>
            <a:r>
              <a:t>…and it takes about nine weeks for half of that effect to drain away. That’s not a short campaign window, it's longer than two months.</a:t>
            </a:r>
          </a:p>
          <a:p>
            <a:endParaRPr/>
          </a:p>
          <a:p>
            <a:r>
              <a:t>What this tells us is that television’s influence on brand outcomes in these models does not evaporate at the end of a campaign flight. It lingers, compounds and it builds. And that has real commercial consequences.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81000" y="685800"/>
            <a:ext cx="6096000" cy="342900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p>
            <a:r>
              <a:t>Across the set of nine models shown here, you can see how that effect plays out in practice. The half-life of television’s influence varies by brand and by outcome, but the pattern is consistent. [CLICK]</a:t>
            </a:r>
          </a:p>
          <a:p>
            <a:endParaRPr/>
          </a:p>
          <a:p>
            <a:r>
              <a:t>In several cases, the effect stretches well beyond the average half-life of nine weeks, and in two instances extends past fifty weeks. At the other end of the range, there are shorter-lived effects, but even these tend to persist for multiple weeks rather than days.</a:t>
            </a:r>
          </a:p>
          <a:p>
            <a:endParaRPr/>
          </a:p>
          <a:p>
            <a:r>
              <a:t>Now, here’s why this matters. If television’s effect on brand outcomes has a nine-week half-life, and you’re evaluating it over short term attribution window, you’re only seeing a fraction of what TV actually delivers. You’re looking at the early draw on TV's brand memory reservoir, not the full volume of value it goes on to release over time.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r>
              <a:t>And there’s a planning implication that follows directly from this. If TV is filling a reservoir of brand memory, then choosing to pause television in a budget meeting is not a neutral act. [CLICK]</a:t>
            </a:r>
          </a:p>
          <a:p>
            <a:endParaRPr/>
          </a:p>
          <a:p>
            <a:r>
              <a:t>It feels neutral at first. The brand memory reservoir is still there in week one, week two and week three. But it is draining. [CLICK]</a:t>
            </a:r>
          </a:p>
          <a:p>
            <a:endParaRPr/>
          </a:p>
          <a:p>
            <a:r>
              <a:t>At the median half-life in this study, which is nine weeks, a pause in TV activity of that duration will cost a brand half of its accumulated brand memory.</a:t>
            </a:r>
          </a:p>
          <a:p>
            <a:endParaRPr/>
          </a:p>
          <a:p>
            <a:r>
              <a:t>And by the time the loss of brand memory shows up in the performance of a paid search channel, any clear connection to the TV budget cut has often been lost. [CLICK] </a:t>
            </a:r>
          </a:p>
          <a:p>
            <a:endParaRPr/>
          </a:p>
          <a:p>
            <a:r>
              <a:t>When TV operates as a brand memory channel, it delivers value that unfolds over a far longer time horizon than standard attribution typically captures. [CLICK]</a:t>
            </a:r>
          </a:p>
          <a:p>
            <a:endParaRPr/>
          </a:p>
          <a:p>
            <a:r>
              <a:t>And that means it is routinely undervalued by the attribution systems that decide whether TV gets funded, or not. </a:t>
            </a:r>
          </a:p>
          <a:p>
            <a:endParaRPr/>
          </a:p>
          <a:p>
            <a:r>
              <a:t>This sets up our next headline finding.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a:spLocks noGrp="1" noRot="1" noChangeAspect="1"/>
          </p:cNvSpPr>
          <p:nvPr>
            <p:ph type="sldImg"/>
          </p:nvPr>
        </p:nvSpPr>
        <p:spPr>
          <a:prstGeom prst="rect">
            <a:avLst/>
          </a:prstGeom>
        </p:spPr>
        <p:txBody>
          <a:bodyPr/>
          <a:lstStyle/>
          <a:p>
            <a:endParaRPr/>
          </a:p>
        </p:txBody>
      </p:sp>
      <p:sp>
        <p:nvSpPr>
          <p:cNvPr id="409" name="Shape 409"/>
          <p:cNvSpPr>
            <a:spLocks noGrp="1"/>
          </p:cNvSpPr>
          <p:nvPr>
            <p:ph type="body" sz="quarter" idx="1"/>
          </p:nvPr>
        </p:nvSpPr>
        <p:spPr>
          <a:prstGeom prst="rect">
            <a:avLst/>
          </a:prstGeom>
        </p:spPr>
        <p:txBody>
          <a:bodyPr/>
          <a:lstStyle/>
          <a:p>
            <a:r>
              <a:t>Which is called, “Cut TV Once, Pay Twice: The Hidden Value of TV Advertising"</a:t>
            </a:r>
          </a:p>
          <a:p>
            <a:endParaRPr/>
          </a:p>
          <a:p>
            <a:r>
              <a:t>So the persistence dividend is not just a story about how long television’s own effect lasts. It is also a story about what that store of TV brand memory does to the channels around it.</a:t>
            </a:r>
          </a:p>
          <a:p>
            <a:endParaRPr/>
          </a:p>
          <a:p>
            <a:r>
              <a:t>In the Google Tax models, we saw one way that TV’s value can leak into paid search. But there is a second mechanism, and this one is even more important for budget planning. Sometimes television does not merely send demand in PPC’s direction. It makes PPC itself more productive.</a:t>
            </a:r>
          </a:p>
          <a:p>
            <a:endParaRPr/>
          </a:p>
          <a:p>
            <a:r>
              <a:t>The logic is straightforward. Television reaches people earlier, before they are ready to act. It builds familiarity, reduces uncertainty and makes the brand feel more recognisable when a buying moment eventually arrives. Later on, when consumers exposed to TV reach a search page, PPC is no longer addressing a cold audience. It is addressing people whose minds have already been warmed up by television. In those conditions, the paid listing carries more weight than it otherwise would. PPC is still doing useful work, but it is doing it with help.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noRot="1" noChangeAspect="1"/>
          </p:cNvSpPr>
          <p:nvPr>
            <p:ph type="sldImg"/>
          </p:nvPr>
        </p:nvSpPr>
        <p:spPr>
          <a:prstGeom prst="rect">
            <a:avLst/>
          </a:prstGeom>
        </p:spPr>
        <p:txBody>
          <a:bodyPr/>
          <a:lstStyle/>
          <a:p>
            <a:endParaRPr/>
          </a:p>
        </p:txBody>
      </p:sp>
      <p:sp>
        <p:nvSpPr>
          <p:cNvPr id="418" name="Shape 418"/>
          <p:cNvSpPr>
            <a:spLocks noGrp="1"/>
          </p:cNvSpPr>
          <p:nvPr>
            <p:ph type="body" sz="quarter" idx="1"/>
          </p:nvPr>
        </p:nvSpPr>
        <p:spPr>
          <a:prstGeom prst="rect">
            <a:avLst/>
          </a:prstGeom>
        </p:spPr>
        <p:txBody>
          <a:bodyPr/>
          <a:lstStyle/>
          <a:p>
            <a:r>
              <a:t>That is the part standard attribution usually misses.</a:t>
            </a:r>
          </a:p>
          <a:p>
            <a:endParaRPr/>
          </a:p>
          <a:p>
            <a:r>
              <a:t>To test for that effect properly, you need a different kind of model. A standard marketing mix model usually treats channels as independent. TV does its thing and PPC does something else. Add the two together and you have the answer. </a:t>
            </a:r>
          </a:p>
          <a:p>
            <a:endParaRPr/>
          </a:p>
          <a:p>
            <a:r>
              <a:t>An interaction model tests something more realistic. It asks whether PPC’s effectiveness changes when television activity is present. If the answer is yes, then television is not just making its own contribution to brand outcomes. It is also changing the return generated by search.</a:t>
            </a:r>
          </a:p>
          <a:p>
            <a:endParaRPr/>
          </a:p>
          <a:p>
            <a:r>
              <a:t>We found two clear and robust models where that positive boost effect showed up strongly and unambiguously.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Shape 430"/>
          <p:cNvSpPr>
            <a:spLocks noGrp="1" noRot="1" noChangeAspect="1"/>
          </p:cNvSpPr>
          <p:nvPr>
            <p:ph type="sldImg"/>
          </p:nvPr>
        </p:nvSpPr>
        <p:spPr>
          <a:prstGeom prst="rect">
            <a:avLst/>
          </a:prstGeom>
        </p:spPr>
        <p:txBody>
          <a:bodyPr/>
          <a:lstStyle/>
          <a:p>
            <a:endParaRPr/>
          </a:p>
        </p:txBody>
      </p:sp>
      <p:sp>
        <p:nvSpPr>
          <p:cNvPr id="431" name="Shape 431"/>
          <p:cNvSpPr>
            <a:spLocks noGrp="1"/>
          </p:cNvSpPr>
          <p:nvPr>
            <p:ph type="body" sz="quarter" idx="1"/>
          </p:nvPr>
        </p:nvSpPr>
        <p:spPr>
          <a:prstGeom prst="rect">
            <a:avLst/>
          </a:prstGeom>
        </p:spPr>
        <p:txBody>
          <a:bodyPr/>
          <a:lstStyle/>
          <a:p>
            <a:r>
              <a:t>So, here’s a waterfall chart showing how some of the Web Visits created by TV  advertising for Brand 11 (Online) are miscredited to PPC by standard attribution measurement.</a:t>
            </a:r>
          </a:p>
          <a:p>
            <a:endParaRPr/>
          </a:p>
          <a:p>
            <a:r>
              <a:t>When this brand ran TV and paid search ads together, we discovered that standard attribution correctly credited TV with the 1million web visits it drove directly, which is the red bar in the chart here. [CLICK]</a:t>
            </a:r>
          </a:p>
          <a:p>
            <a:endParaRPr/>
          </a:p>
          <a:p>
            <a:r>
              <a:t>However, the interaction model found that the tally for PPC conversions (the blue bar) was getting boosted, incorrectly, by a further 61,000 visits that were actually generated by TV ads, and should have been added to television's account instead. Standard attribution will never produce that hidden number. [CLICK]</a:t>
            </a:r>
          </a:p>
          <a:p>
            <a:endParaRPr/>
          </a:p>
          <a:p>
            <a:r>
              <a:t>In this case, it hands 5.0% of the web visits that TV generated to paid search. This is a persistent structural miscount that, repeated across planning rounds, is another one of the mechanisms by which TV advertising leaks budget share to paid search.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Shape 455"/>
          <p:cNvSpPr>
            <a:spLocks noGrp="1" noRot="1" noChangeAspect="1"/>
          </p:cNvSpPr>
          <p:nvPr>
            <p:ph type="sldImg"/>
          </p:nvPr>
        </p:nvSpPr>
        <p:spPr>
          <a:prstGeom prst="rect">
            <a:avLst/>
          </a:prstGeom>
        </p:spPr>
        <p:txBody>
          <a:bodyPr/>
          <a:lstStyle/>
          <a:p>
            <a:endParaRPr/>
          </a:p>
        </p:txBody>
      </p:sp>
      <p:sp>
        <p:nvSpPr>
          <p:cNvPr id="456" name="Shape 456"/>
          <p:cNvSpPr>
            <a:spLocks noGrp="1"/>
          </p:cNvSpPr>
          <p:nvPr>
            <p:ph type="body" sz="quarter" idx="1"/>
          </p:nvPr>
        </p:nvSpPr>
        <p:spPr>
          <a:prstGeom prst="rect">
            <a:avLst/>
          </a:prstGeom>
        </p:spPr>
        <p:txBody>
          <a:bodyPr/>
          <a:lstStyle/>
          <a:p>
            <a:r>
              <a:t>But the model picked up something else as well. We discovered that at typical levels of TV activity, paid search converted approximately 51% more web visits than it did without TV running. That means PPC was materially more productive because TV was active in the background. This led us to ask the model a very simple question: what happens to PPC productivity when TV ads stop? [CLICK]</a:t>
            </a:r>
          </a:p>
          <a:p>
            <a:endParaRPr/>
          </a:p>
          <a:p>
            <a:r>
              <a:t>The simulation we built estimated that if television were removed entirely from the advertising mix, PPC's conversion rate would fall by around 33% in the first year. [CLICK]</a:t>
            </a:r>
          </a:p>
          <a:p>
            <a:endParaRPr/>
          </a:p>
          <a:p>
            <a:r>
              <a:t>We can see what that looks like in this chart. It captures the full structural support that TV gives to PPC, a boost premium that is baked into everyday PPC attribution numbers that only becomes visible when TV is no longer there.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Shape 471"/>
          <p:cNvSpPr>
            <a:spLocks noGrp="1" noRot="1" noChangeAspect="1"/>
          </p:cNvSpPr>
          <p:nvPr>
            <p:ph type="sldImg"/>
          </p:nvPr>
        </p:nvSpPr>
        <p:spPr>
          <a:xfrm>
            <a:off x="381000" y="685800"/>
            <a:ext cx="6096000" cy="3429000"/>
          </a:xfrm>
          <a:prstGeom prst="rect">
            <a:avLst/>
          </a:prstGeom>
        </p:spPr>
        <p:txBody>
          <a:bodyPr/>
          <a:lstStyle/>
          <a:p>
            <a:endParaRPr/>
          </a:p>
        </p:txBody>
      </p:sp>
      <p:sp>
        <p:nvSpPr>
          <p:cNvPr id="472" name="Shape 472"/>
          <p:cNvSpPr>
            <a:spLocks noGrp="1"/>
          </p:cNvSpPr>
          <p:nvPr>
            <p:ph type="body" sz="quarter" idx="1"/>
          </p:nvPr>
        </p:nvSpPr>
        <p:spPr>
          <a:prstGeom prst="rect">
            <a:avLst/>
          </a:prstGeom>
        </p:spPr>
        <p:txBody>
          <a:bodyPr/>
          <a:lstStyle/>
          <a:p>
            <a:r>
              <a:t>Admittedly, a complete withdrawal of TV spend is an extreme scenario, and a more realistic planning question would be what happens to paid search when TV investment is reduced incrementally. </a:t>
            </a:r>
          </a:p>
          <a:p>
            <a:endParaRPr/>
          </a:p>
          <a:p>
            <a:r>
              <a:t>The interaction model was able to forecast the drop in paid search conversion for a range of budget scenarios, which this table summarises.</a:t>
            </a:r>
          </a:p>
          <a:p>
            <a:endParaRPr/>
          </a:p>
          <a:p>
            <a:r>
              <a:t>A 10% cut in TV budget leads to a 3% drop in the effectiveness of paid search after 1 year,</a:t>
            </a:r>
          </a:p>
          <a:p>
            <a:r>
              <a:t>A 20% cut to TV can be expected to lead to a 7% decline in PPC effectiveness,</a:t>
            </a:r>
          </a:p>
          <a:p>
            <a:r>
              <a:t>And the model suggests a 40% cut in TV spend result in a 13% hit to PPC conversion rates after 12 months.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Shape 484"/>
          <p:cNvSpPr>
            <a:spLocks noGrp="1" noRot="1" noChangeAspect="1"/>
          </p:cNvSpPr>
          <p:nvPr>
            <p:ph type="sldImg"/>
          </p:nvPr>
        </p:nvSpPr>
        <p:spPr>
          <a:xfrm>
            <a:off x="381000" y="685800"/>
            <a:ext cx="6096000" cy="3429000"/>
          </a:xfrm>
          <a:prstGeom prst="rect">
            <a:avLst/>
          </a:prstGeom>
        </p:spPr>
        <p:txBody>
          <a:bodyPr/>
          <a:lstStyle/>
          <a:p>
            <a:endParaRPr/>
          </a:p>
        </p:txBody>
      </p:sp>
      <p:sp>
        <p:nvSpPr>
          <p:cNvPr id="485" name="Shape 485"/>
          <p:cNvSpPr>
            <a:spLocks noGrp="1"/>
          </p:cNvSpPr>
          <p:nvPr>
            <p:ph type="body" sz="quarter" idx="1"/>
          </p:nvPr>
        </p:nvSpPr>
        <p:spPr>
          <a:prstGeom prst="rect">
            <a:avLst/>
          </a:prstGeom>
        </p:spPr>
        <p:txBody>
          <a:bodyPr/>
          <a:lstStyle/>
          <a:p>
            <a:r>
              <a:rPr dirty="0"/>
              <a:t>Our second interaction model was for Brand 10 (</a:t>
            </a:r>
            <a:r>
              <a:rPr lang="en-GB" dirty="0"/>
              <a:t>Insurance</a:t>
            </a:r>
            <a:r>
              <a:rPr dirty="0"/>
              <a:t>), which tells a similar story, this time for Mobile App downloads. Standard attribution correctly credits TV with around 44,000 mobile app downloads, which is the red bar in the chart. [CLICK]</a:t>
            </a:r>
          </a:p>
          <a:p>
            <a:endParaRPr dirty="0"/>
          </a:p>
          <a:p>
            <a:r>
              <a:rPr dirty="0"/>
              <a:t>And as before, the interaction model found the tally for PPC conversions (the blue bar) was incorrectly boosted by an extra 9,000 downloads that should have been credited to television. [CLICK]</a:t>
            </a:r>
          </a:p>
          <a:p>
            <a:endParaRPr dirty="0"/>
          </a:p>
          <a:p>
            <a:r>
              <a:rPr dirty="0"/>
              <a:t>That suggests around 17% of the app downloads generated through TV’s priming effect are likely being misattributed to paid search by standard attribution systems.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Shape 508"/>
          <p:cNvSpPr>
            <a:spLocks noGrp="1" noRot="1" noChangeAspect="1"/>
          </p:cNvSpPr>
          <p:nvPr>
            <p:ph type="sldImg"/>
          </p:nvPr>
        </p:nvSpPr>
        <p:spPr>
          <a:xfrm>
            <a:off x="381000" y="685800"/>
            <a:ext cx="6096000" cy="3429000"/>
          </a:xfrm>
          <a:prstGeom prst="rect">
            <a:avLst/>
          </a:prstGeom>
        </p:spPr>
        <p:txBody>
          <a:bodyPr/>
          <a:lstStyle/>
          <a:p>
            <a:endParaRPr/>
          </a:p>
        </p:txBody>
      </p:sp>
      <p:sp>
        <p:nvSpPr>
          <p:cNvPr id="509" name="Shape 509"/>
          <p:cNvSpPr>
            <a:spLocks noGrp="1"/>
          </p:cNvSpPr>
          <p:nvPr>
            <p:ph type="body" sz="quarter" idx="1"/>
          </p:nvPr>
        </p:nvSpPr>
        <p:spPr>
          <a:prstGeom prst="rect">
            <a:avLst/>
          </a:prstGeom>
        </p:spPr>
        <p:txBody>
          <a:bodyPr/>
          <a:lstStyle/>
          <a:p>
            <a:r>
              <a:t>The interaction model also estimated that at typical levels of TV activity, paid search converted approximately 69% more mobile app downloads than it did without TV running. [CLICK]</a:t>
            </a:r>
          </a:p>
          <a:p>
            <a:endParaRPr/>
          </a:p>
          <a:p>
            <a:r>
              <a:t>When we asked the model what happens to PPC productivity when TV ads cease, the simulation estimated that if television was cut for a whole year, PPC's conversion rate would fall by around 35%.</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Shape 524"/>
          <p:cNvSpPr>
            <a:spLocks noGrp="1" noRot="1" noChangeAspect="1"/>
          </p:cNvSpPr>
          <p:nvPr>
            <p:ph type="sldImg"/>
          </p:nvPr>
        </p:nvSpPr>
        <p:spPr>
          <a:xfrm>
            <a:off x="381000" y="685800"/>
            <a:ext cx="6096000" cy="3429000"/>
          </a:xfrm>
          <a:prstGeom prst="rect">
            <a:avLst/>
          </a:prstGeom>
        </p:spPr>
        <p:txBody>
          <a:bodyPr/>
          <a:lstStyle/>
          <a:p>
            <a:endParaRPr/>
          </a:p>
        </p:txBody>
      </p:sp>
      <p:sp>
        <p:nvSpPr>
          <p:cNvPr id="525" name="Shape 525"/>
          <p:cNvSpPr>
            <a:spLocks noGrp="1"/>
          </p:cNvSpPr>
          <p:nvPr>
            <p:ph type="body" sz="quarter" idx="1"/>
          </p:nvPr>
        </p:nvSpPr>
        <p:spPr>
          <a:prstGeom prst="rect">
            <a:avLst/>
          </a:prstGeom>
        </p:spPr>
        <p:txBody>
          <a:bodyPr/>
          <a:lstStyle/>
          <a:p>
            <a:r>
              <a:t>And when we plug that into our life-like budget scenarios, the model predicted similar declines in PPC conversion rates.</a:t>
            </a:r>
          </a:p>
          <a:p>
            <a:endParaRPr/>
          </a:p>
          <a:p>
            <a:r>
              <a:t>So what these two cases tell us is that the attribution measurement problem is doing two things at once. It is overstating PPC’s independent performance, and it is hiding television’s indirect contribution. </a:t>
            </a:r>
          </a:p>
          <a:p>
            <a:endParaRPr/>
          </a:p>
          <a:p>
            <a:r>
              <a:t>And these figures refer only to the reduction in paid search performance. They actually sit on top of the direct losses the brand would suffer from cutting TV itself.</a:t>
            </a:r>
          </a:p>
          <a:p>
            <a:endParaRPr/>
          </a:p>
          <a:p>
            <a:r>
              <a:t>That is the logic behind the phrase Cut TV Once, Pay Twice.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Shape 537"/>
          <p:cNvSpPr>
            <a:spLocks noGrp="1" noRot="1" noChangeAspect="1"/>
          </p:cNvSpPr>
          <p:nvPr>
            <p:ph type="sldImg"/>
          </p:nvPr>
        </p:nvSpPr>
        <p:spPr>
          <a:xfrm>
            <a:off x="381000" y="685800"/>
            <a:ext cx="6096000" cy="3429000"/>
          </a:xfrm>
          <a:prstGeom prst="rect">
            <a:avLst/>
          </a:prstGeom>
        </p:spPr>
        <p:txBody>
          <a:bodyPr/>
          <a:lstStyle/>
          <a:p>
            <a:endParaRPr/>
          </a:p>
        </p:txBody>
      </p:sp>
      <p:sp>
        <p:nvSpPr>
          <p:cNvPr id="538" name="Shape 538"/>
          <p:cNvSpPr>
            <a:spLocks noGrp="1"/>
          </p:cNvSpPr>
          <p:nvPr>
            <p:ph type="body" sz="quarter" idx="1"/>
          </p:nvPr>
        </p:nvSpPr>
        <p:spPr>
          <a:prstGeom prst="rect">
            <a:avLst/>
          </a:prstGeom>
        </p:spPr>
        <p:txBody>
          <a:bodyPr/>
          <a:lstStyle/>
          <a:p>
            <a:r>
              <a:rPr dirty="0"/>
              <a:t>when you cut television once, you risk taking two hits. The first hit is obvious. You lose television’s own direct contribution to web visits, app downloads or whatever outcome you are measuring. </a:t>
            </a:r>
          </a:p>
          <a:p>
            <a:endParaRPr dirty="0"/>
          </a:p>
          <a:p>
            <a:r>
              <a:rPr dirty="0"/>
              <a:t>We could see this clearly in The Google Tax models, like this one for Brand 2 (</a:t>
            </a:r>
            <a:r>
              <a:rPr lang="en-GB" dirty="0"/>
              <a:t>Insurance</a:t>
            </a:r>
            <a:r>
              <a:rPr dirty="0"/>
              <a:t>), where TV's direct contribution was measured at nearly 2.3 million web visits over two years.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 name="Shape 557"/>
          <p:cNvSpPr>
            <a:spLocks noGrp="1" noRot="1" noChangeAspect="1"/>
          </p:cNvSpPr>
          <p:nvPr>
            <p:ph type="sldImg"/>
          </p:nvPr>
        </p:nvSpPr>
        <p:spPr>
          <a:prstGeom prst="rect">
            <a:avLst/>
          </a:prstGeom>
        </p:spPr>
        <p:txBody>
          <a:bodyPr/>
          <a:lstStyle/>
          <a:p>
            <a:endParaRPr/>
          </a:p>
        </p:txBody>
      </p:sp>
      <p:sp>
        <p:nvSpPr>
          <p:cNvPr id="558" name="Shape 558"/>
          <p:cNvSpPr>
            <a:spLocks noGrp="1"/>
          </p:cNvSpPr>
          <p:nvPr>
            <p:ph type="body" sz="quarter" idx="1"/>
          </p:nvPr>
        </p:nvSpPr>
        <p:spPr>
          <a:prstGeom prst="rect">
            <a:avLst/>
          </a:prstGeom>
        </p:spPr>
        <p:txBody>
          <a:bodyPr/>
          <a:lstStyle/>
          <a:p>
            <a:r>
              <a:t>The second hit that follows a cut to TV is easier to miss. You also weaken the reservoir of consumer intent that had been making paid search work harder. </a:t>
            </a:r>
          </a:p>
          <a:p>
            <a:endParaRPr/>
          </a:p>
          <a:p>
            <a:r>
              <a:t>PPC becomes less productive, but the connection to the earlier TV budget cut is rarely visible in a standard attribution report. [CLICK]</a:t>
            </a:r>
          </a:p>
          <a:p>
            <a:endParaRPr/>
          </a:p>
          <a:p>
            <a:r>
              <a:t>We saw this really clearly through the interaction model for Brand 10 that we just looked at.</a:t>
            </a:r>
          </a:p>
          <a:p>
            <a:endParaRPr/>
          </a:p>
          <a:p>
            <a:r>
              <a:t>And because that brand memory reservoir drains gradually, the second hit often arrives slowly. It doesn't usually show up in the first week. It creeps in. </a:t>
            </a:r>
          </a:p>
          <a:p>
            <a:endParaRPr/>
          </a:p>
          <a:p>
            <a:r>
              <a:t>Search efficiency softens and Cost per acquisition rates starts to rise. Conversion performance looks a little less impressive than it did before. </a:t>
            </a:r>
          </a:p>
          <a:p>
            <a:endParaRPr/>
          </a:p>
          <a:p>
            <a:r>
              <a:t>The usual diagnosis is rising competition, higher keyword prices or tired creative. The possibility that paid search is underperforming because television support was reduced weeks or months earlier is not the sort of thing standard attribution is built to spot.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Shape 566"/>
          <p:cNvSpPr>
            <a:spLocks noGrp="1" noRot="1" noChangeAspect="1"/>
          </p:cNvSpPr>
          <p:nvPr>
            <p:ph type="sldImg"/>
          </p:nvPr>
        </p:nvSpPr>
        <p:spPr>
          <a:prstGeom prst="rect">
            <a:avLst/>
          </a:prstGeom>
        </p:spPr>
        <p:txBody>
          <a:bodyPr/>
          <a:lstStyle/>
          <a:p>
            <a:endParaRPr/>
          </a:p>
        </p:txBody>
      </p:sp>
      <p:sp>
        <p:nvSpPr>
          <p:cNvPr id="567" name="Shape 567"/>
          <p:cNvSpPr>
            <a:spLocks noGrp="1"/>
          </p:cNvSpPr>
          <p:nvPr>
            <p:ph type="body" sz="quarter" idx="1"/>
          </p:nvPr>
        </p:nvSpPr>
        <p:spPr>
          <a:prstGeom prst="rect">
            <a:avLst/>
          </a:prstGeom>
        </p:spPr>
        <p:txBody>
          <a:bodyPr/>
          <a:lstStyle/>
          <a:p>
            <a:r>
              <a:rPr dirty="0"/>
              <a:t>That is why I think this matters so much for budget allocation. If we attribute TV's contribution to brand outcomes badly, we don’t just misunderstand the past. We make worse decisions about the future. </a:t>
            </a:r>
          </a:p>
          <a:p>
            <a:endParaRPr dirty="0"/>
          </a:p>
          <a:p>
            <a:r>
              <a:rPr dirty="0"/>
              <a:t>As we have seen, standard attribution will often make TV look weaker than it is, and make performance channels look stronger than they actually are. [CLICK]</a:t>
            </a:r>
          </a:p>
          <a:p>
            <a:endParaRPr dirty="0"/>
          </a:p>
          <a:p>
            <a:r>
              <a:rPr dirty="0"/>
              <a:t>Automated </a:t>
            </a:r>
            <a:r>
              <a:rPr dirty="0" err="1"/>
              <a:t>optimisation</a:t>
            </a:r>
            <a:r>
              <a:rPr dirty="0"/>
              <a:t> tools are then using that distorted picture to shift money in the wrong direction. Rather than </a:t>
            </a:r>
            <a:r>
              <a:rPr dirty="0" err="1"/>
              <a:t>optimise</a:t>
            </a:r>
            <a:r>
              <a:rPr dirty="0"/>
              <a:t> brand communication, they are actually making it weaker by cutting support from the channel that was helping paid search investments perform.</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Shape 575"/>
          <p:cNvSpPr>
            <a:spLocks noGrp="1" noRot="1" noChangeAspect="1"/>
          </p:cNvSpPr>
          <p:nvPr>
            <p:ph type="sldImg"/>
          </p:nvPr>
        </p:nvSpPr>
        <p:spPr>
          <a:prstGeom prst="rect">
            <a:avLst/>
          </a:prstGeom>
        </p:spPr>
        <p:txBody>
          <a:bodyPr/>
          <a:lstStyle/>
          <a:p>
            <a:endParaRPr/>
          </a:p>
        </p:txBody>
      </p:sp>
      <p:sp>
        <p:nvSpPr>
          <p:cNvPr id="576" name="Shape 576"/>
          <p:cNvSpPr>
            <a:spLocks noGrp="1"/>
          </p:cNvSpPr>
          <p:nvPr>
            <p:ph type="body" sz="quarter" idx="1"/>
          </p:nvPr>
        </p:nvSpPr>
        <p:spPr>
          <a:prstGeom prst="rect">
            <a:avLst/>
          </a:prstGeom>
        </p:spPr>
        <p:txBody>
          <a:bodyPr/>
          <a:lstStyle/>
          <a:p>
            <a:r>
              <a:t>Let me end where I began. You might not be interested in econometrics, but econometrics is interested in you.</a:t>
            </a:r>
          </a:p>
          <a:p>
            <a:endParaRPr/>
          </a:p>
          <a:p>
            <a:r>
              <a:t>Because somewhere in a budget meeting, in an agency planning session, or in a boardroom review, somebody is deciding which channels created the outcome, which channels deserve the credit, and which channels deserve the money.</a:t>
            </a:r>
          </a:p>
          <a:p>
            <a:endParaRPr/>
          </a:p>
          <a:p>
            <a:r>
              <a:t>And if television does not show up properly in the attribution system used in that room, then television is not competing on fair terms.</a:t>
            </a:r>
          </a:p>
          <a:p>
            <a:endParaRPr/>
          </a:p>
          <a:p>
            <a:r>
              <a:t>That, really, is the central point of everything I’ve shown you today. The problem is not that TV has stopped working. </a:t>
            </a:r>
          </a:p>
          <a:p>
            <a:endParaRPr/>
          </a:p>
          <a:p>
            <a:r>
              <a:t>The problem is that too much of the work TV does happens earlier, lasts longer, and shows up in places that standard attribution systems are not built to recognise. That is why the attribution problem matters so much.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lstStyle/>
          <a:p>
            <a:r>
              <a:t>It is why the Google Tax matters. In 4 models across 3 brands, we saw PPC winning credit for something that it didn’t create by intercepting between 2.7% - 11.7% of demand generated by TV advertising that would otherwise have reached the brand organically, and for free. [CLICK]</a:t>
            </a:r>
          </a:p>
          <a:p>
            <a:endParaRPr/>
          </a:p>
          <a:p>
            <a:r>
              <a:t>It is why the Persistence Dividend matters. Across 9 models for 8 brands we found it took on average 9 weeks for half of TV's brand memory effect to drain away, demonstrating how Television builds a reservoir of brand memory that carries value forward week after week. [CLICK]</a:t>
            </a:r>
          </a:p>
          <a:p>
            <a:endParaRPr/>
          </a:p>
          <a:p>
            <a:r>
              <a:t>And it is why Cut TV Once, Pay Twice matters. We found two robust example where Paid Search was 51% and 69% more productive when TV advertising ran at typical levels. This demonstrates that when a brand cuts television, it may not just lose TV’s own direct contribution. It may also weaken the productivity of paid search that television had been quietly supporting in the background.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Shape 603"/>
          <p:cNvSpPr>
            <a:spLocks noGrp="1" noRot="1" noChangeAspect="1"/>
          </p:cNvSpPr>
          <p:nvPr>
            <p:ph type="sldImg"/>
          </p:nvPr>
        </p:nvSpPr>
        <p:spPr>
          <a:prstGeom prst="rect">
            <a:avLst/>
          </a:prstGeom>
        </p:spPr>
        <p:txBody>
          <a:bodyPr/>
          <a:lstStyle/>
          <a:p>
            <a:endParaRPr/>
          </a:p>
        </p:txBody>
      </p:sp>
      <p:sp>
        <p:nvSpPr>
          <p:cNvPr id="604" name="Shape 604"/>
          <p:cNvSpPr>
            <a:spLocks noGrp="1"/>
          </p:cNvSpPr>
          <p:nvPr>
            <p:ph type="body" sz="quarter" idx="1"/>
          </p:nvPr>
        </p:nvSpPr>
        <p:spPr>
          <a:prstGeom prst="rect">
            <a:avLst/>
          </a:prstGeom>
        </p:spPr>
        <p:txBody>
          <a:bodyPr/>
          <a:lstStyle/>
          <a:p>
            <a:r>
              <a:t>The usual story says television is hard to account for, while performance channels are clean, efficient and measurable. Our evidence suggests the truth is more complicated, and rather more interesting. Television is often doing more work than the standard attribution give it credit for. [CLICK]</a:t>
            </a:r>
          </a:p>
          <a:p>
            <a:endParaRPr/>
          </a:p>
          <a:p>
            <a:r>
              <a:t>It is building demand. [CLICK]</a:t>
            </a:r>
          </a:p>
          <a:p>
            <a:r>
              <a:t>It is sustaining demand. [CLICK]</a:t>
            </a:r>
          </a:p>
          <a:p>
            <a:r>
              <a:t>It is sometimes feeding the very channels that appear to outperform it. [CLICK]</a:t>
            </a:r>
          </a:p>
          <a:p>
            <a:endParaRPr/>
          </a:p>
          <a:p>
            <a:r>
              <a:t>So I hope the main takeaway from this project is not simply that TV deserves a bit more appreciation. It is that TV deserves to be measured properly. </a:t>
            </a:r>
          </a:p>
          <a:p>
            <a:endParaRPr/>
          </a:p>
          <a:p>
            <a:r>
              <a:t>A channel that works over months should not be judged by an attribution window of just hours or days. A channel that builds demand should not be undervalued because another channel captures that demand later on. </a:t>
            </a:r>
          </a:p>
          <a:p>
            <a:endParaRPr/>
          </a:p>
          <a:p>
            <a:r>
              <a:t>And a channel that can raise the productivity of paid search should not be treated as though it sits outside the performance marketing story.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Shape 613"/>
          <p:cNvSpPr>
            <a:spLocks noGrp="1" noRot="1" noChangeAspect="1"/>
          </p:cNvSpPr>
          <p:nvPr>
            <p:ph type="sldImg"/>
          </p:nvPr>
        </p:nvSpPr>
        <p:spPr>
          <a:prstGeom prst="rect">
            <a:avLst/>
          </a:prstGeom>
        </p:spPr>
        <p:txBody>
          <a:bodyPr/>
          <a:lstStyle/>
          <a:p>
            <a:endParaRPr/>
          </a:p>
        </p:txBody>
      </p:sp>
      <p:sp>
        <p:nvSpPr>
          <p:cNvPr id="614" name="Shape 614"/>
          <p:cNvSpPr>
            <a:spLocks noGrp="1"/>
          </p:cNvSpPr>
          <p:nvPr>
            <p:ph type="body" sz="quarter" idx="1"/>
          </p:nvPr>
        </p:nvSpPr>
        <p:spPr>
          <a:prstGeom prst="rect">
            <a:avLst/>
          </a:prstGeom>
        </p:spPr>
        <p:txBody>
          <a:bodyPr/>
          <a:lstStyle/>
          <a:p>
            <a:r>
              <a:t>When we do bad attribution measurement for TV, we don’t just misunderstand the past. [CLICK]</a:t>
            </a:r>
          </a:p>
          <a:p>
            <a:endParaRPr/>
          </a:p>
          <a:p>
            <a:r>
              <a:t>We make worse decisions about the future. [CLICK]</a:t>
            </a:r>
          </a:p>
          <a:p>
            <a:r>
              <a:t>We shift money in the wrong direction. [CLICK]</a:t>
            </a:r>
          </a:p>
          <a:p>
            <a:r>
              <a:t>We weaken the reservoir of brand memory. [CLICK]</a:t>
            </a:r>
          </a:p>
          <a:p>
            <a:r>
              <a:t>We make PPC look stronger than it really is, and TV look weaker than it really is. [CLICK]</a:t>
            </a:r>
          </a:p>
          <a:p>
            <a:r>
              <a:t>Then, when the productivity of performance channels starts to soften, we tend to blame the market, the season, the competition, almost anything except perhaps the original attribution mistake.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p>
            <a:r>
              <a:t>So the final thoughts I’ll leave you with are this. Television is not just another media line on a spreadsheet. [CLICK]</a:t>
            </a:r>
          </a:p>
          <a:p>
            <a:endParaRPr/>
          </a:p>
          <a:p>
            <a:r>
              <a:t>In the right conditions, it behaves much more like a durable brand asset. [CLICK]</a:t>
            </a:r>
          </a:p>
          <a:p>
            <a:r>
              <a:t>It keeps working after the spot has aired. [CLICK]</a:t>
            </a:r>
          </a:p>
          <a:p>
            <a:r>
              <a:t>It creates value that unfolds over longer horizons than standard attribution usually sees. [CLICK]</a:t>
            </a:r>
          </a:p>
          <a:p>
            <a:endParaRPr/>
          </a:p>
          <a:p>
            <a:r>
              <a:t>And when it is cut, the loss to a brand often arrives later, proves larger and is harder to see than the efficiency gains promised by an attribution dashboard.</a:t>
            </a:r>
          </a:p>
          <a:p>
            <a:endParaRPr/>
          </a:p>
          <a:p>
            <a:r>
              <a:t>That is why this matters. And that is why television’s commercial story, when measured properly, is stronger than the market has recently been encouraged to believe.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7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7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8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9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10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10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11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3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9.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7.xml"/><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0b4j84b.jpg" descr="p0b4j84b.jpg"/>
          <p:cNvPicPr>
            <a:picLocks noChangeAspect="1"/>
          </p:cNvPicPr>
          <p:nvPr/>
        </p:nvPicPr>
        <p:blipFill>
          <a:blip r:embed="rId3"/>
          <a:stretch>
            <a:fillRect/>
          </a:stretch>
        </p:blipFill>
        <p:spPr>
          <a:xfrm>
            <a:off x="-1" y="0"/>
            <a:ext cx="24384001" cy="13716000"/>
          </a:xfrm>
          <a:prstGeom prst="rect">
            <a:avLst/>
          </a:prstGeom>
          <a:ln w="12700">
            <a:miter lim="400000"/>
          </a:ln>
        </p:spPr>
      </p:pic>
      <p:sp>
        <p:nvSpPr>
          <p:cNvPr id="172" name="Someone’s ad share just got cut"/>
          <p:cNvSpPr txBox="1"/>
          <p:nvPr/>
        </p:nvSpPr>
        <p:spPr>
          <a:xfrm>
            <a:off x="8028097" y="8070341"/>
            <a:ext cx="15874962" cy="52461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algn="r" defTabSz="2243271">
              <a:lnSpc>
                <a:spcPct val="80000"/>
              </a:lnSpc>
              <a:spcBef>
                <a:spcPts val="0"/>
              </a:spcBef>
              <a:defRPr sz="15456" b="1" spc="-309">
                <a:solidFill>
                  <a:srgbClr val="FFFFFF"/>
                </a:solidFill>
              </a:defRPr>
            </a:lvl1pPr>
          </a:lstStyle>
          <a:p>
            <a:r>
              <a:t>Someone’s ad share just got cut</a:t>
            </a:r>
          </a:p>
        </p:txBody>
      </p:sp>
      <p:pic>
        <p:nvPicPr>
          <p:cNvPr id="173" name="logo_white_v1.0.png" descr="logo_white_v1.0.png"/>
          <p:cNvPicPr>
            <a:picLocks noChangeAspect="1"/>
          </p:cNvPicPr>
          <p:nvPr/>
        </p:nvPicPr>
        <p:blipFill>
          <a:blip r:embed="rId4"/>
          <a:stretch>
            <a:fillRect/>
          </a:stretch>
        </p:blipFill>
        <p:spPr>
          <a:xfrm>
            <a:off x="17710863" y="331236"/>
            <a:ext cx="3309258" cy="1524001"/>
          </a:xfrm>
          <a:prstGeom prst="rect">
            <a:avLst/>
          </a:prstGeom>
          <a:ln w="12700">
            <a:miter lim="400000"/>
          </a:ln>
        </p:spPr>
      </p:pic>
      <p:grpSp>
        <p:nvGrpSpPr>
          <p:cNvPr id="176" name="Group"/>
          <p:cNvGrpSpPr/>
          <p:nvPr/>
        </p:nvGrpSpPr>
        <p:grpSpPr>
          <a:xfrm>
            <a:off x="21343005" y="395334"/>
            <a:ext cx="2476501" cy="1395806"/>
            <a:chOff x="0" y="0"/>
            <a:chExt cx="2476500" cy="1395805"/>
          </a:xfrm>
        </p:grpSpPr>
        <p:sp>
          <p:nvSpPr>
            <p:cNvPr id="17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75"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72"/>
                                        </p:tgtEl>
                                        <p:attrNameLst>
                                          <p:attrName>style.visibility</p:attrName>
                                        </p:attrNameLst>
                                      </p:cBhvr>
                                      <p:to>
                                        <p:strVal val="visible"/>
                                      </p:to>
                                    </p:set>
                                    <p:animEffect transition="in" filter="fade">
                                      <p:cBhvr>
                                        <p:cTn id="7" dur="10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1"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site-headers-6.png.jpeg" descr="site-headers-6.png.jpeg"/>
          <p:cNvPicPr>
            <a:picLocks noChangeAspect="1"/>
          </p:cNvPicPr>
          <p:nvPr/>
        </p:nvPicPr>
        <p:blipFill>
          <a:blip r:embed="rId3"/>
          <a:stretch>
            <a:fillRect/>
          </a:stretch>
        </p:blipFill>
        <p:spPr>
          <a:xfrm>
            <a:off x="110" y="-1269927"/>
            <a:ext cx="24383780" cy="16255854"/>
          </a:xfrm>
          <a:prstGeom prst="rect">
            <a:avLst/>
          </a:prstGeom>
          <a:ln w="12700">
            <a:miter lim="400000"/>
          </a:ln>
        </p:spPr>
      </p:pic>
      <p:sp>
        <p:nvSpPr>
          <p:cNvPr id="181" name="Everything should behave like PPC"/>
          <p:cNvSpPr txBox="1"/>
          <p:nvPr/>
        </p:nvSpPr>
        <p:spPr>
          <a:xfrm>
            <a:off x="676030" y="8120138"/>
            <a:ext cx="16691105" cy="52461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292038">
              <a:lnSpc>
                <a:spcPct val="80000"/>
              </a:lnSpc>
              <a:spcBef>
                <a:spcPts val="0"/>
              </a:spcBef>
              <a:defRPr sz="15792" b="1" spc="-315">
                <a:solidFill>
                  <a:srgbClr val="FFFFFF"/>
                </a:solidFill>
              </a:defRPr>
            </a:lvl1pPr>
          </a:lstStyle>
          <a:p>
            <a:r>
              <a:t>Everything should behave like PPC</a:t>
            </a:r>
          </a:p>
        </p:txBody>
      </p:sp>
      <p:pic>
        <p:nvPicPr>
          <p:cNvPr id="182" name="logo_white_v1.0.png" descr="logo_white_v1.0.png"/>
          <p:cNvPicPr>
            <a:picLocks noChangeAspect="1"/>
          </p:cNvPicPr>
          <p:nvPr/>
        </p:nvPicPr>
        <p:blipFill>
          <a:blip r:embed="rId4"/>
          <a:stretch>
            <a:fillRect/>
          </a:stretch>
        </p:blipFill>
        <p:spPr>
          <a:xfrm>
            <a:off x="17710863" y="331236"/>
            <a:ext cx="3309258" cy="1524001"/>
          </a:xfrm>
          <a:prstGeom prst="rect">
            <a:avLst/>
          </a:prstGeom>
          <a:ln w="12700">
            <a:miter lim="400000"/>
          </a:ln>
        </p:spPr>
      </p:pic>
      <p:grpSp>
        <p:nvGrpSpPr>
          <p:cNvPr id="185" name="Group"/>
          <p:cNvGrpSpPr/>
          <p:nvPr/>
        </p:nvGrpSpPr>
        <p:grpSpPr>
          <a:xfrm>
            <a:off x="21343005" y="395334"/>
            <a:ext cx="2476501" cy="1395806"/>
            <a:chOff x="0" y="0"/>
            <a:chExt cx="2476500" cy="1395805"/>
          </a:xfrm>
        </p:grpSpPr>
        <p:sp>
          <p:nvSpPr>
            <p:cNvPr id="18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84"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google-headquarters-mountain-view-california.avif" descr="google-headquarters-mountain-view-california.avif"/>
          <p:cNvPicPr>
            <a:picLocks noChangeAspect="1"/>
          </p:cNvPicPr>
          <p:nvPr/>
        </p:nvPicPr>
        <p:blipFill>
          <a:blip r:embed="rId3"/>
          <a:stretch>
            <a:fillRect/>
          </a:stretch>
        </p:blipFill>
        <p:spPr>
          <a:xfrm>
            <a:off x="-1" y="-1921427"/>
            <a:ext cx="24384001" cy="16264129"/>
          </a:xfrm>
          <a:prstGeom prst="rect">
            <a:avLst/>
          </a:prstGeom>
          <a:ln w="12700">
            <a:miter lim="400000"/>
          </a:ln>
        </p:spPr>
      </p:pic>
      <p:sp>
        <p:nvSpPr>
          <p:cNvPr id="190" name="You get measured anyway"/>
          <p:cNvSpPr txBox="1"/>
          <p:nvPr/>
        </p:nvSpPr>
        <p:spPr>
          <a:xfrm>
            <a:off x="3775801" y="7271684"/>
            <a:ext cx="16832399" cy="52461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algn="ctr" defTabSz="2438339">
              <a:lnSpc>
                <a:spcPct val="80000"/>
              </a:lnSpc>
              <a:spcBef>
                <a:spcPts val="0"/>
              </a:spcBef>
              <a:defRPr sz="15400" b="1" spc="-308">
                <a:solidFill>
                  <a:srgbClr val="FFFFFF"/>
                </a:solidFill>
              </a:defRPr>
            </a:lvl1pPr>
          </a:lstStyle>
          <a:p>
            <a:r>
              <a:t>You get measured anyway</a:t>
            </a:r>
          </a:p>
        </p:txBody>
      </p:sp>
      <p:pic>
        <p:nvPicPr>
          <p:cNvPr id="191" name="logo_white_v1.0.png" descr="logo_white_v1.0.png"/>
          <p:cNvPicPr>
            <a:picLocks noChangeAspect="1"/>
          </p:cNvPicPr>
          <p:nvPr/>
        </p:nvPicPr>
        <p:blipFill>
          <a:blip r:embed="rId4"/>
          <a:stretch>
            <a:fillRect/>
          </a:stretch>
        </p:blipFill>
        <p:spPr>
          <a:xfrm>
            <a:off x="17710863" y="331236"/>
            <a:ext cx="3309258" cy="1524001"/>
          </a:xfrm>
          <a:prstGeom prst="rect">
            <a:avLst/>
          </a:prstGeom>
          <a:ln w="12700">
            <a:miter lim="400000"/>
          </a:ln>
        </p:spPr>
      </p:pic>
      <p:grpSp>
        <p:nvGrpSpPr>
          <p:cNvPr id="194" name="Group"/>
          <p:cNvGrpSpPr/>
          <p:nvPr/>
        </p:nvGrpSpPr>
        <p:grpSpPr>
          <a:xfrm>
            <a:off x="21343005" y="395334"/>
            <a:ext cx="2476501" cy="1395806"/>
            <a:chOff x="0" y="0"/>
            <a:chExt cx="2476500" cy="1395805"/>
          </a:xfrm>
        </p:grpSpPr>
        <p:sp>
          <p:nvSpPr>
            <p:cNvPr id="19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93"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Screenshot 2026-02-06 at 14.27.15.png" descr="Screenshot 2026-02-06 at 14.27.15.png"/>
          <p:cNvPicPr>
            <a:picLocks noChangeAspect="1"/>
          </p:cNvPicPr>
          <p:nvPr/>
        </p:nvPicPr>
        <p:blipFill>
          <a:blip r:embed="rId3"/>
          <a:stretch>
            <a:fillRect/>
          </a:stretch>
        </p:blipFill>
        <p:spPr>
          <a:xfrm>
            <a:off x="3048000" y="3129528"/>
            <a:ext cx="18288000" cy="8591582"/>
          </a:xfrm>
          <a:prstGeom prst="rect">
            <a:avLst/>
          </a:prstGeom>
          <a:ln w="12700">
            <a:miter lim="400000"/>
          </a:ln>
        </p:spPr>
      </p:pic>
      <p:sp>
        <p:nvSpPr>
          <p:cNvPr id="199" name="The offline attribution trap"/>
          <p:cNvSpPr txBox="1"/>
          <p:nvPr/>
        </p:nvSpPr>
        <p:spPr>
          <a:xfrm>
            <a:off x="891818" y="435568"/>
            <a:ext cx="17245810" cy="1782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offline attribution trap</a:t>
            </a:r>
          </a:p>
        </p:txBody>
      </p:sp>
      <p:pic>
        <p:nvPicPr>
          <p:cNvPr id="200" name="Radiocentre_Stacked_Logo_Dark.png" descr="Radiocentre_Stacked_Logo_Dark.png"/>
          <p:cNvPicPr>
            <a:picLocks noChangeAspect="1"/>
          </p:cNvPicPr>
          <p:nvPr/>
        </p:nvPicPr>
        <p:blipFill>
          <a:blip r:embed="rId4"/>
          <a:stretch>
            <a:fillRect/>
          </a:stretch>
        </p:blipFill>
        <p:spPr>
          <a:xfrm>
            <a:off x="20887813" y="11464934"/>
            <a:ext cx="3048013" cy="1662914"/>
          </a:xfrm>
          <a:prstGeom prst="rect">
            <a:avLst/>
          </a:prstGeom>
          <a:ln w="12700">
            <a:miter lim="400000"/>
          </a:ln>
        </p:spPr>
      </p:pic>
      <p:pic>
        <p:nvPicPr>
          <p:cNvPr id="201" name="Colourtext Logo Grey 500x500.png" descr="Colourtext Logo Grey 500x500.png"/>
          <p:cNvPicPr>
            <a:picLocks noChangeAspect="1"/>
          </p:cNvPicPr>
          <p:nvPr/>
        </p:nvPicPr>
        <p:blipFill>
          <a:blip r:embed="rId5"/>
          <a:stretch>
            <a:fillRect/>
          </a:stretch>
        </p:blipFill>
        <p:spPr>
          <a:xfrm>
            <a:off x="414794" y="11664119"/>
            <a:ext cx="3048013" cy="153012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matias-luge-7J2Vu3BcdKY-unsplash.jpg" descr="matias-luge-7J2Vu3BcdKY-unsplash.jpg"/>
          <p:cNvPicPr>
            <a:picLocks noChangeAspect="1"/>
          </p:cNvPicPr>
          <p:nvPr/>
        </p:nvPicPr>
        <p:blipFill>
          <a:blip r:embed="rId3"/>
          <a:stretch>
            <a:fillRect/>
          </a:stretch>
        </p:blipFill>
        <p:spPr>
          <a:xfrm>
            <a:off x="0" y="-2519018"/>
            <a:ext cx="24384001" cy="16264179"/>
          </a:xfrm>
          <a:prstGeom prst="rect">
            <a:avLst/>
          </a:prstGeom>
          <a:ln w="12700">
            <a:miter lim="400000"/>
          </a:ln>
        </p:spPr>
      </p:pic>
      <p:sp>
        <p:nvSpPr>
          <p:cNvPr id="206" name="Offline media needs to engage with modelling"/>
          <p:cNvSpPr txBox="1"/>
          <p:nvPr/>
        </p:nvSpPr>
        <p:spPr>
          <a:xfrm>
            <a:off x="609634" y="7912776"/>
            <a:ext cx="22751538" cy="52461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5000" b="1" spc="-300">
                <a:solidFill>
                  <a:srgbClr val="FFFFFF"/>
                </a:solidFill>
              </a:defRPr>
            </a:lvl1pPr>
          </a:lstStyle>
          <a:p>
            <a:r>
              <a:t>Offline media needs to engage with modelling</a:t>
            </a:r>
          </a:p>
        </p:txBody>
      </p:sp>
      <p:pic>
        <p:nvPicPr>
          <p:cNvPr id="207" name="logo_white_v1.0.png" descr="logo_white_v1.0.png"/>
          <p:cNvPicPr>
            <a:picLocks noChangeAspect="1"/>
          </p:cNvPicPr>
          <p:nvPr/>
        </p:nvPicPr>
        <p:blipFill>
          <a:blip r:embed="rId4"/>
          <a:stretch>
            <a:fillRect/>
          </a:stretch>
        </p:blipFill>
        <p:spPr>
          <a:xfrm>
            <a:off x="17710863" y="331236"/>
            <a:ext cx="3309258" cy="1524001"/>
          </a:xfrm>
          <a:prstGeom prst="rect">
            <a:avLst/>
          </a:prstGeom>
          <a:ln w="12700">
            <a:miter lim="400000"/>
          </a:ln>
        </p:spPr>
      </p:pic>
      <p:grpSp>
        <p:nvGrpSpPr>
          <p:cNvPr id="210" name="Group"/>
          <p:cNvGrpSpPr/>
          <p:nvPr/>
        </p:nvGrpSpPr>
        <p:grpSpPr>
          <a:xfrm>
            <a:off x="21343005" y="395334"/>
            <a:ext cx="2476501" cy="1395806"/>
            <a:chOff x="0" y="0"/>
            <a:chExt cx="2476500" cy="1395805"/>
          </a:xfrm>
        </p:grpSpPr>
        <p:sp>
          <p:nvSpPr>
            <p:cNvPr id="20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09"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Data sources and econometric analysis approach…"/>
          <p:cNvSpPr txBox="1">
            <a:spLocks noGrp="1"/>
          </p:cNvSpPr>
          <p:nvPr>
            <p:ph type="body" idx="1"/>
          </p:nvPr>
        </p:nvSpPr>
        <p:spPr>
          <a:xfrm>
            <a:off x="2264235" y="2729994"/>
            <a:ext cx="17573485" cy="8256012"/>
          </a:xfrm>
          <a:prstGeom prst="rect">
            <a:avLst/>
          </a:prstGeom>
        </p:spPr>
        <p:txBody>
          <a:bodyPr lIns="71437" tIns="71437" rIns="71437" bIns="71437" anchor="ctr"/>
          <a:lstStyle/>
          <a:p>
            <a:pPr marL="777875" indent="-777875" defTabSz="2438339">
              <a:buSzPct val="100000"/>
              <a:buAutoNum type="arabicPeriod"/>
              <a:defRPr>
                <a:solidFill>
                  <a:srgbClr val="797979"/>
                </a:solidFill>
                <a:latin typeface="Georgia"/>
                <a:ea typeface="Georgia"/>
                <a:cs typeface="Georgia"/>
                <a:sym typeface="Georgia"/>
              </a:defRPr>
            </a:pPr>
            <a:r>
              <a:t>Data sources and econometric analysis approach</a:t>
            </a:r>
          </a:p>
          <a:p>
            <a:pPr marL="777875" indent="-777875" defTabSz="2438339">
              <a:buSzPct val="100000"/>
              <a:buAutoNum type="arabicPeriod"/>
              <a:defRPr>
                <a:solidFill>
                  <a:srgbClr val="FF2F92"/>
                </a:solidFill>
                <a:latin typeface="Georgia"/>
                <a:ea typeface="Georgia"/>
                <a:cs typeface="Georgia"/>
                <a:sym typeface="Georgia"/>
              </a:defRPr>
            </a:pPr>
            <a:r>
              <a:t>The Google Tax</a:t>
            </a:r>
          </a:p>
          <a:p>
            <a:pPr marL="777875" indent="-777875" defTabSz="2438339">
              <a:buSzPct val="100000"/>
              <a:buAutoNum type="arabicPeriod"/>
              <a:defRPr>
                <a:solidFill>
                  <a:srgbClr val="FF2F92"/>
                </a:solidFill>
                <a:latin typeface="Georgia"/>
                <a:ea typeface="Georgia"/>
                <a:cs typeface="Georgia"/>
                <a:sym typeface="Georgia"/>
              </a:defRPr>
            </a:pPr>
            <a:r>
              <a:t>The TV Persistence Dividend</a:t>
            </a:r>
          </a:p>
          <a:p>
            <a:pPr marL="777875" indent="-777875" defTabSz="2438339">
              <a:buSzPct val="100000"/>
              <a:buAutoNum type="arabicPeriod"/>
              <a:defRPr>
                <a:solidFill>
                  <a:srgbClr val="FF2F92"/>
                </a:solidFill>
                <a:latin typeface="Georgia"/>
                <a:ea typeface="Georgia"/>
                <a:cs typeface="Georgia"/>
                <a:sym typeface="Georgia"/>
              </a:defRPr>
            </a:pPr>
            <a:r>
              <a:t>Cut TV Once, Pay Twice: The Hidden Value of TV Advertising</a:t>
            </a:r>
          </a:p>
        </p:txBody>
      </p:sp>
      <p:sp>
        <p:nvSpPr>
          <p:cNvPr id="215" name="Radio Attribution Projet…"/>
          <p:cNvSpPr txBox="1"/>
          <p:nvPr/>
        </p:nvSpPr>
        <p:spPr>
          <a:xfrm>
            <a:off x="1235422" y="855648"/>
            <a:ext cx="18281466" cy="1304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Coming up…</a:t>
            </a:r>
          </a:p>
        </p:txBody>
      </p:sp>
      <p:pic>
        <p:nvPicPr>
          <p:cNvPr id="216" name="TAM_LogoNoSubtext_Yellow.png" descr="TAM_LogoNoSubtext_Yellow.png"/>
          <p:cNvPicPr>
            <a:picLocks noChangeAspect="1"/>
          </p:cNvPicPr>
          <p:nvPr/>
        </p:nvPicPr>
        <p:blipFill>
          <a:blip r:embed="rId3"/>
          <a:stretch>
            <a:fillRect/>
          </a:stretch>
        </p:blipFill>
        <p:spPr>
          <a:xfrm>
            <a:off x="21343489" y="12036844"/>
            <a:ext cx="2475534" cy="1394551"/>
          </a:xfrm>
          <a:prstGeom prst="rect">
            <a:avLst/>
          </a:prstGeom>
          <a:ln w="12700">
            <a:miter lim="400000"/>
          </a:ln>
        </p:spPr>
      </p:pic>
      <p:pic>
        <p:nvPicPr>
          <p:cNvPr id="217" name="Colourtext Logo Grey 500x500.png" descr="Colourtext Logo Grey 500x500.png"/>
          <p:cNvPicPr>
            <a:picLocks noChangeAspect="1"/>
          </p:cNvPicPr>
          <p:nvPr/>
        </p:nvPicPr>
        <p:blipFill>
          <a:blip r:embed="rId4"/>
          <a:stretch>
            <a:fillRect/>
          </a:stretch>
        </p:blipFill>
        <p:spPr>
          <a:xfrm>
            <a:off x="17767803" y="11969056"/>
            <a:ext cx="3048013" cy="153012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Radio Attribution Projet…"/>
          <p:cNvSpPr txBox="1"/>
          <p:nvPr/>
        </p:nvSpPr>
        <p:spPr>
          <a:xfrm>
            <a:off x="1235422" y="855648"/>
            <a:ext cx="18281466" cy="1304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Brand coverage</a:t>
            </a:r>
          </a:p>
        </p:txBody>
      </p:sp>
      <p:sp>
        <p:nvSpPr>
          <p:cNvPr id="222" name="supermarkets"/>
          <p:cNvSpPr txBox="1"/>
          <p:nvPr/>
        </p:nvSpPr>
        <p:spPr>
          <a:xfrm>
            <a:off x="3184673" y="3810682"/>
            <a:ext cx="3946290"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supermarkets</a:t>
            </a:r>
          </a:p>
        </p:txBody>
      </p:sp>
      <p:sp>
        <p:nvSpPr>
          <p:cNvPr id="223" name="retail"/>
          <p:cNvSpPr txBox="1"/>
          <p:nvPr/>
        </p:nvSpPr>
        <p:spPr>
          <a:xfrm>
            <a:off x="9047972" y="3810682"/>
            <a:ext cx="159860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retail</a:t>
            </a:r>
          </a:p>
        </p:txBody>
      </p:sp>
      <p:sp>
        <p:nvSpPr>
          <p:cNvPr id="224" name="online"/>
          <p:cNvSpPr txBox="1"/>
          <p:nvPr/>
        </p:nvSpPr>
        <p:spPr>
          <a:xfrm>
            <a:off x="13603427" y="3810682"/>
            <a:ext cx="1866603"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online</a:t>
            </a:r>
          </a:p>
        </p:txBody>
      </p:sp>
      <p:sp>
        <p:nvSpPr>
          <p:cNvPr id="225" name="insurance"/>
          <p:cNvSpPr txBox="1"/>
          <p:nvPr/>
        </p:nvSpPr>
        <p:spPr>
          <a:xfrm>
            <a:off x="17797766" y="3810682"/>
            <a:ext cx="285683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insurance</a:t>
            </a:r>
          </a:p>
        </p:txBody>
      </p:sp>
      <p:pic>
        <p:nvPicPr>
          <p:cNvPr id="226" name="TAM_LogoNoSubtext_Yellow.png" descr="TAM_LogoNoSubtext_Yellow.png"/>
          <p:cNvPicPr>
            <a:picLocks noChangeAspect="1"/>
          </p:cNvPicPr>
          <p:nvPr/>
        </p:nvPicPr>
        <p:blipFill>
          <a:blip r:embed="rId3"/>
          <a:stretch>
            <a:fillRect/>
          </a:stretch>
        </p:blipFill>
        <p:spPr>
          <a:xfrm>
            <a:off x="21343489" y="12036844"/>
            <a:ext cx="2475534" cy="1394551"/>
          </a:xfrm>
          <a:prstGeom prst="rect">
            <a:avLst/>
          </a:prstGeom>
          <a:ln w="12700">
            <a:miter lim="400000"/>
          </a:ln>
        </p:spPr>
      </p:pic>
      <p:pic>
        <p:nvPicPr>
          <p:cNvPr id="227" name="Colourtext Logo Grey 500x500.png" descr="Colourtext Logo Grey 500x500.png"/>
          <p:cNvPicPr>
            <a:picLocks noChangeAspect="1"/>
          </p:cNvPicPr>
          <p:nvPr/>
        </p:nvPicPr>
        <p:blipFill>
          <a:blip r:embed="rId4"/>
          <a:stretch>
            <a:fillRect/>
          </a:stretch>
        </p:blipFill>
        <p:spPr>
          <a:xfrm>
            <a:off x="17767803" y="11969056"/>
            <a:ext cx="3048013" cy="1530127"/>
          </a:xfrm>
          <a:prstGeom prst="rect">
            <a:avLst/>
          </a:prstGeom>
          <a:ln w="12700">
            <a:miter lim="400000"/>
          </a:ln>
        </p:spPr>
      </p:pic>
      <p:grpSp>
        <p:nvGrpSpPr>
          <p:cNvPr id="230" name="Group"/>
          <p:cNvGrpSpPr/>
          <p:nvPr/>
        </p:nvGrpSpPr>
        <p:grpSpPr>
          <a:xfrm>
            <a:off x="3301091" y="5820866"/>
            <a:ext cx="3713454" cy="3713454"/>
            <a:chOff x="0" y="0"/>
            <a:chExt cx="3713452" cy="3713452"/>
          </a:xfrm>
        </p:grpSpPr>
        <p:sp>
          <p:nvSpPr>
            <p:cNvPr id="228" name="Circle"/>
            <p:cNvSpPr/>
            <p:nvPr/>
          </p:nvSpPr>
          <p:spPr>
            <a:xfrm>
              <a:off x="0" y="0"/>
              <a:ext cx="3713453" cy="3713453"/>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29" name="€83m"/>
            <p:cNvSpPr txBox="1"/>
            <p:nvPr/>
          </p:nvSpPr>
          <p:spPr>
            <a:xfrm>
              <a:off x="0" y="353160"/>
              <a:ext cx="3713453" cy="30071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8000" b="1">
                  <a:solidFill>
                    <a:srgbClr val="FFFFFF"/>
                  </a:solidFill>
                </a:defRPr>
              </a:lvl1pPr>
            </a:lstStyle>
            <a:p>
              <a:r>
                <a:t>€83m</a:t>
              </a:r>
            </a:p>
          </p:txBody>
        </p:sp>
      </p:grpSp>
      <p:grpSp>
        <p:nvGrpSpPr>
          <p:cNvPr id="233" name="Group"/>
          <p:cNvGrpSpPr/>
          <p:nvPr/>
        </p:nvGrpSpPr>
        <p:grpSpPr>
          <a:xfrm>
            <a:off x="7990546" y="5820866"/>
            <a:ext cx="3713453" cy="3713454"/>
            <a:chOff x="0" y="0"/>
            <a:chExt cx="3713452" cy="3713452"/>
          </a:xfrm>
        </p:grpSpPr>
        <p:sp>
          <p:nvSpPr>
            <p:cNvPr id="231" name="Circle"/>
            <p:cNvSpPr/>
            <p:nvPr/>
          </p:nvSpPr>
          <p:spPr>
            <a:xfrm>
              <a:off x="0" y="0"/>
              <a:ext cx="3713453" cy="3713453"/>
            </a:xfrm>
            <a:prstGeom prst="ellipse">
              <a:avLst/>
            </a:prstGeom>
            <a:solidFill>
              <a:srgbClr val="BB3A7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2" name="€44m"/>
            <p:cNvSpPr txBox="1"/>
            <p:nvPr/>
          </p:nvSpPr>
          <p:spPr>
            <a:xfrm>
              <a:off x="0" y="353160"/>
              <a:ext cx="3713453" cy="30071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8000" b="1">
                  <a:solidFill>
                    <a:srgbClr val="FFFFFF"/>
                  </a:solidFill>
                </a:defRPr>
              </a:lvl1pPr>
            </a:lstStyle>
            <a:p>
              <a:r>
                <a:t>€44m</a:t>
              </a:r>
            </a:p>
          </p:txBody>
        </p:sp>
      </p:grpSp>
      <p:grpSp>
        <p:nvGrpSpPr>
          <p:cNvPr id="236" name="Group"/>
          <p:cNvGrpSpPr/>
          <p:nvPr/>
        </p:nvGrpSpPr>
        <p:grpSpPr>
          <a:xfrm>
            <a:off x="12680001" y="5820866"/>
            <a:ext cx="3713454" cy="3713454"/>
            <a:chOff x="0" y="0"/>
            <a:chExt cx="3713453" cy="3713452"/>
          </a:xfrm>
        </p:grpSpPr>
        <p:sp>
          <p:nvSpPr>
            <p:cNvPr id="234" name="Circle"/>
            <p:cNvSpPr/>
            <p:nvPr/>
          </p:nvSpPr>
          <p:spPr>
            <a:xfrm>
              <a:off x="0" y="0"/>
              <a:ext cx="3713453" cy="3713453"/>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5" name="€30m"/>
            <p:cNvSpPr txBox="1"/>
            <p:nvPr/>
          </p:nvSpPr>
          <p:spPr>
            <a:xfrm>
              <a:off x="0" y="353160"/>
              <a:ext cx="3713454" cy="30071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8000" b="1">
                  <a:solidFill>
                    <a:srgbClr val="FFFFFF"/>
                  </a:solidFill>
                </a:defRPr>
              </a:lvl1pPr>
            </a:lstStyle>
            <a:p>
              <a:r>
                <a:t>€30m</a:t>
              </a:r>
            </a:p>
          </p:txBody>
        </p:sp>
      </p:grpSp>
      <p:grpSp>
        <p:nvGrpSpPr>
          <p:cNvPr id="239" name="Group"/>
          <p:cNvGrpSpPr/>
          <p:nvPr/>
        </p:nvGrpSpPr>
        <p:grpSpPr>
          <a:xfrm>
            <a:off x="17369456" y="5820866"/>
            <a:ext cx="3713453" cy="3713454"/>
            <a:chOff x="0" y="0"/>
            <a:chExt cx="3713452" cy="3713452"/>
          </a:xfrm>
        </p:grpSpPr>
        <p:sp>
          <p:nvSpPr>
            <p:cNvPr id="237" name="Circle"/>
            <p:cNvSpPr/>
            <p:nvPr/>
          </p:nvSpPr>
          <p:spPr>
            <a:xfrm>
              <a:off x="0" y="0"/>
              <a:ext cx="3713453" cy="3713453"/>
            </a:xfrm>
            <a:prstGeom prst="ellipse">
              <a:avLst/>
            </a:prstGeom>
            <a:solidFill>
              <a:srgbClr val="BB3A7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8" name="€18m"/>
            <p:cNvSpPr txBox="1"/>
            <p:nvPr/>
          </p:nvSpPr>
          <p:spPr>
            <a:xfrm>
              <a:off x="0" y="353160"/>
              <a:ext cx="3713453" cy="30071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8000" b="1">
                  <a:solidFill>
                    <a:srgbClr val="FFFFFF"/>
                  </a:solidFill>
                </a:defRPr>
              </a:lvl1pPr>
            </a:lstStyle>
            <a:p>
              <a:r>
                <a:t>€18m</a:t>
              </a:r>
            </a:p>
          </p:txBody>
        </p:sp>
      </p:grpSp>
      <p:sp>
        <p:nvSpPr>
          <p:cNvPr id="240" name="x3 brands"/>
          <p:cNvSpPr txBox="1"/>
          <p:nvPr/>
        </p:nvSpPr>
        <p:spPr>
          <a:xfrm>
            <a:off x="3935548" y="4630832"/>
            <a:ext cx="2444540"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1" name="x3 brands"/>
          <p:cNvSpPr txBox="1"/>
          <p:nvPr/>
        </p:nvSpPr>
        <p:spPr>
          <a:xfrm>
            <a:off x="8625002" y="4630832"/>
            <a:ext cx="244454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2" name="x3 brands"/>
          <p:cNvSpPr txBox="1"/>
          <p:nvPr/>
        </p:nvSpPr>
        <p:spPr>
          <a:xfrm>
            <a:off x="13314458" y="4630832"/>
            <a:ext cx="2444540"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3" name="x3 brands"/>
          <p:cNvSpPr txBox="1"/>
          <p:nvPr/>
        </p:nvSpPr>
        <p:spPr>
          <a:xfrm>
            <a:off x="18003911" y="4630832"/>
            <a:ext cx="244454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4" name="Radio Attribution Projet…"/>
          <p:cNvSpPr txBox="1"/>
          <p:nvPr/>
        </p:nvSpPr>
        <p:spPr>
          <a:xfrm>
            <a:off x="960251" y="12407120"/>
            <a:ext cx="13511293"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Radio Attribution Projet…"/>
          <p:cNvSpPr txBox="1"/>
          <p:nvPr/>
        </p:nvSpPr>
        <p:spPr>
          <a:xfrm>
            <a:off x="1235422" y="855648"/>
            <a:ext cx="18281466" cy="1304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Data sources</a:t>
            </a:r>
          </a:p>
        </p:txBody>
      </p:sp>
      <p:pic>
        <p:nvPicPr>
          <p:cNvPr id="249" name="618259eb89525d4d5890d809_Nielsen_logo.png" descr="618259eb89525d4d5890d809_Nielsen_logo.png"/>
          <p:cNvPicPr>
            <a:picLocks noChangeAspect="1"/>
          </p:cNvPicPr>
          <p:nvPr/>
        </p:nvPicPr>
        <p:blipFill>
          <a:blip r:embed="rId3"/>
          <a:stretch>
            <a:fillRect/>
          </a:stretch>
        </p:blipFill>
        <p:spPr>
          <a:xfrm>
            <a:off x="16116810" y="7544055"/>
            <a:ext cx="6350001" cy="933451"/>
          </a:xfrm>
          <a:prstGeom prst="rect">
            <a:avLst/>
          </a:prstGeom>
          <a:ln w="12700">
            <a:miter lim="400000"/>
          </a:ln>
        </p:spPr>
      </p:pic>
      <p:pic>
        <p:nvPicPr>
          <p:cNvPr id="250" name="TAM_LogoNoSubtext_Yellow.png" descr="TAM_LogoNoSubtext_Yellow.png"/>
          <p:cNvPicPr>
            <a:picLocks noChangeAspect="1"/>
          </p:cNvPicPr>
          <p:nvPr/>
        </p:nvPicPr>
        <p:blipFill>
          <a:blip r:embed="rId4"/>
          <a:stretch>
            <a:fillRect/>
          </a:stretch>
        </p:blipFill>
        <p:spPr>
          <a:xfrm>
            <a:off x="2754093" y="6500538"/>
            <a:ext cx="5361804" cy="3020484"/>
          </a:xfrm>
          <a:prstGeom prst="rect">
            <a:avLst/>
          </a:prstGeom>
          <a:ln w="12700">
            <a:miter lim="400000"/>
          </a:ln>
        </p:spPr>
      </p:pic>
      <p:pic>
        <p:nvPicPr>
          <p:cNvPr id="251" name="SimilarWeb_Ltd_Logo.png" descr="SimilarWeb_Ltd_Logo.png"/>
          <p:cNvPicPr>
            <a:picLocks noChangeAspect="1"/>
          </p:cNvPicPr>
          <p:nvPr/>
        </p:nvPicPr>
        <p:blipFill>
          <a:blip r:embed="rId5"/>
          <a:stretch>
            <a:fillRect/>
          </a:stretch>
        </p:blipFill>
        <p:spPr>
          <a:xfrm>
            <a:off x="10261849" y="6133409"/>
            <a:ext cx="4249368" cy="3754742"/>
          </a:xfrm>
          <a:prstGeom prst="rect">
            <a:avLst/>
          </a:prstGeom>
          <a:ln w="12700">
            <a:miter lim="400000"/>
          </a:ln>
        </p:spPr>
      </p:pic>
      <p:sp>
        <p:nvSpPr>
          <p:cNvPr id="252" name="TV Impacts"/>
          <p:cNvSpPr txBox="1"/>
          <p:nvPr/>
        </p:nvSpPr>
        <p:spPr>
          <a:xfrm>
            <a:off x="3741678" y="4289726"/>
            <a:ext cx="3386634"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b="1">
                <a:solidFill>
                  <a:srgbClr val="FF2F92"/>
                </a:solidFill>
              </a:defRPr>
            </a:lvl1pPr>
          </a:lstStyle>
          <a:p>
            <a:r>
              <a:t>TV Impacts</a:t>
            </a:r>
          </a:p>
        </p:txBody>
      </p:sp>
      <p:sp>
        <p:nvSpPr>
          <p:cNvPr id="253" name="Web &amp; App Traffic"/>
          <p:cNvSpPr txBox="1"/>
          <p:nvPr/>
        </p:nvSpPr>
        <p:spPr>
          <a:xfrm>
            <a:off x="9754432" y="3827849"/>
            <a:ext cx="5264202"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b="1">
                <a:solidFill>
                  <a:srgbClr val="FF2F92"/>
                </a:solidFill>
              </a:defRPr>
            </a:lvl1pPr>
          </a:lstStyle>
          <a:p>
            <a:r>
              <a:t>Web &amp; App Traffic</a:t>
            </a:r>
          </a:p>
        </p:txBody>
      </p:sp>
      <p:sp>
        <p:nvSpPr>
          <p:cNvPr id="254" name="Media Impacts"/>
          <p:cNvSpPr txBox="1"/>
          <p:nvPr/>
        </p:nvSpPr>
        <p:spPr>
          <a:xfrm>
            <a:off x="17085515" y="4289726"/>
            <a:ext cx="4412590"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b="1">
                <a:solidFill>
                  <a:srgbClr val="FF2F92"/>
                </a:solidFill>
              </a:defRPr>
            </a:lvl1pPr>
          </a:lstStyle>
          <a:p>
            <a:r>
              <a:t>Media Impacts</a:t>
            </a:r>
          </a:p>
        </p:txBody>
      </p:sp>
      <p:sp>
        <p:nvSpPr>
          <p:cNvPr id="255" name="PPC Impressions"/>
          <p:cNvSpPr txBox="1"/>
          <p:nvPr/>
        </p:nvSpPr>
        <p:spPr>
          <a:xfrm>
            <a:off x="9835204" y="4751603"/>
            <a:ext cx="5102658"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b="1">
                <a:solidFill>
                  <a:srgbClr val="FF2F92"/>
                </a:solidFill>
              </a:defRPr>
            </a:lvl1pPr>
          </a:lstStyle>
          <a:p>
            <a:r>
              <a:t>PPC Impressions</a:t>
            </a:r>
          </a:p>
        </p:txBody>
      </p:sp>
      <p:pic>
        <p:nvPicPr>
          <p:cNvPr id="256" name="TAM_LogoNoSubtext_Yellow.png" descr="TAM_LogoNoSubtext_Yellow.png"/>
          <p:cNvPicPr>
            <a:picLocks noChangeAspect="1"/>
          </p:cNvPicPr>
          <p:nvPr/>
        </p:nvPicPr>
        <p:blipFill>
          <a:blip r:embed="rId4"/>
          <a:stretch>
            <a:fillRect/>
          </a:stretch>
        </p:blipFill>
        <p:spPr>
          <a:xfrm>
            <a:off x="21343489" y="12036844"/>
            <a:ext cx="2475534" cy="1394551"/>
          </a:xfrm>
          <a:prstGeom prst="rect">
            <a:avLst/>
          </a:prstGeom>
          <a:ln w="12700">
            <a:miter lim="400000"/>
          </a:ln>
        </p:spPr>
      </p:pic>
      <p:pic>
        <p:nvPicPr>
          <p:cNvPr id="257" name="Colourtext Logo Grey 500x500.png" descr="Colourtext Logo Grey 500x500.png"/>
          <p:cNvPicPr>
            <a:picLocks noChangeAspect="1"/>
          </p:cNvPicPr>
          <p:nvPr/>
        </p:nvPicPr>
        <p:blipFill>
          <a:blip r:embed="rId6"/>
          <a:stretch>
            <a:fillRect/>
          </a:stretch>
        </p:blipFill>
        <p:spPr>
          <a:xfrm>
            <a:off x="17767803" y="11969056"/>
            <a:ext cx="3048013" cy="153012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isaac-davis-rzCi3mD-6ho-unsplash.jpg" descr="isaac-davis-rzCi3mD-6ho-unsplash.jpg"/>
          <p:cNvPicPr>
            <a:picLocks noChangeAspect="1"/>
          </p:cNvPicPr>
          <p:nvPr/>
        </p:nvPicPr>
        <p:blipFill>
          <a:blip r:embed="rId3"/>
          <a:stretch>
            <a:fillRect/>
          </a:stretch>
        </p:blipFill>
        <p:spPr>
          <a:xfrm>
            <a:off x="0" y="-1270000"/>
            <a:ext cx="24384000" cy="16256000"/>
          </a:xfrm>
          <a:prstGeom prst="rect">
            <a:avLst/>
          </a:prstGeom>
          <a:ln w="12700">
            <a:miter lim="400000"/>
          </a:ln>
        </p:spPr>
      </p:pic>
      <p:sp>
        <p:nvSpPr>
          <p:cNvPr id="262" name="We treat modelling like a search problem"/>
          <p:cNvSpPr txBox="1"/>
          <p:nvPr/>
        </p:nvSpPr>
        <p:spPr>
          <a:xfrm>
            <a:off x="891818" y="440442"/>
            <a:ext cx="21773396" cy="3784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2000" b="1" spc="-239">
                <a:solidFill>
                  <a:srgbClr val="FFFFFF"/>
                </a:solidFill>
              </a:defRPr>
            </a:lvl1pPr>
          </a:lstStyle>
          <a:p>
            <a:r>
              <a:t>We treat modelling like a search problem</a:t>
            </a:r>
          </a:p>
        </p:txBody>
      </p:sp>
      <p:pic>
        <p:nvPicPr>
          <p:cNvPr id="263" name="logo_white_v1.0.png" descr="logo_white_v1.0.png"/>
          <p:cNvPicPr>
            <a:picLocks noChangeAspect="1"/>
          </p:cNvPicPr>
          <p:nvPr/>
        </p:nvPicPr>
        <p:blipFill>
          <a:blip r:embed="rId4"/>
          <a:stretch>
            <a:fillRect/>
          </a:stretch>
        </p:blipFill>
        <p:spPr>
          <a:xfrm>
            <a:off x="17710863" y="11829382"/>
            <a:ext cx="3309258" cy="1524001"/>
          </a:xfrm>
          <a:prstGeom prst="rect">
            <a:avLst/>
          </a:prstGeom>
          <a:ln w="12700">
            <a:miter lim="400000"/>
          </a:ln>
        </p:spPr>
      </p:pic>
      <p:grpSp>
        <p:nvGrpSpPr>
          <p:cNvPr id="266" name="Group"/>
          <p:cNvGrpSpPr/>
          <p:nvPr/>
        </p:nvGrpSpPr>
        <p:grpSpPr>
          <a:xfrm>
            <a:off x="21343005" y="11893480"/>
            <a:ext cx="2476501" cy="1395806"/>
            <a:chOff x="0" y="0"/>
            <a:chExt cx="2476500" cy="1395805"/>
          </a:xfrm>
        </p:grpSpPr>
        <p:sp>
          <p:nvSpPr>
            <p:cNvPr id="26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65"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CD4098288.jpg-2.avif" descr="CD4098288.jpg-2.avif"/>
          <p:cNvPicPr>
            <a:picLocks noChangeAspect="1"/>
          </p:cNvPicPr>
          <p:nvPr/>
        </p:nvPicPr>
        <p:blipFill>
          <a:blip r:embed="rId3"/>
          <a:srcRect l="4387" t="25472" r="4387" b="25794"/>
          <a:stretch>
            <a:fillRect/>
          </a:stretch>
        </p:blipFill>
        <p:spPr>
          <a:xfrm>
            <a:off x="-781844" y="-72827"/>
            <a:ext cx="25947665" cy="13861470"/>
          </a:xfrm>
          <a:prstGeom prst="rect">
            <a:avLst/>
          </a:prstGeom>
          <a:ln w="12700">
            <a:miter lim="400000"/>
          </a:ln>
        </p:spPr>
      </p:pic>
      <p:sp>
        <p:nvSpPr>
          <p:cNvPr id="271" name="It’s called…"/>
          <p:cNvSpPr txBox="1"/>
          <p:nvPr/>
        </p:nvSpPr>
        <p:spPr>
          <a:xfrm>
            <a:off x="2449962" y="6067329"/>
            <a:ext cx="14888422" cy="5044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defTabSz="2438339">
              <a:lnSpc>
                <a:spcPct val="80000"/>
              </a:lnSpc>
              <a:spcBef>
                <a:spcPts val="0"/>
              </a:spcBef>
              <a:defRPr sz="10000" b="1" spc="-200">
                <a:solidFill>
                  <a:srgbClr val="FFFFFF"/>
                </a:solidFill>
              </a:defRPr>
            </a:pPr>
            <a:r>
              <a:t>It’s called</a:t>
            </a:r>
          </a:p>
          <a:p>
            <a:pPr defTabSz="2438339">
              <a:lnSpc>
                <a:spcPct val="80000"/>
              </a:lnSpc>
              <a:spcBef>
                <a:spcPts val="0"/>
              </a:spcBef>
              <a:defRPr sz="16000" b="1" spc="-319">
                <a:solidFill>
                  <a:srgbClr val="FFFFFF"/>
                </a:solidFill>
              </a:defRPr>
            </a:pPr>
            <a:r>
              <a:t>The Google Tax</a:t>
            </a:r>
          </a:p>
        </p:txBody>
      </p:sp>
      <p:pic>
        <p:nvPicPr>
          <p:cNvPr id="272" name="logo_white_v1.0.png" descr="logo_white_v1.0.png"/>
          <p:cNvPicPr>
            <a:picLocks noChangeAspect="1"/>
          </p:cNvPicPr>
          <p:nvPr/>
        </p:nvPicPr>
        <p:blipFill>
          <a:blip r:embed="rId4"/>
          <a:stretch>
            <a:fillRect/>
          </a:stretch>
        </p:blipFill>
        <p:spPr>
          <a:xfrm>
            <a:off x="17710863" y="475413"/>
            <a:ext cx="3309258" cy="1524001"/>
          </a:xfrm>
          <a:prstGeom prst="rect">
            <a:avLst/>
          </a:prstGeom>
          <a:ln w="12700">
            <a:miter lim="400000"/>
          </a:ln>
        </p:spPr>
      </p:pic>
      <p:grpSp>
        <p:nvGrpSpPr>
          <p:cNvPr id="275" name="Group"/>
          <p:cNvGrpSpPr/>
          <p:nvPr/>
        </p:nvGrpSpPr>
        <p:grpSpPr>
          <a:xfrm>
            <a:off x="21343005" y="539511"/>
            <a:ext cx="2476501" cy="1395806"/>
            <a:chOff x="0" y="0"/>
            <a:chExt cx="2476500" cy="1395805"/>
          </a:xfrm>
        </p:grpSpPr>
        <p:sp>
          <p:nvSpPr>
            <p:cNvPr id="27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74"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kurt-cotoaga-9Nq1IUhhayg-unsplash.jpg" descr="kurt-cotoaga-9Nq1IUhhayg-unsplash.jpg"/>
          <p:cNvPicPr>
            <a:picLocks noChangeAspect="1"/>
          </p:cNvPicPr>
          <p:nvPr/>
        </p:nvPicPr>
        <p:blipFill>
          <a:blip r:embed="rId3"/>
          <a:stretch>
            <a:fillRect/>
          </a:stretch>
        </p:blipFill>
        <p:spPr>
          <a:xfrm>
            <a:off x="-1" y="-1983033"/>
            <a:ext cx="24384001" cy="16254548"/>
          </a:xfrm>
          <a:prstGeom prst="rect">
            <a:avLst/>
          </a:prstGeom>
          <a:ln w="12700">
            <a:miter lim="400000"/>
          </a:ln>
        </p:spPr>
      </p:pic>
      <p:sp>
        <p:nvSpPr>
          <p:cNvPr id="280" name="Distorting budget decisions over time"/>
          <p:cNvSpPr txBox="1"/>
          <p:nvPr/>
        </p:nvSpPr>
        <p:spPr>
          <a:xfrm>
            <a:off x="1588977" y="1409011"/>
            <a:ext cx="19322831"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2000" b="1" spc="-239">
                <a:solidFill>
                  <a:srgbClr val="FFFFFF"/>
                </a:solidFill>
              </a:defRPr>
            </a:lvl1pPr>
          </a:lstStyle>
          <a:p>
            <a:r>
              <a:t>Distorting budget decisions over time</a:t>
            </a:r>
          </a:p>
        </p:txBody>
      </p:sp>
      <p:pic>
        <p:nvPicPr>
          <p:cNvPr id="281" name="logo_white_v1.0.png" descr="logo_white_v1.0.png"/>
          <p:cNvPicPr>
            <a:picLocks noChangeAspect="1"/>
          </p:cNvPicPr>
          <p:nvPr/>
        </p:nvPicPr>
        <p:blipFill>
          <a:blip r:embed="rId4"/>
          <a:stretch>
            <a:fillRect/>
          </a:stretch>
        </p:blipFill>
        <p:spPr>
          <a:xfrm>
            <a:off x="17710863" y="11829382"/>
            <a:ext cx="3309258" cy="1524001"/>
          </a:xfrm>
          <a:prstGeom prst="rect">
            <a:avLst/>
          </a:prstGeom>
          <a:ln w="12700">
            <a:miter lim="400000"/>
          </a:ln>
        </p:spPr>
      </p:pic>
      <p:grpSp>
        <p:nvGrpSpPr>
          <p:cNvPr id="284" name="Group"/>
          <p:cNvGrpSpPr/>
          <p:nvPr/>
        </p:nvGrpSpPr>
        <p:grpSpPr>
          <a:xfrm>
            <a:off x="21343005" y="11893480"/>
            <a:ext cx="2476501" cy="1395806"/>
            <a:chOff x="0" y="0"/>
            <a:chExt cx="2476500" cy="1395805"/>
          </a:xfrm>
        </p:grpSpPr>
        <p:sp>
          <p:nvSpPr>
            <p:cNvPr id="28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83"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Radio Attribution Projet…"/>
          <p:cNvSpPr txBox="1"/>
          <p:nvPr/>
        </p:nvSpPr>
        <p:spPr>
          <a:xfrm>
            <a:off x="2044982" y="2490221"/>
            <a:ext cx="20294037"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baseline demand and TV advertising contribute towards </a:t>
            </a:r>
            <a:r>
              <a:rPr b="1" dirty="0"/>
              <a:t>website traffic</a:t>
            </a:r>
            <a:r>
              <a:rPr dirty="0"/>
              <a:t>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2 (Insurance)</a:t>
            </a:r>
            <a:r>
              <a:rPr dirty="0"/>
              <a:t>, and how paid search appears to capture part of that demand at the the point of click</a:t>
            </a:r>
          </a:p>
        </p:txBody>
      </p:sp>
      <p:sp>
        <p:nvSpPr>
          <p:cNvPr id="289" name="The Google Tax"/>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pic>
        <p:nvPicPr>
          <p:cNvPr id="290" name="Screenshot 2026-04-15 at 09.48.13.png" descr="Screenshot 2026-04-15 at 09.48.13.png"/>
          <p:cNvPicPr>
            <a:picLocks noChangeAspect="1"/>
          </p:cNvPicPr>
          <p:nvPr/>
        </p:nvPicPr>
        <p:blipFill>
          <a:blip r:embed="rId3"/>
          <a:stretch>
            <a:fillRect/>
          </a:stretch>
        </p:blipFill>
        <p:spPr>
          <a:xfrm>
            <a:off x="3937000" y="4123592"/>
            <a:ext cx="16510000" cy="7281125"/>
          </a:xfrm>
          <a:prstGeom prst="rect">
            <a:avLst/>
          </a:prstGeom>
          <a:ln w="12700">
            <a:miter lim="400000"/>
          </a:ln>
        </p:spPr>
      </p:pic>
      <p:sp>
        <p:nvSpPr>
          <p:cNvPr id="291" name="Rounded Rectangle"/>
          <p:cNvSpPr/>
          <p:nvPr/>
        </p:nvSpPr>
        <p:spPr>
          <a:xfrm>
            <a:off x="9863897" y="4924249"/>
            <a:ext cx="1270001" cy="771931"/>
          </a:xfrm>
          <a:prstGeom prst="roundRect">
            <a:avLst>
              <a:gd name="adj" fmla="val 24678"/>
            </a:avLst>
          </a:prstGeom>
          <a:ln w="50800">
            <a:solidFill>
              <a:srgbClr val="000000"/>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2" name="90% of media uplift"/>
          <p:cNvSpPr txBox="1"/>
          <p:nvPr/>
        </p:nvSpPr>
        <p:spPr>
          <a:xfrm>
            <a:off x="9317491" y="6467451"/>
            <a:ext cx="2362812" cy="9606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000">
                <a:solidFill>
                  <a:srgbClr val="FFFFFF"/>
                </a:solidFill>
              </a:defRPr>
            </a:lvl1pPr>
          </a:lstStyle>
          <a:p>
            <a:r>
              <a:t>90% of media uplift</a:t>
            </a:r>
          </a:p>
        </p:txBody>
      </p:sp>
      <p:grpSp>
        <p:nvGrpSpPr>
          <p:cNvPr id="295" name="Group"/>
          <p:cNvGrpSpPr/>
          <p:nvPr/>
        </p:nvGrpSpPr>
        <p:grpSpPr>
          <a:xfrm>
            <a:off x="12340261" y="4924249"/>
            <a:ext cx="3576070" cy="2715889"/>
            <a:chOff x="0" y="0"/>
            <a:chExt cx="3576068" cy="2715887"/>
          </a:xfrm>
        </p:grpSpPr>
        <p:sp>
          <p:nvSpPr>
            <p:cNvPr id="293" name="Rounded Rectangle"/>
            <p:cNvSpPr/>
            <p:nvPr/>
          </p:nvSpPr>
          <p:spPr>
            <a:xfrm>
              <a:off x="1153034" y="0"/>
              <a:ext cx="1270001" cy="771930"/>
            </a:xfrm>
            <a:prstGeom prst="roundRect">
              <a:avLst>
                <a:gd name="adj" fmla="val 2467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4" name="PPC intercepted 11.6% of TV generated demand"/>
            <p:cNvSpPr txBox="1"/>
            <p:nvPr/>
          </p:nvSpPr>
          <p:spPr>
            <a:xfrm>
              <a:off x="0" y="1331193"/>
              <a:ext cx="3576069" cy="13846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3000">
                  <a:solidFill>
                    <a:srgbClr val="2B5F8A"/>
                  </a:solidFill>
                </a:defRPr>
              </a:pPr>
              <a:r>
                <a:t>PPC intercepted </a:t>
              </a:r>
              <a:r>
                <a:rPr b="1"/>
                <a:t>11.6%</a:t>
              </a:r>
              <a:r>
                <a:t> of TV generated demand</a:t>
              </a:r>
            </a:p>
          </p:txBody>
        </p:sp>
      </p:grpSp>
      <p:pic>
        <p:nvPicPr>
          <p:cNvPr id="296"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pic>
        <p:nvPicPr>
          <p:cNvPr id="297"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298" name="Radio Attribution Projet…"/>
          <p:cNvSpPr txBox="1"/>
          <p:nvPr/>
        </p:nvSpPr>
        <p:spPr>
          <a:xfrm>
            <a:off x="960251" y="12407120"/>
            <a:ext cx="13511293"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95"/>
                                        </p:tgtEl>
                                        <p:attrNameLst>
                                          <p:attrName>style.visibility</p:attrName>
                                        </p:attrNameLst>
                                      </p:cBhvr>
                                      <p:to>
                                        <p:strVal val="visible"/>
                                      </p:to>
                                    </p:set>
                                    <p:animEffect transition="in" filter="fade">
                                      <p:cBhvr>
                                        <p:cTn id="7" dur="10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Screenshot 2026-04-15 at 10.06.55.png" descr="Screenshot 2026-04-15 at 10.06.55.png"/>
          <p:cNvPicPr>
            <a:picLocks noChangeAspect="1"/>
          </p:cNvPicPr>
          <p:nvPr/>
        </p:nvPicPr>
        <p:blipFill>
          <a:blip r:embed="rId3"/>
          <a:stretch>
            <a:fillRect/>
          </a:stretch>
        </p:blipFill>
        <p:spPr>
          <a:xfrm>
            <a:off x="3937000" y="4047392"/>
            <a:ext cx="16510000" cy="7281125"/>
          </a:xfrm>
          <a:prstGeom prst="rect">
            <a:avLst/>
          </a:prstGeom>
          <a:ln w="12700">
            <a:miter lim="400000"/>
          </a:ln>
        </p:spPr>
      </p:pic>
      <p:pic>
        <p:nvPicPr>
          <p:cNvPr id="303"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sp>
        <p:nvSpPr>
          <p:cNvPr id="304" name="Radio Attribution Projet…"/>
          <p:cNvSpPr txBox="1"/>
          <p:nvPr/>
        </p:nvSpPr>
        <p:spPr>
          <a:xfrm>
            <a:off x="2044982" y="2490221"/>
            <a:ext cx="20294037"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baseline demand and TV advertising contribute towards </a:t>
            </a:r>
            <a:r>
              <a:rPr b="1" dirty="0"/>
              <a:t>organic search referrals</a:t>
            </a:r>
            <a:r>
              <a:rPr dirty="0"/>
              <a:t>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2 (Insurance)</a:t>
            </a:r>
            <a:r>
              <a:rPr dirty="0"/>
              <a:t>, and how paid search appears to capture part of that demand at the the point of click</a:t>
            </a:r>
          </a:p>
        </p:txBody>
      </p:sp>
      <p:sp>
        <p:nvSpPr>
          <p:cNvPr id="305" name="The Google Tax"/>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06" name="Rounded Rectangle"/>
          <p:cNvSpPr/>
          <p:nvPr/>
        </p:nvSpPr>
        <p:spPr>
          <a:xfrm>
            <a:off x="10054284" y="6252173"/>
            <a:ext cx="1270001" cy="771930"/>
          </a:xfrm>
          <a:prstGeom prst="roundRect">
            <a:avLst>
              <a:gd name="adj" fmla="val 24678"/>
            </a:avLst>
          </a:prstGeom>
          <a:ln w="50800">
            <a:solidFill>
              <a:srgbClr val="000000"/>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07" name="92% of media uplift"/>
          <p:cNvSpPr txBox="1"/>
          <p:nvPr/>
        </p:nvSpPr>
        <p:spPr>
          <a:xfrm>
            <a:off x="9507879" y="7662582"/>
            <a:ext cx="2362812" cy="9606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000">
                <a:solidFill>
                  <a:srgbClr val="FFFFFF"/>
                </a:solidFill>
              </a:defRPr>
            </a:lvl1pPr>
          </a:lstStyle>
          <a:p>
            <a:r>
              <a:t>92% of media uplift</a:t>
            </a:r>
          </a:p>
        </p:txBody>
      </p:sp>
      <p:sp>
        <p:nvSpPr>
          <p:cNvPr id="308" name="Radio Attribution Projet…"/>
          <p:cNvSpPr txBox="1"/>
          <p:nvPr/>
        </p:nvSpPr>
        <p:spPr>
          <a:xfrm>
            <a:off x="960251" y="12407120"/>
            <a:ext cx="13176616"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09"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grpSp>
        <p:nvGrpSpPr>
          <p:cNvPr id="312" name="Group"/>
          <p:cNvGrpSpPr/>
          <p:nvPr/>
        </p:nvGrpSpPr>
        <p:grpSpPr>
          <a:xfrm>
            <a:off x="12556049" y="6252173"/>
            <a:ext cx="3576070" cy="2583097"/>
            <a:chOff x="0" y="0"/>
            <a:chExt cx="3576068" cy="2583095"/>
          </a:xfrm>
        </p:grpSpPr>
        <p:sp>
          <p:nvSpPr>
            <p:cNvPr id="310" name="Rounded Rectangle"/>
            <p:cNvSpPr/>
            <p:nvPr/>
          </p:nvSpPr>
          <p:spPr>
            <a:xfrm>
              <a:off x="1153035" y="0"/>
              <a:ext cx="1270001" cy="771930"/>
            </a:xfrm>
            <a:prstGeom prst="roundRect">
              <a:avLst>
                <a:gd name="adj" fmla="val 2467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11" name="PPC intercepted 4.2% of TV generated demand"/>
            <p:cNvSpPr txBox="1"/>
            <p:nvPr/>
          </p:nvSpPr>
          <p:spPr>
            <a:xfrm>
              <a:off x="0" y="1198401"/>
              <a:ext cx="3576069" cy="13846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3000">
                  <a:solidFill>
                    <a:srgbClr val="2B5F8A"/>
                  </a:solidFill>
                </a:defRPr>
              </a:pPr>
              <a:r>
                <a:t>PPC intercepted </a:t>
              </a:r>
              <a:r>
                <a:rPr b="1"/>
                <a:t>4.2%</a:t>
              </a:r>
              <a:r>
                <a:t> of TV generated demand</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12"/>
                                        </p:tgtEl>
                                        <p:attrNameLst>
                                          <p:attrName>style.visibility</p:attrName>
                                        </p:attrNameLst>
                                      </p:cBhvr>
                                      <p:to>
                                        <p:strVal val="visible"/>
                                      </p:to>
                                    </p:set>
                                    <p:animEffect transition="in" filter="fade">
                                      <p:cBhvr>
                                        <p:cTn id="7" dur="1000"/>
                                        <p:tgtEl>
                                          <p:spTgt spid="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1"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 name="Screenshot 2026-04-15 at 11.12.49.png" descr="Screenshot 2026-04-15 at 11.12.49.png"/>
          <p:cNvPicPr>
            <a:picLocks noChangeAspect="1"/>
          </p:cNvPicPr>
          <p:nvPr/>
        </p:nvPicPr>
        <p:blipFill>
          <a:blip r:embed="rId3"/>
          <a:stretch>
            <a:fillRect/>
          </a:stretch>
        </p:blipFill>
        <p:spPr>
          <a:xfrm>
            <a:off x="3937000" y="3917608"/>
            <a:ext cx="16510000" cy="7281125"/>
          </a:xfrm>
          <a:prstGeom prst="rect">
            <a:avLst/>
          </a:prstGeom>
          <a:ln w="12700">
            <a:miter lim="400000"/>
          </a:ln>
        </p:spPr>
      </p:pic>
      <p:pic>
        <p:nvPicPr>
          <p:cNvPr id="317"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sp>
        <p:nvSpPr>
          <p:cNvPr id="318" name="Radio Attribution Projet…"/>
          <p:cNvSpPr txBox="1"/>
          <p:nvPr/>
        </p:nvSpPr>
        <p:spPr>
          <a:xfrm>
            <a:off x="2044982" y="2507881"/>
            <a:ext cx="20294037" cy="99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baseline demand and TV advertising contribute towards </a:t>
            </a:r>
            <a:r>
              <a:rPr b="1"/>
              <a:t>Mobile</a:t>
            </a:r>
            <a:r>
              <a:t> </a:t>
            </a:r>
            <a:r>
              <a:rPr b="1"/>
              <a:t>App Downloads</a:t>
            </a:r>
            <a:r>
              <a:t> for </a:t>
            </a:r>
          </a:p>
          <a:p>
            <a:pPr algn="ctr" defTabSz="2438337">
              <a:lnSpc>
                <a:spcPct val="100000"/>
              </a:lnSpc>
              <a:spcBef>
                <a:spcPts val="0"/>
              </a:spcBef>
              <a:defRPr sz="3000">
                <a:solidFill>
                  <a:srgbClr val="797979"/>
                </a:solidFill>
                <a:latin typeface="Georgia"/>
                <a:ea typeface="Georgia"/>
                <a:cs typeface="Georgia"/>
                <a:sym typeface="Georgia"/>
              </a:defRPr>
            </a:pPr>
            <a:r>
              <a:rPr b="1"/>
              <a:t>Brand 3 (Supermarket)</a:t>
            </a:r>
            <a:r>
              <a:t>, and how paid search appears to capture part of that demand at the the point of click</a:t>
            </a:r>
          </a:p>
        </p:txBody>
      </p:sp>
      <p:sp>
        <p:nvSpPr>
          <p:cNvPr id="319" name="The Google Tax"/>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20" name="Radio Attribution Projet…"/>
          <p:cNvSpPr txBox="1"/>
          <p:nvPr/>
        </p:nvSpPr>
        <p:spPr>
          <a:xfrm>
            <a:off x="960251" y="12407120"/>
            <a:ext cx="14190574"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21"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322" name="Rounded Rectangle"/>
          <p:cNvSpPr/>
          <p:nvPr/>
        </p:nvSpPr>
        <p:spPr>
          <a:xfrm>
            <a:off x="13709084" y="5073641"/>
            <a:ext cx="1270001" cy="771930"/>
          </a:xfrm>
          <a:prstGeom prst="roundRect">
            <a:avLst>
              <a:gd name="adj" fmla="val 24678"/>
            </a:avLst>
          </a:prstGeom>
          <a:ln w="50800">
            <a:solidFill>
              <a:srgbClr val="C8392B"/>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23" name="PPC intercepted 2.7% of TV generated demand"/>
          <p:cNvSpPr txBox="1"/>
          <p:nvPr/>
        </p:nvSpPr>
        <p:spPr>
          <a:xfrm>
            <a:off x="12608407" y="6620622"/>
            <a:ext cx="3471354" cy="138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3000">
                <a:solidFill>
                  <a:srgbClr val="2B5F8A"/>
                </a:solidFill>
              </a:defRPr>
            </a:pPr>
            <a:r>
              <a:t>PPC intercepted </a:t>
            </a:r>
            <a:r>
              <a:rPr b="1"/>
              <a:t>2.7%</a:t>
            </a:r>
            <a:r>
              <a:t> of TV generated demand</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 name="Screenshot 2026-04-15 at 11.17.47.png" descr="Screenshot 2026-04-15 at 11.17.47.png"/>
          <p:cNvPicPr>
            <a:picLocks noChangeAspect="1"/>
          </p:cNvPicPr>
          <p:nvPr/>
        </p:nvPicPr>
        <p:blipFill>
          <a:blip r:embed="rId3"/>
          <a:stretch>
            <a:fillRect/>
          </a:stretch>
        </p:blipFill>
        <p:spPr>
          <a:xfrm>
            <a:off x="3937000" y="3917608"/>
            <a:ext cx="16510000" cy="7281125"/>
          </a:xfrm>
          <a:prstGeom prst="rect">
            <a:avLst/>
          </a:prstGeom>
          <a:ln w="12700">
            <a:miter lim="400000"/>
          </a:ln>
        </p:spPr>
      </p:pic>
      <p:pic>
        <p:nvPicPr>
          <p:cNvPr id="328"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sp>
        <p:nvSpPr>
          <p:cNvPr id="329" name="Radio Attribution Projet…"/>
          <p:cNvSpPr txBox="1"/>
          <p:nvPr/>
        </p:nvSpPr>
        <p:spPr>
          <a:xfrm>
            <a:off x="2044982" y="2507881"/>
            <a:ext cx="20294037" cy="99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baseline demand and TV advertising contribute towards </a:t>
            </a:r>
            <a:r>
              <a:rPr b="1"/>
              <a:t>Branded Keyword Search Volume</a:t>
            </a:r>
            <a:r>
              <a:t> for </a:t>
            </a:r>
            <a:r>
              <a:rPr b="1"/>
              <a:t>Brand 4 (Retail)</a:t>
            </a:r>
            <a:r>
              <a:t>, and how paid search appears to capture part of that demand at the the point of click</a:t>
            </a:r>
          </a:p>
        </p:txBody>
      </p:sp>
      <p:sp>
        <p:nvSpPr>
          <p:cNvPr id="330" name="The Google Tax"/>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31" name="Radio Attribution Projet…"/>
          <p:cNvSpPr txBox="1"/>
          <p:nvPr/>
        </p:nvSpPr>
        <p:spPr>
          <a:xfrm>
            <a:off x="960251" y="12407120"/>
            <a:ext cx="13976772"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32"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333" name="Rounded Rectangle"/>
          <p:cNvSpPr/>
          <p:nvPr/>
        </p:nvSpPr>
        <p:spPr>
          <a:xfrm>
            <a:off x="13709084" y="4542471"/>
            <a:ext cx="1270001" cy="771930"/>
          </a:xfrm>
          <a:prstGeom prst="roundRect">
            <a:avLst>
              <a:gd name="adj" fmla="val 24678"/>
            </a:avLst>
          </a:prstGeom>
          <a:ln w="50800">
            <a:solidFill>
              <a:srgbClr val="C8392B"/>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34" name="PPC intercepted 11.7% of TV generated demand"/>
          <p:cNvSpPr txBox="1"/>
          <p:nvPr/>
        </p:nvSpPr>
        <p:spPr>
          <a:xfrm>
            <a:off x="12608407" y="5458689"/>
            <a:ext cx="3471354" cy="138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3000">
                <a:solidFill>
                  <a:srgbClr val="2B5F8A"/>
                </a:solidFill>
              </a:defRPr>
            </a:pPr>
            <a:r>
              <a:t>PPC intercepted </a:t>
            </a:r>
            <a:r>
              <a:rPr b="1"/>
              <a:t>11.7%</a:t>
            </a:r>
            <a:r>
              <a:t> of TV generated demand</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Poulaphouca_Reservoir_-_aerial_-_2025-07-12_02.jpg" descr="Poulaphouca_Reservoir_-_aerial_-_2025-07-12_02.jp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339" name="The TV Persistence Dividend:…"/>
          <p:cNvSpPr txBox="1"/>
          <p:nvPr/>
        </p:nvSpPr>
        <p:spPr>
          <a:xfrm>
            <a:off x="941614" y="4165369"/>
            <a:ext cx="21838106"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defTabSz="2389572">
              <a:lnSpc>
                <a:spcPct val="80000"/>
              </a:lnSpc>
              <a:spcBef>
                <a:spcPts val="0"/>
              </a:spcBef>
              <a:defRPr sz="9800" b="1" spc="-195">
                <a:solidFill>
                  <a:srgbClr val="FFFFFF"/>
                </a:solidFill>
              </a:defRPr>
            </a:pPr>
            <a:r>
              <a:t>The TV Persistence Dividend:</a:t>
            </a:r>
          </a:p>
          <a:p>
            <a:pPr defTabSz="2389572">
              <a:lnSpc>
                <a:spcPct val="80000"/>
              </a:lnSpc>
              <a:spcBef>
                <a:spcPts val="0"/>
              </a:spcBef>
              <a:defRPr sz="9800" b="1" spc="-195">
                <a:solidFill>
                  <a:srgbClr val="FFFFFF"/>
                </a:solidFill>
              </a:defRPr>
            </a:pPr>
            <a:r>
              <a:t>TV builds a reservoir of brand memory</a:t>
            </a:r>
          </a:p>
        </p:txBody>
      </p:sp>
      <p:pic>
        <p:nvPicPr>
          <p:cNvPr id="340" name="logo_white_v1.0.png" descr="logo_white_v1.0.png"/>
          <p:cNvPicPr>
            <a:picLocks noChangeAspect="1"/>
          </p:cNvPicPr>
          <p:nvPr/>
        </p:nvPicPr>
        <p:blipFill>
          <a:blip r:embed="rId4"/>
          <a:stretch>
            <a:fillRect/>
          </a:stretch>
        </p:blipFill>
        <p:spPr>
          <a:xfrm>
            <a:off x="17710863" y="11667183"/>
            <a:ext cx="3309258" cy="1524001"/>
          </a:xfrm>
          <a:prstGeom prst="rect">
            <a:avLst/>
          </a:prstGeom>
          <a:ln w="12700">
            <a:miter lim="400000"/>
          </a:ln>
        </p:spPr>
      </p:pic>
      <p:grpSp>
        <p:nvGrpSpPr>
          <p:cNvPr id="343" name="Group"/>
          <p:cNvGrpSpPr/>
          <p:nvPr/>
        </p:nvGrpSpPr>
        <p:grpSpPr>
          <a:xfrm>
            <a:off x="21343005" y="11731280"/>
            <a:ext cx="2476501" cy="1395806"/>
            <a:chOff x="0" y="0"/>
            <a:chExt cx="2476500" cy="1395805"/>
          </a:xfrm>
        </p:grpSpPr>
        <p:sp>
          <p:nvSpPr>
            <p:cNvPr id="341"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42"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caleb-woods-h8PU4-UnPWA-unsplash.jpg" descr="caleb-woods-h8PU4-UnPWA-unsplash.jpg"/>
          <p:cNvPicPr>
            <a:picLocks noChangeAspect="1"/>
          </p:cNvPicPr>
          <p:nvPr/>
        </p:nvPicPr>
        <p:blipFill>
          <a:blip r:embed="rId3"/>
          <a:stretch>
            <a:fillRect/>
          </a:stretch>
        </p:blipFill>
        <p:spPr>
          <a:xfrm>
            <a:off x="11239560" y="2940666"/>
            <a:ext cx="12060392" cy="8040260"/>
          </a:xfrm>
          <a:prstGeom prst="rect">
            <a:avLst/>
          </a:prstGeom>
          <a:ln w="12700">
            <a:miter lim="400000"/>
          </a:ln>
        </p:spPr>
      </p:pic>
      <p:sp>
        <p:nvSpPr>
          <p:cNvPr id="348" name="The TV Persistence Dividend"/>
          <p:cNvSpPr txBox="1"/>
          <p:nvPr/>
        </p:nvSpPr>
        <p:spPr>
          <a:xfrm>
            <a:off x="941614" y="-1346431"/>
            <a:ext cx="21838106"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TV Persistence Dividend</a:t>
            </a:r>
          </a:p>
        </p:txBody>
      </p:sp>
      <p:grpSp>
        <p:nvGrpSpPr>
          <p:cNvPr id="351" name="Group"/>
          <p:cNvGrpSpPr/>
          <p:nvPr/>
        </p:nvGrpSpPr>
        <p:grpSpPr>
          <a:xfrm>
            <a:off x="21343005" y="11731280"/>
            <a:ext cx="2476501" cy="1395806"/>
            <a:chOff x="0" y="0"/>
            <a:chExt cx="2476500" cy="1395805"/>
          </a:xfrm>
        </p:grpSpPr>
        <p:sp>
          <p:nvSpPr>
            <p:cNvPr id="349"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50" name="TAM_LogoNoSubtext_Yellow.png" descr="TAM_LogoNoSubtext_Yellow.png"/>
            <p:cNvPicPr>
              <a:picLocks noChangeAspect="1"/>
            </p:cNvPicPr>
            <p:nvPr/>
          </p:nvPicPr>
          <p:blipFill>
            <a:blip r:embed="rId4"/>
            <a:stretch>
              <a:fillRect/>
            </a:stretch>
          </p:blipFill>
          <p:spPr>
            <a:xfrm>
              <a:off x="156" y="443"/>
              <a:ext cx="2476188" cy="1394919"/>
            </a:xfrm>
            <a:prstGeom prst="rect">
              <a:avLst/>
            </a:prstGeom>
            <a:ln w="12700" cap="flat">
              <a:noFill/>
              <a:miter lim="400000"/>
            </a:ln>
            <a:effectLst/>
          </p:spPr>
        </p:pic>
      </p:grpSp>
      <p:pic>
        <p:nvPicPr>
          <p:cNvPr id="352" name="isabella-fischer-ynfmVbvunQU-unsplash.jpg" descr="isabella-fischer-ynfmVbvunQU-unsplash.jpg"/>
          <p:cNvPicPr>
            <a:picLocks noChangeAspect="1"/>
          </p:cNvPicPr>
          <p:nvPr/>
        </p:nvPicPr>
        <p:blipFill>
          <a:blip r:embed="rId5"/>
          <a:srcRect l="39607" t="17159" b="17159"/>
          <a:stretch>
            <a:fillRect/>
          </a:stretch>
        </p:blipFill>
        <p:spPr>
          <a:xfrm flipH="1">
            <a:off x="1060548" y="2940269"/>
            <a:ext cx="9397404" cy="8041018"/>
          </a:xfrm>
          <a:prstGeom prst="rect">
            <a:avLst/>
          </a:prstGeom>
          <a:ln w="12700">
            <a:miter lim="400000"/>
          </a:ln>
        </p:spPr>
      </p:pic>
      <p:pic>
        <p:nvPicPr>
          <p:cNvPr id="353" name="Colourtext Logo Grey 500x500.png" descr="Colourtext Logo Grey 500x500.png"/>
          <p:cNvPicPr>
            <a:picLocks noChangeAspect="1"/>
          </p:cNvPicPr>
          <p:nvPr/>
        </p:nvPicPr>
        <p:blipFill>
          <a:blip r:embed="rId6"/>
          <a:stretch>
            <a:fillRect/>
          </a:stretch>
        </p:blipFill>
        <p:spPr>
          <a:xfrm>
            <a:off x="18076180" y="11664119"/>
            <a:ext cx="3048013" cy="1530128"/>
          </a:xfrm>
          <a:prstGeom prst="rect">
            <a:avLst/>
          </a:prstGeom>
          <a:ln w="12700">
            <a:miter lim="400000"/>
          </a:ln>
        </p:spPr>
      </p:pic>
      <p:sp>
        <p:nvSpPr>
          <p:cNvPr id="354" name="93%…"/>
          <p:cNvSpPr txBox="1"/>
          <p:nvPr/>
        </p:nvSpPr>
        <p:spPr>
          <a:xfrm>
            <a:off x="12242235" y="5183082"/>
            <a:ext cx="10054889" cy="33498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algn="ctr" defTabSz="2340805">
              <a:lnSpc>
                <a:spcPct val="80000"/>
              </a:lnSpc>
              <a:spcBef>
                <a:spcPts val="0"/>
              </a:spcBef>
              <a:defRPr sz="13439" b="1" spc="-268">
                <a:solidFill>
                  <a:srgbClr val="FFFFFF"/>
                </a:solidFill>
              </a:defRPr>
            </a:pPr>
            <a:r>
              <a:t>93%</a:t>
            </a:r>
          </a:p>
          <a:p>
            <a:pPr algn="ctr" defTabSz="2340805">
              <a:lnSpc>
                <a:spcPct val="80000"/>
              </a:lnSpc>
              <a:spcBef>
                <a:spcPts val="0"/>
              </a:spcBef>
              <a:defRPr b="1" spc="-96">
                <a:solidFill>
                  <a:srgbClr val="FFFFFF"/>
                </a:solidFill>
              </a:defRPr>
            </a:pPr>
            <a:r>
              <a:t>of TV’s accumulated brand memory carried forward each week</a:t>
            </a:r>
          </a:p>
        </p:txBody>
      </p:sp>
      <p:sp>
        <p:nvSpPr>
          <p:cNvPr id="355" name="Pay-Per-Click"/>
          <p:cNvSpPr txBox="1"/>
          <p:nvPr/>
        </p:nvSpPr>
        <p:spPr>
          <a:xfrm>
            <a:off x="5810351" y="6550552"/>
            <a:ext cx="410961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rgbClr val="A9A9A9"/>
                </a:solidFill>
              </a:defRPr>
            </a:lvl1pPr>
          </a:lstStyle>
          <a:p>
            <a:r>
              <a:t>Pay-Per-Click</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47"/>
                                        </p:tgtEl>
                                        <p:attrNameLst>
                                          <p:attrName>style.visibility</p:attrName>
                                        </p:attrNameLst>
                                      </p:cBhvr>
                                      <p:to>
                                        <p:strVal val="visible"/>
                                      </p:to>
                                    </p:set>
                                    <p:animEffect transition="in" filter="fade">
                                      <p:cBhvr>
                                        <p:cTn id="7" dur="1000"/>
                                        <p:tgtEl>
                                          <p:spTgt spid="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354"/>
                                        </p:tgtEl>
                                        <p:attrNameLst>
                                          <p:attrName>style.visibility</p:attrName>
                                        </p:attrNameLst>
                                      </p:cBhvr>
                                      <p:to>
                                        <p:strVal val="visible"/>
                                      </p:to>
                                    </p:set>
                                    <p:animEffect transition="in" filter="fade">
                                      <p:cBhvr>
                                        <p:cTn id="12"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1" animBg="1" advAuto="0"/>
      <p:bldP spid="354" grpId="2"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caleb-woods-h8PU4-UnPWA-unsplash.jpg" descr="caleb-woods-h8PU4-UnPWA-unsplash.jpg"/>
          <p:cNvPicPr>
            <a:picLocks noChangeAspect="1"/>
          </p:cNvPicPr>
          <p:nvPr/>
        </p:nvPicPr>
        <p:blipFill>
          <a:blip r:embed="rId3"/>
          <a:stretch>
            <a:fillRect/>
          </a:stretch>
        </p:blipFill>
        <p:spPr>
          <a:xfrm>
            <a:off x="11239560" y="2940666"/>
            <a:ext cx="12060392" cy="8040260"/>
          </a:xfrm>
          <a:prstGeom prst="rect">
            <a:avLst/>
          </a:prstGeom>
          <a:ln w="12700">
            <a:miter lim="400000"/>
          </a:ln>
        </p:spPr>
      </p:pic>
      <p:sp>
        <p:nvSpPr>
          <p:cNvPr id="360" name="The TV Persistence Dividend"/>
          <p:cNvSpPr txBox="1"/>
          <p:nvPr/>
        </p:nvSpPr>
        <p:spPr>
          <a:xfrm>
            <a:off x="941614" y="-1346431"/>
            <a:ext cx="21838106"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TV Persistence Dividend</a:t>
            </a:r>
          </a:p>
        </p:txBody>
      </p:sp>
      <p:grpSp>
        <p:nvGrpSpPr>
          <p:cNvPr id="363" name="Group"/>
          <p:cNvGrpSpPr/>
          <p:nvPr/>
        </p:nvGrpSpPr>
        <p:grpSpPr>
          <a:xfrm>
            <a:off x="21343005" y="11731280"/>
            <a:ext cx="2476501" cy="1395806"/>
            <a:chOff x="0" y="0"/>
            <a:chExt cx="2476500" cy="1395805"/>
          </a:xfrm>
        </p:grpSpPr>
        <p:sp>
          <p:nvSpPr>
            <p:cNvPr id="361"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62" name="TAM_LogoNoSubtext_Yellow.png" descr="TAM_LogoNoSubtext_Yellow.png"/>
            <p:cNvPicPr>
              <a:picLocks noChangeAspect="1"/>
            </p:cNvPicPr>
            <p:nvPr/>
          </p:nvPicPr>
          <p:blipFill>
            <a:blip r:embed="rId4"/>
            <a:stretch>
              <a:fillRect/>
            </a:stretch>
          </p:blipFill>
          <p:spPr>
            <a:xfrm>
              <a:off x="156" y="443"/>
              <a:ext cx="2476188" cy="1394919"/>
            </a:xfrm>
            <a:prstGeom prst="rect">
              <a:avLst/>
            </a:prstGeom>
            <a:ln w="12700" cap="flat">
              <a:noFill/>
              <a:miter lim="400000"/>
            </a:ln>
            <a:effectLst/>
          </p:spPr>
        </p:pic>
      </p:grpSp>
      <p:pic>
        <p:nvPicPr>
          <p:cNvPr id="364" name="isabella-fischer-ynfmVbvunQU-unsplash.jpg" descr="isabella-fischer-ynfmVbvunQU-unsplash.jpg"/>
          <p:cNvPicPr>
            <a:picLocks noChangeAspect="1"/>
          </p:cNvPicPr>
          <p:nvPr/>
        </p:nvPicPr>
        <p:blipFill>
          <a:blip r:embed="rId5"/>
          <a:srcRect l="39607" t="17159" b="17159"/>
          <a:stretch>
            <a:fillRect/>
          </a:stretch>
        </p:blipFill>
        <p:spPr>
          <a:xfrm flipH="1">
            <a:off x="1060548" y="2940269"/>
            <a:ext cx="9397404" cy="8041018"/>
          </a:xfrm>
          <a:prstGeom prst="rect">
            <a:avLst/>
          </a:prstGeom>
          <a:ln w="12700">
            <a:miter lim="400000"/>
          </a:ln>
        </p:spPr>
      </p:pic>
      <p:pic>
        <p:nvPicPr>
          <p:cNvPr id="365" name="Colourtext Logo Grey 500x500.png" descr="Colourtext Logo Grey 500x500.png"/>
          <p:cNvPicPr>
            <a:picLocks noChangeAspect="1"/>
          </p:cNvPicPr>
          <p:nvPr/>
        </p:nvPicPr>
        <p:blipFill>
          <a:blip r:embed="rId6"/>
          <a:stretch>
            <a:fillRect/>
          </a:stretch>
        </p:blipFill>
        <p:spPr>
          <a:xfrm>
            <a:off x="18076180" y="11664119"/>
            <a:ext cx="3048013" cy="1530128"/>
          </a:xfrm>
          <a:prstGeom prst="rect">
            <a:avLst/>
          </a:prstGeom>
          <a:ln w="12700">
            <a:miter lim="400000"/>
          </a:ln>
        </p:spPr>
      </p:pic>
      <p:sp>
        <p:nvSpPr>
          <p:cNvPr id="366" name="Average TV half-life was…"/>
          <p:cNvSpPr txBox="1"/>
          <p:nvPr/>
        </p:nvSpPr>
        <p:spPr>
          <a:xfrm>
            <a:off x="12444632" y="5183082"/>
            <a:ext cx="9650094" cy="33498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algn="ctr" defTabSz="2438339">
              <a:lnSpc>
                <a:spcPct val="80000"/>
              </a:lnSpc>
              <a:spcBef>
                <a:spcPts val="0"/>
              </a:spcBef>
              <a:defRPr sz="5000" b="1" spc="-100">
                <a:solidFill>
                  <a:srgbClr val="FFFFFF"/>
                </a:solidFill>
              </a:defRPr>
            </a:pPr>
            <a:r>
              <a:t>Average TV half-life was </a:t>
            </a:r>
          </a:p>
          <a:p>
            <a:pPr algn="ctr" defTabSz="2438339">
              <a:lnSpc>
                <a:spcPct val="80000"/>
              </a:lnSpc>
              <a:spcBef>
                <a:spcPts val="0"/>
              </a:spcBef>
              <a:defRPr sz="14000" b="1" spc="-280">
                <a:solidFill>
                  <a:srgbClr val="FFFFFF"/>
                </a:solidFill>
              </a:defRPr>
            </a:pPr>
            <a:r>
              <a:t>9 weeks</a:t>
            </a:r>
          </a:p>
        </p:txBody>
      </p:sp>
      <p:sp>
        <p:nvSpPr>
          <p:cNvPr id="367" name="Pay-Per-Click"/>
          <p:cNvSpPr txBox="1"/>
          <p:nvPr/>
        </p:nvSpPr>
        <p:spPr>
          <a:xfrm>
            <a:off x="5810351" y="6550552"/>
            <a:ext cx="410961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rgbClr val="A9A9A9"/>
                </a:solidFill>
              </a:defRPr>
            </a:lvl1pPr>
          </a:lstStyle>
          <a:p>
            <a:r>
              <a:t>Pay-Per-Click</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Colourtext Logo Grey 500x500.png" descr="Colourtext Logo Grey 500x500.png"/>
          <p:cNvPicPr>
            <a:picLocks noChangeAspect="1"/>
          </p:cNvPicPr>
          <p:nvPr/>
        </p:nvPicPr>
        <p:blipFill>
          <a:blip r:embed="rId3"/>
          <a:stretch>
            <a:fillRect/>
          </a:stretch>
        </p:blipFill>
        <p:spPr>
          <a:xfrm>
            <a:off x="18076180" y="11969056"/>
            <a:ext cx="3048013" cy="1530127"/>
          </a:xfrm>
          <a:prstGeom prst="rect">
            <a:avLst/>
          </a:prstGeom>
          <a:ln w="12700">
            <a:miter lim="400000"/>
          </a:ln>
        </p:spPr>
      </p:pic>
      <p:sp>
        <p:nvSpPr>
          <p:cNvPr id="372" name="Radio Attribution Projet…"/>
          <p:cNvSpPr txBox="1"/>
          <p:nvPr/>
        </p:nvSpPr>
        <p:spPr>
          <a:xfrm>
            <a:off x="2044982" y="2507881"/>
            <a:ext cx="20294037" cy="99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Television’s influence on various brand outcomes in these models does not evaporate at the end of a campaign. </a:t>
            </a:r>
          </a:p>
          <a:p>
            <a:pPr algn="ctr" defTabSz="2438337">
              <a:lnSpc>
                <a:spcPct val="100000"/>
              </a:lnSpc>
              <a:spcBef>
                <a:spcPts val="0"/>
              </a:spcBef>
              <a:defRPr sz="3000">
                <a:solidFill>
                  <a:srgbClr val="797979"/>
                </a:solidFill>
                <a:latin typeface="Georgia"/>
                <a:ea typeface="Georgia"/>
                <a:cs typeface="Georgia"/>
                <a:sym typeface="Georgia"/>
              </a:defRPr>
            </a:pPr>
            <a:r>
              <a:t>On average it takes about </a:t>
            </a:r>
            <a:r>
              <a:rPr b="1"/>
              <a:t>nine weeks</a:t>
            </a:r>
            <a:r>
              <a:t> for half of TV’s brand memory effect to fade away</a:t>
            </a:r>
          </a:p>
        </p:txBody>
      </p:sp>
      <p:sp>
        <p:nvSpPr>
          <p:cNvPr id="373" name="TV’s brand memory half-life"/>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brand memory half-life</a:t>
            </a:r>
          </a:p>
        </p:txBody>
      </p:sp>
      <p:sp>
        <p:nvSpPr>
          <p:cNvPr id="374" name="Radio Attribution Projet…"/>
          <p:cNvSpPr txBox="1"/>
          <p:nvPr/>
        </p:nvSpPr>
        <p:spPr>
          <a:xfrm>
            <a:off x="960251" y="12407120"/>
            <a:ext cx="13063485"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Persistence Dividend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75" name="TAM_LogoNoSubtext_Yellow.png" descr="TAM_LogoNoSubtext_Yellow.png"/>
          <p:cNvPicPr>
            <a:picLocks noChangeAspect="1"/>
          </p:cNvPicPr>
          <p:nvPr/>
        </p:nvPicPr>
        <p:blipFill>
          <a:blip r:embed="rId4"/>
          <a:stretch>
            <a:fillRect/>
          </a:stretch>
        </p:blipFill>
        <p:spPr>
          <a:xfrm>
            <a:off x="21343489" y="12036844"/>
            <a:ext cx="2475534" cy="1394551"/>
          </a:xfrm>
          <a:prstGeom prst="rect">
            <a:avLst/>
          </a:prstGeom>
          <a:ln w="12700">
            <a:miter lim="400000"/>
          </a:ln>
        </p:spPr>
      </p:pic>
      <p:graphicFrame>
        <p:nvGraphicFramePr>
          <p:cNvPr id="376" name="2D Bar Chart"/>
          <p:cNvGraphicFramePr/>
          <p:nvPr>
            <p:extLst>
              <p:ext uri="{D42A27DB-BD31-4B8C-83A1-F6EECF244321}">
                <p14:modId xmlns:p14="http://schemas.microsoft.com/office/powerpoint/2010/main" val="1849803912"/>
              </p:ext>
            </p:extLst>
          </p:nvPr>
        </p:nvGraphicFramePr>
        <p:xfrm>
          <a:off x="3343030" y="4557921"/>
          <a:ext cx="13975250" cy="6519973"/>
        </p:xfrm>
        <a:graphic>
          <a:graphicData uri="http://schemas.openxmlformats.org/drawingml/2006/chart">
            <c:chart xmlns:c="http://schemas.openxmlformats.org/drawingml/2006/chart" xmlns:r="http://schemas.openxmlformats.org/officeDocument/2006/relationships" r:id="rId5"/>
          </a:graphicData>
        </a:graphic>
      </p:graphicFrame>
      <p:grpSp>
        <p:nvGrpSpPr>
          <p:cNvPr id="379" name="Group"/>
          <p:cNvGrpSpPr/>
          <p:nvPr/>
        </p:nvGrpSpPr>
        <p:grpSpPr>
          <a:xfrm>
            <a:off x="8054082" y="4047392"/>
            <a:ext cx="2644469" cy="6773254"/>
            <a:chOff x="0" y="0"/>
            <a:chExt cx="2644467" cy="6773253"/>
          </a:xfrm>
        </p:grpSpPr>
        <p:sp>
          <p:nvSpPr>
            <p:cNvPr id="377" name="Line"/>
            <p:cNvSpPr/>
            <p:nvPr/>
          </p:nvSpPr>
          <p:spPr>
            <a:xfrm flipV="1">
              <a:off x="1322234" y="1037563"/>
              <a:ext cx="1" cy="5735691"/>
            </a:xfrm>
            <a:prstGeom prst="line">
              <a:avLst/>
            </a:prstGeom>
            <a:noFill/>
            <a:ln w="50800" cap="flat">
              <a:solidFill>
                <a:srgbClr val="2B5F8A"/>
              </a:solidFill>
              <a:custDash>
                <a:ds d="200000" sp="200000"/>
              </a:custDash>
              <a:miter lim="400000"/>
            </a:ln>
            <a:effectLst/>
          </p:spPr>
          <p:txBody>
            <a:bodyPr wrap="square" lIns="50800" tIns="50800" rIns="50800" bIns="50800" numCol="1" anchor="ctr">
              <a:noAutofit/>
            </a:bodyPr>
            <a:lstStyle/>
            <a:p>
              <a:endParaRPr/>
            </a:p>
          </p:txBody>
        </p:sp>
        <p:sp>
          <p:nvSpPr>
            <p:cNvPr id="378" name="9 week average half-life"/>
            <p:cNvSpPr txBox="1"/>
            <p:nvPr/>
          </p:nvSpPr>
          <p:spPr>
            <a:xfrm>
              <a:off x="0" y="0"/>
              <a:ext cx="2644468" cy="9130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2800">
                  <a:solidFill>
                    <a:srgbClr val="2B5F8A"/>
                  </a:solidFill>
                </a:defRPr>
              </a:lvl1pPr>
            </a:lstStyle>
            <a:p>
              <a:r>
                <a:t>9 week average half-life</a:t>
              </a:r>
            </a:p>
          </p:txBody>
        </p:sp>
      </p:grpSp>
      <p:sp>
        <p:nvSpPr>
          <p:cNvPr id="380" name="(App downloads)"/>
          <p:cNvSpPr txBox="1"/>
          <p:nvPr/>
        </p:nvSpPr>
        <p:spPr>
          <a:xfrm>
            <a:off x="16331558" y="5174029"/>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1" name="(Web visits)"/>
          <p:cNvSpPr txBox="1"/>
          <p:nvPr/>
        </p:nvSpPr>
        <p:spPr>
          <a:xfrm>
            <a:off x="16331558" y="5895761"/>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(Web visits)</a:t>
            </a:r>
          </a:p>
        </p:txBody>
      </p:sp>
      <p:sp>
        <p:nvSpPr>
          <p:cNvPr id="382" name="(App sessions)"/>
          <p:cNvSpPr txBox="1"/>
          <p:nvPr/>
        </p:nvSpPr>
        <p:spPr>
          <a:xfrm>
            <a:off x="10869765" y="6643523"/>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sessions)</a:t>
            </a:r>
          </a:p>
        </p:txBody>
      </p:sp>
      <p:sp>
        <p:nvSpPr>
          <p:cNvPr id="383" name="(App downloads)"/>
          <p:cNvSpPr txBox="1"/>
          <p:nvPr/>
        </p:nvSpPr>
        <p:spPr>
          <a:xfrm>
            <a:off x="10473278" y="7374508"/>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4" name="(App daily users)"/>
          <p:cNvSpPr txBox="1"/>
          <p:nvPr/>
        </p:nvSpPr>
        <p:spPr>
          <a:xfrm>
            <a:off x="9771257" y="8756356"/>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daily users)</a:t>
            </a:r>
          </a:p>
        </p:txBody>
      </p:sp>
      <p:sp>
        <p:nvSpPr>
          <p:cNvPr id="385" name="(Organic search &amp; branded keyword search)"/>
          <p:cNvSpPr txBox="1"/>
          <p:nvPr/>
        </p:nvSpPr>
        <p:spPr>
          <a:xfrm>
            <a:off x="9771257" y="9513761"/>
            <a:ext cx="669072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(Organic search &amp; branded keyword search)</a:t>
            </a:r>
          </a:p>
        </p:txBody>
      </p:sp>
      <p:sp>
        <p:nvSpPr>
          <p:cNvPr id="386" name="(App downloads)"/>
          <p:cNvSpPr txBox="1"/>
          <p:nvPr/>
        </p:nvSpPr>
        <p:spPr>
          <a:xfrm>
            <a:off x="9771257" y="10271164"/>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7" name="(Organic search)"/>
          <p:cNvSpPr txBox="1"/>
          <p:nvPr/>
        </p:nvSpPr>
        <p:spPr>
          <a:xfrm>
            <a:off x="9771257" y="8135209"/>
            <a:ext cx="2644469"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(Organic search)</a:t>
            </a:r>
          </a:p>
        </p:txBody>
      </p:sp>
      <p:sp>
        <p:nvSpPr>
          <p:cNvPr id="388" name="TV memory half-life in weeks"/>
          <p:cNvSpPr txBox="1"/>
          <p:nvPr/>
        </p:nvSpPr>
        <p:spPr>
          <a:xfrm>
            <a:off x="8802374" y="11148151"/>
            <a:ext cx="7682995" cy="4366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200">
                <a:solidFill>
                  <a:srgbClr val="797979"/>
                </a:solidFill>
              </a:defRPr>
            </a:lvl1pPr>
          </a:lstStyle>
          <a:p>
            <a:r>
              <a:t>TV memory half-life in weeks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79"/>
                                        </p:tgtEl>
                                        <p:attrNameLst>
                                          <p:attrName>style.visibility</p:attrName>
                                        </p:attrNameLst>
                                      </p:cBhvr>
                                      <p:to>
                                        <p:strVal val="visible"/>
                                      </p:to>
                                    </p:set>
                                    <p:animEffect transition="in" filter="fade">
                                      <p:cBhvr>
                                        <p:cTn id="7" dur="1000"/>
                                        <p:tgtEl>
                                          <p:spTgt spid="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3702.jpg.jpeg" descr="3702.jpg.jpeg"/>
          <p:cNvPicPr>
            <a:picLocks noChangeAspect="1"/>
          </p:cNvPicPr>
          <p:nvPr/>
        </p:nvPicPr>
        <p:blipFill>
          <a:blip r:embed="rId3"/>
          <a:srcRect t="3480" b="20430"/>
          <a:stretch>
            <a:fillRect/>
          </a:stretch>
        </p:blipFill>
        <p:spPr>
          <a:xfrm>
            <a:off x="0" y="-99626"/>
            <a:ext cx="24384001" cy="13915253"/>
          </a:xfrm>
          <a:prstGeom prst="rect">
            <a:avLst/>
          </a:prstGeom>
          <a:ln w="12700">
            <a:miter lim="400000"/>
          </a:ln>
        </p:spPr>
      </p:pic>
      <p:sp>
        <p:nvSpPr>
          <p:cNvPr id="393" name="Draining the TV memory reservoir shows up slowly in lost brand performance"/>
          <p:cNvSpPr txBox="1"/>
          <p:nvPr/>
        </p:nvSpPr>
        <p:spPr>
          <a:xfrm>
            <a:off x="763814" y="-203431"/>
            <a:ext cx="21893966"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243271">
              <a:lnSpc>
                <a:spcPct val="80000"/>
              </a:lnSpc>
              <a:spcBef>
                <a:spcPts val="0"/>
              </a:spcBef>
              <a:defRPr sz="9200" b="1" spc="-183">
                <a:solidFill>
                  <a:srgbClr val="FFFFFF"/>
                </a:solidFill>
              </a:defRPr>
            </a:lvl1pPr>
          </a:lstStyle>
          <a:p>
            <a:r>
              <a:t>Draining the TV memory reservoir shows up slowly in lost brand performance</a:t>
            </a:r>
          </a:p>
        </p:txBody>
      </p:sp>
      <p:pic>
        <p:nvPicPr>
          <p:cNvPr id="394" name="logo_white_v1.0.png" descr="logo_white_v1.0.png"/>
          <p:cNvPicPr>
            <a:picLocks noChangeAspect="1"/>
          </p:cNvPicPr>
          <p:nvPr/>
        </p:nvPicPr>
        <p:blipFill>
          <a:blip r:embed="rId4"/>
          <a:stretch>
            <a:fillRect/>
          </a:stretch>
        </p:blipFill>
        <p:spPr>
          <a:xfrm>
            <a:off x="17710863" y="11667183"/>
            <a:ext cx="3309258" cy="1524001"/>
          </a:xfrm>
          <a:prstGeom prst="rect">
            <a:avLst/>
          </a:prstGeom>
          <a:ln w="12700">
            <a:miter lim="400000"/>
          </a:ln>
        </p:spPr>
      </p:pic>
      <p:grpSp>
        <p:nvGrpSpPr>
          <p:cNvPr id="397" name="Group"/>
          <p:cNvGrpSpPr/>
          <p:nvPr/>
        </p:nvGrpSpPr>
        <p:grpSpPr>
          <a:xfrm>
            <a:off x="21343005" y="11731280"/>
            <a:ext cx="2476501" cy="1395806"/>
            <a:chOff x="0" y="0"/>
            <a:chExt cx="2476500" cy="1395805"/>
          </a:xfrm>
        </p:grpSpPr>
        <p:sp>
          <p:nvSpPr>
            <p:cNvPr id="395"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96"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
        <p:nvSpPr>
          <p:cNvPr id="398" name="Pausing TV advertising is not a neutral act…"/>
          <p:cNvSpPr txBox="1"/>
          <p:nvPr/>
        </p:nvSpPr>
        <p:spPr>
          <a:xfrm>
            <a:off x="1181517" y="5095933"/>
            <a:ext cx="21263190" cy="50019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ormAutofit/>
          </a:bodyPr>
          <a:lstStyle/>
          <a:p>
            <a:pPr marL="508000" indent="-508000" defTabSz="2438339">
              <a:lnSpc>
                <a:spcPct val="150000"/>
              </a:lnSpc>
              <a:spcBef>
                <a:spcPts val="0"/>
              </a:spcBef>
              <a:buSzPct val="123000"/>
              <a:buChar char="•"/>
              <a:defRPr b="1" spc="-96">
                <a:solidFill>
                  <a:srgbClr val="FFFFFF"/>
                </a:solidFill>
              </a:defRPr>
            </a:pPr>
            <a:r>
              <a:t>Pausing TV advertising is not a neutral act</a:t>
            </a:r>
          </a:p>
          <a:p>
            <a:pPr marL="508000" indent="-508000" defTabSz="2438339">
              <a:lnSpc>
                <a:spcPct val="150000"/>
              </a:lnSpc>
              <a:spcBef>
                <a:spcPts val="0"/>
              </a:spcBef>
              <a:buSzPct val="123000"/>
              <a:buChar char="•"/>
              <a:defRPr b="1" spc="-96">
                <a:solidFill>
                  <a:srgbClr val="FFFFFF"/>
                </a:solidFill>
              </a:defRPr>
            </a:pPr>
            <a:r>
              <a:t>50% of accumulated brand memory drains away after 9 weeks</a:t>
            </a:r>
          </a:p>
          <a:p>
            <a:pPr marL="508000" indent="-508000" defTabSz="2438339">
              <a:lnSpc>
                <a:spcPct val="150000"/>
              </a:lnSpc>
              <a:spcBef>
                <a:spcPts val="0"/>
              </a:spcBef>
              <a:buSzPct val="123000"/>
              <a:buChar char="•"/>
              <a:defRPr b="1" spc="-96">
                <a:solidFill>
                  <a:srgbClr val="FFFFFF"/>
                </a:solidFill>
              </a:defRPr>
            </a:pPr>
            <a:r>
              <a:t>TV’s value unfolds over longer horizons than measurement captures</a:t>
            </a:r>
          </a:p>
          <a:p>
            <a:pPr marL="508000" indent="-508000" defTabSz="2438339">
              <a:lnSpc>
                <a:spcPct val="150000"/>
              </a:lnSpc>
              <a:spcBef>
                <a:spcPts val="0"/>
              </a:spcBef>
              <a:buSzPct val="123000"/>
              <a:buChar char="•"/>
              <a:defRPr b="1" spc="-96">
                <a:solidFill>
                  <a:srgbClr val="FFFFFF"/>
                </a:solidFill>
              </a:defRPr>
            </a:pPr>
            <a:r>
              <a:t>This means it is routinely undervalued by short-term attribution systems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8">
                                            <p:bg/>
                                          </p:spTgt>
                                        </p:tgtEl>
                                        <p:attrNameLst>
                                          <p:attrName>style.visibility</p:attrName>
                                        </p:attrNameLst>
                                      </p:cBhvr>
                                      <p:to>
                                        <p:strVal val="visible"/>
                                      </p:to>
                                    </p:set>
                                    <p:animEffect transition="in" filter="fade">
                                      <p:cBhvr>
                                        <p:cTn id="7" dur="1000"/>
                                        <p:tgtEl>
                                          <p:spTgt spid="398">
                                            <p:bg/>
                                          </p:spTgt>
                                        </p:tgtEl>
                                      </p:cBhvr>
                                    </p:animEffect>
                                  </p:childTnLst>
                                </p:cTn>
                              </p:par>
                              <p:par>
                                <p:cTn id="8" presetID="10" presetClass="entr" presetSubtype="0" fill="hold" grpId="1" nodeType="withEffect">
                                  <p:stCondLst>
                                    <p:cond delay="0"/>
                                  </p:stCondLst>
                                  <p:iterate>
                                    <p:tmAbs val="0"/>
                                  </p:iterate>
                                  <p:childTnLst>
                                    <p:set>
                                      <p:cBhvr>
                                        <p:cTn id="9" fill="hold"/>
                                        <p:tgtEl>
                                          <p:spTgt spid="398">
                                            <p:txEl>
                                              <p:pRg st="0" end="0"/>
                                            </p:txEl>
                                          </p:spTgt>
                                        </p:tgtEl>
                                        <p:attrNameLst>
                                          <p:attrName>style.visibility</p:attrName>
                                        </p:attrNameLst>
                                      </p:cBhvr>
                                      <p:to>
                                        <p:strVal val="visible"/>
                                      </p:to>
                                    </p:set>
                                    <p:animEffect transition="in" filter="fade">
                                      <p:cBhvr>
                                        <p:cTn id="10" dur="1000"/>
                                        <p:tgtEl>
                                          <p:spTgt spid="39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398">
                                            <p:txEl>
                                              <p:pRg st="1" end="1"/>
                                            </p:txEl>
                                          </p:spTgt>
                                        </p:tgtEl>
                                        <p:attrNameLst>
                                          <p:attrName>style.visibility</p:attrName>
                                        </p:attrNameLst>
                                      </p:cBhvr>
                                      <p:to>
                                        <p:strVal val="visible"/>
                                      </p:to>
                                    </p:set>
                                    <p:animEffect transition="in" filter="fade">
                                      <p:cBhvr>
                                        <p:cTn id="15" dur="1000"/>
                                        <p:tgtEl>
                                          <p:spTgt spid="39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398">
                                            <p:txEl>
                                              <p:pRg st="2" end="2"/>
                                            </p:txEl>
                                          </p:spTgt>
                                        </p:tgtEl>
                                        <p:attrNameLst>
                                          <p:attrName>style.visibility</p:attrName>
                                        </p:attrNameLst>
                                      </p:cBhvr>
                                      <p:to>
                                        <p:strVal val="visible"/>
                                      </p:to>
                                    </p:set>
                                    <p:animEffect transition="in" filter="fade">
                                      <p:cBhvr>
                                        <p:cTn id="20" dur="1000"/>
                                        <p:tgtEl>
                                          <p:spTgt spid="39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398">
                                            <p:txEl>
                                              <p:pRg st="3" end="3"/>
                                            </p:txEl>
                                          </p:spTgt>
                                        </p:tgtEl>
                                        <p:attrNameLst>
                                          <p:attrName>style.visibility</p:attrName>
                                        </p:attrNameLst>
                                      </p:cBhvr>
                                      <p:to>
                                        <p:strVal val="visible"/>
                                      </p:to>
                                    </p:set>
                                    <p:animEffect transition="in" filter="fade">
                                      <p:cBhvr>
                                        <p:cTn id="25" dur="1000"/>
                                        <p:tgtEl>
                                          <p:spTgt spid="3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kevin-woblick-439WmdedHVA-unsplash.jpg" descr="kevin-woblick-439WmdedHVA-unsplash.jpg"/>
          <p:cNvPicPr>
            <a:picLocks noChangeAspect="1"/>
          </p:cNvPicPr>
          <p:nvPr/>
        </p:nvPicPr>
        <p:blipFill>
          <a:blip r:embed="rId3"/>
          <a:srcRect t="10773" b="4210"/>
          <a:stretch>
            <a:fillRect/>
          </a:stretch>
        </p:blipFill>
        <p:spPr>
          <a:xfrm>
            <a:off x="-1" y="-51436"/>
            <a:ext cx="24384001" cy="13818872"/>
          </a:xfrm>
          <a:prstGeom prst="rect">
            <a:avLst/>
          </a:prstGeom>
          <a:ln w="12700">
            <a:miter lim="400000"/>
          </a:ln>
        </p:spPr>
      </p:pic>
      <p:sp>
        <p:nvSpPr>
          <p:cNvPr id="403" name="Cut TV once, pay twice:…"/>
          <p:cNvSpPr txBox="1"/>
          <p:nvPr/>
        </p:nvSpPr>
        <p:spPr>
          <a:xfrm>
            <a:off x="763814" y="-203431"/>
            <a:ext cx="21893966"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defTabSz="2438339">
              <a:lnSpc>
                <a:spcPct val="80000"/>
              </a:lnSpc>
              <a:spcBef>
                <a:spcPts val="0"/>
              </a:spcBef>
              <a:defRPr sz="10000" b="1" spc="-200">
                <a:solidFill>
                  <a:srgbClr val="FFFFFF"/>
                </a:solidFill>
              </a:defRPr>
            </a:pPr>
            <a:r>
              <a:t>Cut TV once, pay twice:</a:t>
            </a:r>
          </a:p>
          <a:p>
            <a:pPr defTabSz="2438339">
              <a:lnSpc>
                <a:spcPct val="80000"/>
              </a:lnSpc>
              <a:spcBef>
                <a:spcPts val="0"/>
              </a:spcBef>
              <a:defRPr sz="10000" b="1" spc="-200">
                <a:solidFill>
                  <a:srgbClr val="FFFFFF"/>
                </a:solidFill>
              </a:defRPr>
            </a:pPr>
            <a:r>
              <a:t>The hidden value of TV advertising</a:t>
            </a:r>
          </a:p>
        </p:txBody>
      </p:sp>
      <p:pic>
        <p:nvPicPr>
          <p:cNvPr id="404" name="logo_white_v1.0.png" descr="logo_white_v1.0.png"/>
          <p:cNvPicPr>
            <a:picLocks noChangeAspect="1"/>
          </p:cNvPicPr>
          <p:nvPr/>
        </p:nvPicPr>
        <p:blipFill>
          <a:blip r:embed="rId4"/>
          <a:stretch>
            <a:fillRect/>
          </a:stretch>
        </p:blipFill>
        <p:spPr>
          <a:xfrm>
            <a:off x="17710863" y="11667183"/>
            <a:ext cx="3309258" cy="1524001"/>
          </a:xfrm>
          <a:prstGeom prst="rect">
            <a:avLst/>
          </a:prstGeom>
          <a:ln w="12700">
            <a:miter lim="400000"/>
          </a:ln>
        </p:spPr>
      </p:pic>
      <p:grpSp>
        <p:nvGrpSpPr>
          <p:cNvPr id="407" name="Group"/>
          <p:cNvGrpSpPr/>
          <p:nvPr/>
        </p:nvGrpSpPr>
        <p:grpSpPr>
          <a:xfrm>
            <a:off x="21343005" y="11731280"/>
            <a:ext cx="2476501" cy="1395806"/>
            <a:chOff x="0" y="0"/>
            <a:chExt cx="2476500" cy="1395805"/>
          </a:xfrm>
        </p:grpSpPr>
        <p:sp>
          <p:nvSpPr>
            <p:cNvPr id="405"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06"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gregory-atkats-W8R7mmqiS-E-unsplash.jpg" descr="gregory-atkats-W8R7mmqiS-E-unsplash.jpg"/>
          <p:cNvPicPr>
            <a:picLocks noChangeAspect="1"/>
          </p:cNvPicPr>
          <p:nvPr/>
        </p:nvPicPr>
        <p:blipFill>
          <a:blip r:embed="rId3"/>
          <a:srcRect t="1202" r="3470" b="1202"/>
          <a:stretch>
            <a:fillRect/>
          </a:stretch>
        </p:blipFill>
        <p:spPr>
          <a:xfrm>
            <a:off x="-35729" y="-119757"/>
            <a:ext cx="24538307" cy="13955644"/>
          </a:xfrm>
          <a:prstGeom prst="rect">
            <a:avLst/>
          </a:prstGeom>
          <a:ln w="12700">
            <a:miter lim="400000"/>
          </a:ln>
        </p:spPr>
      </p:pic>
      <p:sp>
        <p:nvSpPr>
          <p:cNvPr id="412" name="Does PPC effectiveness change when TV is active?"/>
          <p:cNvSpPr txBox="1"/>
          <p:nvPr/>
        </p:nvSpPr>
        <p:spPr>
          <a:xfrm>
            <a:off x="763814" y="202969"/>
            <a:ext cx="17166788"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243271">
              <a:lnSpc>
                <a:spcPct val="80000"/>
              </a:lnSpc>
              <a:spcBef>
                <a:spcPts val="0"/>
              </a:spcBef>
              <a:defRPr sz="11040" b="1" spc="-220">
                <a:solidFill>
                  <a:srgbClr val="FFFFFF"/>
                </a:solidFill>
              </a:defRPr>
            </a:lvl1pPr>
          </a:lstStyle>
          <a:p>
            <a:r>
              <a:t>Does PPC effectiveness change when TV is active?</a:t>
            </a:r>
          </a:p>
        </p:txBody>
      </p:sp>
      <p:pic>
        <p:nvPicPr>
          <p:cNvPr id="413" name="logo_white_v1.0.png" descr="logo_white_v1.0.png"/>
          <p:cNvPicPr>
            <a:picLocks noChangeAspect="1"/>
          </p:cNvPicPr>
          <p:nvPr/>
        </p:nvPicPr>
        <p:blipFill>
          <a:blip r:embed="rId4"/>
          <a:stretch>
            <a:fillRect/>
          </a:stretch>
        </p:blipFill>
        <p:spPr>
          <a:xfrm>
            <a:off x="17710863" y="440383"/>
            <a:ext cx="3309258" cy="1524001"/>
          </a:xfrm>
          <a:prstGeom prst="rect">
            <a:avLst/>
          </a:prstGeom>
          <a:ln w="12700">
            <a:miter lim="400000"/>
          </a:ln>
        </p:spPr>
      </p:pic>
      <p:grpSp>
        <p:nvGrpSpPr>
          <p:cNvPr id="416" name="Group"/>
          <p:cNvGrpSpPr/>
          <p:nvPr/>
        </p:nvGrpSpPr>
        <p:grpSpPr>
          <a:xfrm>
            <a:off x="21343005" y="504480"/>
            <a:ext cx="2476501" cy="1395806"/>
            <a:chOff x="0" y="0"/>
            <a:chExt cx="2476500" cy="1395805"/>
          </a:xfrm>
        </p:grpSpPr>
        <p:sp>
          <p:nvSpPr>
            <p:cNvPr id="41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15"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 name="Screenshot 2026-04-15 at 16.04.02.png" descr="Screenshot 2026-04-15 at 16.04.02.png"/>
          <p:cNvPicPr>
            <a:picLocks noChangeAspect="1"/>
          </p:cNvPicPr>
          <p:nvPr/>
        </p:nvPicPr>
        <p:blipFill>
          <a:blip r:embed="rId3"/>
          <a:stretch>
            <a:fillRect/>
          </a:stretch>
        </p:blipFill>
        <p:spPr>
          <a:xfrm>
            <a:off x="3937000" y="3747845"/>
            <a:ext cx="16510000" cy="7971848"/>
          </a:xfrm>
          <a:prstGeom prst="rect">
            <a:avLst/>
          </a:prstGeom>
          <a:ln w="12700">
            <a:miter lim="400000"/>
          </a:ln>
        </p:spPr>
      </p:pic>
      <p:pic>
        <p:nvPicPr>
          <p:cNvPr id="421"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sp>
        <p:nvSpPr>
          <p:cNvPr id="422" name="Radio Attribution Projet…"/>
          <p:cNvSpPr txBox="1"/>
          <p:nvPr/>
        </p:nvSpPr>
        <p:spPr>
          <a:xfrm>
            <a:off x="2044982" y="2358108"/>
            <a:ext cx="20294037" cy="99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some of the </a:t>
            </a:r>
            <a:r>
              <a:rPr b="1"/>
              <a:t>Web Visits</a:t>
            </a:r>
            <a:r>
              <a:t> created by TV  advertising for </a:t>
            </a:r>
          </a:p>
          <a:p>
            <a:pPr algn="ctr" defTabSz="2438337">
              <a:lnSpc>
                <a:spcPct val="100000"/>
              </a:lnSpc>
              <a:spcBef>
                <a:spcPts val="0"/>
              </a:spcBef>
              <a:defRPr sz="3000">
                <a:solidFill>
                  <a:srgbClr val="797979"/>
                </a:solidFill>
                <a:latin typeface="Georgia"/>
                <a:ea typeface="Georgia"/>
                <a:cs typeface="Georgia"/>
                <a:sym typeface="Georgia"/>
              </a:defRPr>
            </a:pPr>
            <a:r>
              <a:rPr b="1"/>
              <a:t>Brand 11 (Online)</a:t>
            </a:r>
            <a:r>
              <a:t> are misattributed to PPC by last-click measurement</a:t>
            </a:r>
          </a:p>
        </p:txBody>
      </p:sp>
      <p:sp>
        <p:nvSpPr>
          <p:cNvPr id="423" name="Last-click hands TV’s value to PPC"/>
          <p:cNvSpPr txBox="1"/>
          <p:nvPr/>
        </p:nvSpPr>
        <p:spPr>
          <a:xfrm>
            <a:off x="842020" y="-26685"/>
            <a:ext cx="21153112"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Last-click hands TV’s value to PPC</a:t>
            </a:r>
          </a:p>
        </p:txBody>
      </p:sp>
      <p:sp>
        <p:nvSpPr>
          <p:cNvPr id="424" name="Radio Attribution Projet…"/>
          <p:cNvSpPr txBox="1"/>
          <p:nvPr/>
        </p:nvSpPr>
        <p:spPr>
          <a:xfrm>
            <a:off x="960251" y="12407120"/>
            <a:ext cx="13025892"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25"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426" name="standard attribution hands 5% of TV’s total measured value to PPC"/>
          <p:cNvSpPr txBox="1"/>
          <p:nvPr/>
        </p:nvSpPr>
        <p:spPr>
          <a:xfrm>
            <a:off x="13863248" y="6354315"/>
            <a:ext cx="2475533" cy="2473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a:solidFill>
                  <a:srgbClr val="2B5F8A"/>
                </a:solidFill>
              </a:defRPr>
            </a:pPr>
            <a:r>
              <a:t>standard attribution hands </a:t>
            </a:r>
            <a:r>
              <a:rPr b="1"/>
              <a:t>5%</a:t>
            </a:r>
            <a:r>
              <a:t> of TV’s total measured value to PPC</a:t>
            </a:r>
          </a:p>
        </p:txBody>
      </p:sp>
      <p:grpSp>
        <p:nvGrpSpPr>
          <p:cNvPr id="429" name="Group"/>
          <p:cNvGrpSpPr/>
          <p:nvPr/>
        </p:nvGrpSpPr>
        <p:grpSpPr>
          <a:xfrm>
            <a:off x="10830195" y="3929851"/>
            <a:ext cx="5611585" cy="2182588"/>
            <a:chOff x="0" y="0"/>
            <a:chExt cx="5611583" cy="2182586"/>
          </a:xfrm>
        </p:grpSpPr>
        <p:sp>
          <p:nvSpPr>
            <p:cNvPr id="427" name="Rounded Rectangle"/>
            <p:cNvSpPr/>
            <p:nvPr/>
          </p:nvSpPr>
          <p:spPr>
            <a:xfrm>
              <a:off x="3623119" y="142940"/>
              <a:ext cx="1152434" cy="700264"/>
            </a:xfrm>
            <a:prstGeom prst="roundRect">
              <a:avLst>
                <a:gd name="adj" fmla="val 27204"/>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28" name="Rounded Rectangle"/>
            <p:cNvSpPr/>
            <p:nvPr/>
          </p:nvSpPr>
          <p:spPr>
            <a:xfrm>
              <a:off x="0" y="0"/>
              <a:ext cx="5611584" cy="2182587"/>
            </a:xfrm>
            <a:prstGeom prst="roundRect">
              <a:avLst>
                <a:gd name="adj" fmla="val 872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29"/>
                                        </p:tgtEl>
                                        <p:attrNameLst>
                                          <p:attrName>style.visibility</p:attrName>
                                        </p:attrNameLst>
                                      </p:cBhvr>
                                      <p:to>
                                        <p:strVal val="visible"/>
                                      </p:to>
                                    </p:set>
                                    <p:animEffect transition="in" filter="fade">
                                      <p:cBhvr>
                                        <p:cTn id="7" dur="1000"/>
                                        <p:tgtEl>
                                          <p:spTgt spid="4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426"/>
                                        </p:tgtEl>
                                        <p:attrNameLst>
                                          <p:attrName>style.visibility</p:attrName>
                                        </p:attrNameLst>
                                      </p:cBhvr>
                                      <p:to>
                                        <p:strVal val="visible"/>
                                      </p:to>
                                    </p:set>
                                    <p:animEffect transition="in" filter="fade">
                                      <p:cBhvr>
                                        <p:cTn id="12"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2" animBg="1" advAuto="0"/>
      <p:bldP spid="429"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Colourtext Logo Grey 500x500.png" descr="Colourtext Logo Grey 500x500.png"/>
          <p:cNvPicPr>
            <a:picLocks noChangeAspect="1"/>
          </p:cNvPicPr>
          <p:nvPr/>
        </p:nvPicPr>
        <p:blipFill>
          <a:blip r:embed="rId3"/>
          <a:stretch>
            <a:fillRect/>
          </a:stretch>
        </p:blipFill>
        <p:spPr>
          <a:xfrm>
            <a:off x="3568331" y="11969056"/>
            <a:ext cx="3048013" cy="1530127"/>
          </a:xfrm>
          <a:prstGeom prst="rect">
            <a:avLst/>
          </a:prstGeom>
          <a:ln w="12700">
            <a:miter lim="400000"/>
          </a:ln>
        </p:spPr>
      </p:pic>
      <p:sp>
        <p:nvSpPr>
          <p:cNvPr id="434" name="TV’s structural boost to PPC"/>
          <p:cNvSpPr txBox="1"/>
          <p:nvPr/>
        </p:nvSpPr>
        <p:spPr>
          <a:xfrm>
            <a:off x="842020" y="-26685"/>
            <a:ext cx="17818517"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35" name="Radio Attribution Projet…"/>
          <p:cNvSpPr txBox="1"/>
          <p:nvPr/>
        </p:nvSpPr>
        <p:spPr>
          <a:xfrm>
            <a:off x="10746292" y="12407120"/>
            <a:ext cx="12804555"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36" name="TAM_LogoNoSubtext_Yellow.png" descr="TAM_LogoNoSubtext_Yellow.png"/>
          <p:cNvPicPr>
            <a:picLocks noChangeAspect="1"/>
          </p:cNvPicPr>
          <p:nvPr/>
        </p:nvPicPr>
        <p:blipFill>
          <a:blip r:embed="rId4"/>
          <a:stretch>
            <a:fillRect/>
          </a:stretch>
        </p:blipFill>
        <p:spPr>
          <a:xfrm>
            <a:off x="852278" y="12036844"/>
            <a:ext cx="2475534" cy="1394551"/>
          </a:xfrm>
          <a:prstGeom prst="rect">
            <a:avLst/>
          </a:prstGeom>
          <a:ln w="12700">
            <a:miter lim="400000"/>
          </a:ln>
        </p:spPr>
      </p:pic>
      <p:grpSp>
        <p:nvGrpSpPr>
          <p:cNvPr id="439" name="Group"/>
          <p:cNvGrpSpPr/>
          <p:nvPr/>
        </p:nvGrpSpPr>
        <p:grpSpPr>
          <a:xfrm>
            <a:off x="1241181" y="4991572"/>
            <a:ext cx="1394551" cy="1394551"/>
            <a:chOff x="0" y="0"/>
            <a:chExt cx="1394550" cy="1394550"/>
          </a:xfrm>
        </p:grpSpPr>
        <p:sp>
          <p:nvSpPr>
            <p:cNvPr id="437"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38" name="51%"/>
            <p:cNvSpPr txBox="1"/>
            <p:nvPr/>
          </p:nvSpPr>
          <p:spPr>
            <a:xfrm>
              <a:off x="64281" y="184680"/>
              <a:ext cx="1265988" cy="10251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51%</a:t>
              </a:r>
            </a:p>
          </p:txBody>
        </p:sp>
      </p:grpSp>
      <p:sp>
        <p:nvSpPr>
          <p:cNvPr id="440" name="Paid search converted around 51% more web visits when TV ads were running"/>
          <p:cNvSpPr txBox="1"/>
          <p:nvPr/>
        </p:nvSpPr>
        <p:spPr>
          <a:xfrm>
            <a:off x="2949927" y="5104647"/>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web visits when TV ads were running</a:t>
            </a:r>
          </a:p>
        </p:txBody>
      </p:sp>
      <p:grpSp>
        <p:nvGrpSpPr>
          <p:cNvPr id="444" name="Group"/>
          <p:cNvGrpSpPr/>
          <p:nvPr/>
        </p:nvGrpSpPr>
        <p:grpSpPr>
          <a:xfrm>
            <a:off x="1323885" y="7640058"/>
            <a:ext cx="6634340" cy="1394551"/>
            <a:chOff x="0" y="0"/>
            <a:chExt cx="6634339" cy="1394550"/>
          </a:xfrm>
        </p:grpSpPr>
        <p:sp>
          <p:nvSpPr>
            <p:cNvPr id="441" name="Circle"/>
            <p:cNvSpPr/>
            <p:nvPr/>
          </p:nvSpPr>
          <p:spPr>
            <a:xfrm>
              <a:off x="0" y="0"/>
              <a:ext cx="1394551" cy="1394551"/>
            </a:xfrm>
            <a:prstGeom prst="ellipse">
              <a:avLst/>
            </a:prstGeom>
            <a:solidFill>
              <a:srgbClr val="CB2A7B"/>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2" name="33%"/>
            <p:cNvSpPr txBox="1"/>
            <p:nvPr/>
          </p:nvSpPr>
          <p:spPr>
            <a:xfrm>
              <a:off x="64281" y="184680"/>
              <a:ext cx="1265988" cy="10251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33%</a:t>
              </a:r>
            </a:p>
          </p:txBody>
        </p:sp>
        <p:sp>
          <p:nvSpPr>
            <p:cNvPr id="443" name="If TV is cut to zero, PPC’s conversion rate would fall by 33% after 1 year"/>
            <p:cNvSpPr txBox="1"/>
            <p:nvPr/>
          </p:nvSpPr>
          <p:spPr>
            <a:xfrm>
              <a:off x="1626042" y="113075"/>
              <a:ext cx="5008298" cy="1168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grpSp>
      <p:grpSp>
        <p:nvGrpSpPr>
          <p:cNvPr id="454" name="Group"/>
          <p:cNvGrpSpPr/>
          <p:nvPr/>
        </p:nvGrpSpPr>
        <p:grpSpPr>
          <a:xfrm>
            <a:off x="8757273" y="3320284"/>
            <a:ext cx="14367621" cy="6483880"/>
            <a:chOff x="0" y="0"/>
            <a:chExt cx="14367619" cy="6483879"/>
          </a:xfrm>
        </p:grpSpPr>
        <p:pic>
          <p:nvPicPr>
            <p:cNvPr id="445" name="Screenshot 2026-04-15 at 18.36.13.png" descr="Screenshot 2026-04-15 at 18.36.13.png"/>
            <p:cNvPicPr>
              <a:picLocks noChangeAspect="1"/>
            </p:cNvPicPr>
            <p:nvPr/>
          </p:nvPicPr>
          <p:blipFill>
            <a:blip r:embed="rId5"/>
            <a:stretch>
              <a:fillRect/>
            </a:stretch>
          </p:blipFill>
          <p:spPr>
            <a:xfrm>
              <a:off x="0" y="1341940"/>
              <a:ext cx="14367620" cy="5141940"/>
            </a:xfrm>
            <a:prstGeom prst="rect">
              <a:avLst/>
            </a:prstGeom>
            <a:ln w="25400" cap="flat">
              <a:noFill/>
              <a:miter lim="400000"/>
            </a:ln>
            <a:effectLst>
              <a:outerShdw blurRad="254000" dist="127000" dir="5400000" rotWithShape="0">
                <a:srgbClr val="000000">
                  <a:alpha val="70000"/>
                </a:srgbClr>
              </a:outerShdw>
            </a:effectLst>
          </p:spPr>
        </p:pic>
        <p:sp>
          <p:nvSpPr>
            <p:cNvPr id="446" name="-33%"/>
            <p:cNvSpPr txBox="1"/>
            <p:nvPr/>
          </p:nvSpPr>
          <p:spPr>
            <a:xfrm>
              <a:off x="12369788" y="2788213"/>
              <a:ext cx="1265988" cy="6471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solidFill>
                    <a:srgbClr val="CB2A7B"/>
                  </a:solidFill>
                </a:defRPr>
              </a:lvl1pPr>
            </a:lstStyle>
            <a:p>
              <a:r>
                <a:t>-33%</a:t>
              </a:r>
            </a:p>
          </p:txBody>
        </p:sp>
        <p:sp>
          <p:nvSpPr>
            <p:cNvPr id="447" name="Line"/>
            <p:cNvSpPr/>
            <p:nvPr/>
          </p:nvSpPr>
          <p:spPr>
            <a:xfrm flipV="1">
              <a:off x="13775227" y="2469908"/>
              <a:ext cx="1" cy="1001063"/>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448" name="PPC web visits with TV support"/>
            <p:cNvSpPr txBox="1"/>
            <p:nvPr/>
          </p:nvSpPr>
          <p:spPr>
            <a:xfrm>
              <a:off x="4625915" y="2993499"/>
              <a:ext cx="4041268" cy="4366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200">
                  <a:solidFill>
                    <a:srgbClr val="CB2A7B"/>
                  </a:solidFill>
                </a:defRPr>
              </a:lvl1pPr>
            </a:lstStyle>
            <a:p>
              <a:r>
                <a:t>PPC web visits with TV support</a:t>
              </a:r>
            </a:p>
          </p:txBody>
        </p:sp>
        <p:sp>
          <p:nvSpPr>
            <p:cNvPr id="449" name="PPC web visits - zero TV support"/>
            <p:cNvSpPr txBox="1"/>
            <p:nvPr/>
          </p:nvSpPr>
          <p:spPr>
            <a:xfrm>
              <a:off x="8177129" y="4798710"/>
              <a:ext cx="4242995" cy="4366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200">
                  <a:solidFill>
                    <a:srgbClr val="919191"/>
                  </a:solidFill>
                </a:defRPr>
              </a:lvl1pPr>
            </a:lstStyle>
            <a:p>
              <a:r>
                <a:t>PPC web visits - zero TV support</a:t>
              </a:r>
            </a:p>
          </p:txBody>
        </p:sp>
        <p:sp>
          <p:nvSpPr>
            <p:cNvPr id="450" name="Line"/>
            <p:cNvSpPr/>
            <p:nvPr/>
          </p:nvSpPr>
          <p:spPr>
            <a:xfrm>
              <a:off x="8711471" y="3223482"/>
              <a:ext cx="722014" cy="182677"/>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451" name="Line"/>
            <p:cNvSpPr/>
            <p:nvPr/>
          </p:nvSpPr>
          <p:spPr>
            <a:xfrm flipH="1" flipV="1">
              <a:off x="10589043" y="4246249"/>
              <a:ext cx="7041" cy="636118"/>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452" name="Weeks after TV ended"/>
            <p:cNvSpPr txBox="1"/>
            <p:nvPr/>
          </p:nvSpPr>
          <p:spPr>
            <a:xfrm>
              <a:off x="6004804" y="5955346"/>
              <a:ext cx="2358010" cy="374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1800">
                  <a:solidFill>
                    <a:srgbClr val="919191"/>
                  </a:solidFill>
                </a:defRPr>
              </a:lvl1pPr>
            </a:lstStyle>
            <a:p>
              <a:r>
                <a:t>Weeks after TV ended</a:t>
              </a:r>
            </a:p>
          </p:txBody>
        </p:sp>
        <p:sp>
          <p:nvSpPr>
            <p:cNvPr id="453" name="Brand 11 (Online): What happens to the number of web visits PPC can convert one year after TV is cut"/>
            <p:cNvSpPr txBox="1"/>
            <p:nvPr/>
          </p:nvSpPr>
          <p:spPr>
            <a:xfrm>
              <a:off x="1595888" y="-1"/>
              <a:ext cx="11182371" cy="94615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3000">
                  <a:solidFill>
                    <a:srgbClr val="797979"/>
                  </a:solidFill>
                  <a:latin typeface="Georgia"/>
                  <a:ea typeface="Georgia"/>
                  <a:cs typeface="Georgia"/>
                  <a:sym typeface="Georgia"/>
                </a:defRPr>
              </a:pPr>
              <a:r>
                <a:rPr b="1"/>
                <a:t>Brand 11 (Online):</a:t>
              </a:r>
              <a:r>
                <a:t> What happens to the number of </a:t>
              </a:r>
              <a:r>
                <a:rPr b="1"/>
                <a:t>web visits</a:t>
              </a:r>
              <a:r>
                <a:t> PPC can convert </a:t>
              </a:r>
              <a:r>
                <a:rPr b="1"/>
                <a:t>one year</a:t>
              </a:r>
              <a:r>
                <a:t> after TV is cut</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44"/>
                                        </p:tgtEl>
                                        <p:attrNameLst>
                                          <p:attrName>style.visibility</p:attrName>
                                        </p:attrNameLst>
                                      </p:cBhvr>
                                      <p:to>
                                        <p:strVal val="visible"/>
                                      </p:to>
                                    </p:set>
                                    <p:animEffect transition="in" filter="fade">
                                      <p:cBhvr>
                                        <p:cTn id="7" dur="1000"/>
                                        <p:tgtEl>
                                          <p:spTgt spid="4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454"/>
                                        </p:tgtEl>
                                        <p:attrNameLst>
                                          <p:attrName>style.visibility</p:attrName>
                                        </p:attrNameLst>
                                      </p:cBhvr>
                                      <p:to>
                                        <p:strVal val="visible"/>
                                      </p:to>
                                    </p:set>
                                    <p:animEffect transition="in" filter="fade">
                                      <p:cBhvr>
                                        <p:cTn id="12" dur="1000"/>
                                        <p:tgtEl>
                                          <p:spTgt spid="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 grpId="1" animBg="1" advAuto="0"/>
      <p:bldP spid="454"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Colourtext Logo Grey 500x500.png" descr="Colourtext Logo Grey 500x500.png"/>
          <p:cNvPicPr>
            <a:picLocks noChangeAspect="1"/>
          </p:cNvPicPr>
          <p:nvPr/>
        </p:nvPicPr>
        <p:blipFill>
          <a:blip r:embed="rId3"/>
          <a:stretch>
            <a:fillRect/>
          </a:stretch>
        </p:blipFill>
        <p:spPr>
          <a:xfrm>
            <a:off x="3568331" y="11969056"/>
            <a:ext cx="3048013" cy="1530127"/>
          </a:xfrm>
          <a:prstGeom prst="rect">
            <a:avLst/>
          </a:prstGeom>
          <a:ln w="12700">
            <a:miter lim="400000"/>
          </a:ln>
        </p:spPr>
      </p:pic>
      <p:sp>
        <p:nvSpPr>
          <p:cNvPr id="459" name="TV’s structural boost to PPC"/>
          <p:cNvSpPr txBox="1"/>
          <p:nvPr/>
        </p:nvSpPr>
        <p:spPr>
          <a:xfrm>
            <a:off x="842020" y="-26685"/>
            <a:ext cx="17818517"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60" name="Radio Attribution Projet…"/>
          <p:cNvSpPr txBox="1"/>
          <p:nvPr/>
        </p:nvSpPr>
        <p:spPr>
          <a:xfrm>
            <a:off x="10746292" y="12407120"/>
            <a:ext cx="12804555"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61" name="TAM_LogoNoSubtext_Yellow.png" descr="TAM_LogoNoSubtext_Yellow.png"/>
          <p:cNvPicPr>
            <a:picLocks noChangeAspect="1"/>
          </p:cNvPicPr>
          <p:nvPr/>
        </p:nvPicPr>
        <p:blipFill>
          <a:blip r:embed="rId4"/>
          <a:stretch>
            <a:fillRect/>
          </a:stretch>
        </p:blipFill>
        <p:spPr>
          <a:xfrm>
            <a:off x="852278" y="12036844"/>
            <a:ext cx="2475534" cy="1394551"/>
          </a:xfrm>
          <a:prstGeom prst="rect">
            <a:avLst/>
          </a:prstGeom>
          <a:ln w="12700">
            <a:miter lim="400000"/>
          </a:ln>
        </p:spPr>
      </p:pic>
      <p:grpSp>
        <p:nvGrpSpPr>
          <p:cNvPr id="464" name="Group"/>
          <p:cNvGrpSpPr/>
          <p:nvPr/>
        </p:nvGrpSpPr>
        <p:grpSpPr>
          <a:xfrm>
            <a:off x="1241181" y="4991572"/>
            <a:ext cx="1394551" cy="1394551"/>
            <a:chOff x="0" y="0"/>
            <a:chExt cx="1394550" cy="1394550"/>
          </a:xfrm>
        </p:grpSpPr>
        <p:sp>
          <p:nvSpPr>
            <p:cNvPr id="462"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63" name="51%"/>
            <p:cNvSpPr txBox="1"/>
            <p:nvPr/>
          </p:nvSpPr>
          <p:spPr>
            <a:xfrm>
              <a:off x="64281" y="184680"/>
              <a:ext cx="1265988" cy="10251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51%</a:t>
              </a:r>
            </a:p>
          </p:txBody>
        </p:sp>
      </p:grpSp>
      <p:sp>
        <p:nvSpPr>
          <p:cNvPr id="465" name="Paid search converted around 51% more web visits when TV ads were running"/>
          <p:cNvSpPr txBox="1"/>
          <p:nvPr/>
        </p:nvSpPr>
        <p:spPr>
          <a:xfrm>
            <a:off x="2949927" y="5104647"/>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web visits when TV ads were running</a:t>
            </a:r>
          </a:p>
        </p:txBody>
      </p:sp>
      <p:sp>
        <p:nvSpPr>
          <p:cNvPr id="466" name="Circle"/>
          <p:cNvSpPr/>
          <p:nvPr/>
        </p:nvSpPr>
        <p:spPr>
          <a:xfrm>
            <a:off x="1323885" y="7640058"/>
            <a:ext cx="1394551" cy="1394551"/>
          </a:xfrm>
          <a:prstGeom prst="ellipse">
            <a:avLst/>
          </a:prstGeom>
          <a:solidFill>
            <a:srgbClr val="CB2A7B"/>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67" name="33%"/>
          <p:cNvSpPr txBox="1"/>
          <p:nvPr/>
        </p:nvSpPr>
        <p:spPr>
          <a:xfrm>
            <a:off x="1388167" y="7824738"/>
            <a:ext cx="1265987" cy="1025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defRPr sz="4200" b="1">
                <a:solidFill>
                  <a:srgbClr val="FFFFFF"/>
                </a:solidFill>
              </a:defRPr>
            </a:lvl1pPr>
          </a:lstStyle>
          <a:p>
            <a:r>
              <a:t>33%</a:t>
            </a:r>
          </a:p>
        </p:txBody>
      </p:sp>
      <p:sp>
        <p:nvSpPr>
          <p:cNvPr id="468" name="If TV is cut to zero, PPC’s conversion rate would fall by 33% after 1 year"/>
          <p:cNvSpPr txBox="1"/>
          <p:nvPr/>
        </p:nvSpPr>
        <p:spPr>
          <a:xfrm>
            <a:off x="2949927" y="7753133"/>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
        <p:nvSpPr>
          <p:cNvPr id="469" name="Brand 11 (Online): What happens to the number of web visits PPC can convert one year after TV is cut"/>
          <p:cNvSpPr txBox="1"/>
          <p:nvPr/>
        </p:nvSpPr>
        <p:spPr>
          <a:xfrm>
            <a:off x="10353162" y="3320284"/>
            <a:ext cx="11182371" cy="946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a:t>Brand 11 (Online):</a:t>
            </a:r>
            <a:r>
              <a:t> What happens to the number of </a:t>
            </a:r>
            <a:r>
              <a:rPr b="1"/>
              <a:t>web visits</a:t>
            </a:r>
            <a:r>
              <a:t> PPC can convert </a:t>
            </a:r>
            <a:r>
              <a:rPr b="1"/>
              <a:t>one year</a:t>
            </a:r>
            <a:r>
              <a:t> after TV is cut</a:t>
            </a:r>
          </a:p>
        </p:txBody>
      </p:sp>
      <p:graphicFrame>
        <p:nvGraphicFramePr>
          <p:cNvPr id="470" name="Table 1"/>
          <p:cNvGraphicFramePr/>
          <p:nvPr/>
        </p:nvGraphicFramePr>
        <p:xfrm>
          <a:off x="8749998" y="4644459"/>
          <a:ext cx="14388698" cy="5177820"/>
        </p:xfrm>
        <a:graphic>
          <a:graphicData uri="http://schemas.openxmlformats.org/drawingml/2006/table">
            <a:tbl>
              <a:tblPr firstRow="1" firstCol="1" lastRow="1">
                <a:tableStyleId>{33BA23B1-9221-436E-865A-0063620EA4FD}</a:tableStyleId>
              </a:tblPr>
              <a:tblGrid>
                <a:gridCol w="7194349">
                  <a:extLst>
                    <a:ext uri="{9D8B030D-6E8A-4147-A177-3AD203B41FA5}">
                      <a16:colId xmlns:a16="http://schemas.microsoft.com/office/drawing/2014/main" val="20000"/>
                    </a:ext>
                  </a:extLst>
                </a:gridCol>
                <a:gridCol w="7194349">
                  <a:extLst>
                    <a:ext uri="{9D8B030D-6E8A-4147-A177-3AD203B41FA5}">
                      <a16:colId xmlns:a16="http://schemas.microsoft.com/office/drawing/2014/main" val="20001"/>
                    </a:ext>
                  </a:extLst>
                </a:gridCol>
              </a:tblGrid>
              <a:tr h="1035564">
                <a:tc>
                  <a:txBody>
                    <a:bodyPr/>
                    <a:lstStyle/>
                    <a:p>
                      <a:pPr algn="l" defTabSz="914400">
                        <a:defRPr b="0">
                          <a:solidFill>
                            <a:srgbClr val="000000"/>
                          </a:solidFill>
                        </a:defRPr>
                      </a:pPr>
                      <a:r>
                        <a:rPr sz="2200" b="1">
                          <a:solidFill>
                            <a:srgbClr val="FFFFFF"/>
                          </a:solidFill>
                          <a:latin typeface="Georgia"/>
                          <a:ea typeface="Georgia"/>
                          <a:cs typeface="Georgia"/>
                          <a:sym typeface="Georgia"/>
                        </a:rPr>
                        <a:t>TV spend reduction</a:t>
                      </a:r>
                    </a:p>
                  </a:txBody>
                  <a:tcPr marL="50800" marR="50800" marT="50800" marB="50800" anchor="ctr" horzOverflow="overflow">
                    <a:lnL w="12700">
                      <a:solidFill>
                        <a:srgbClr val="5E5E5E"/>
                      </a:solidFill>
                      <a:miter lim="400000"/>
                    </a:lnL>
                  </a:tcPr>
                </a:tc>
                <a:tc>
                  <a:txBody>
                    <a:bodyPr/>
                    <a:lstStyle/>
                    <a:p>
                      <a:pPr defTabSz="914400">
                        <a:defRPr b="0">
                          <a:solidFill>
                            <a:srgbClr val="000000"/>
                          </a:solidFill>
                        </a:defRPr>
                      </a:pPr>
                      <a:r>
                        <a:rPr sz="2200" b="1">
                          <a:solidFill>
                            <a:srgbClr val="FFFFFF"/>
                          </a:solidFill>
                          <a:latin typeface="Georgia"/>
                          <a:ea typeface="Georgia"/>
                          <a:cs typeface="Georgia"/>
                          <a:sym typeface="Georgia"/>
                        </a:rPr>
                        <a:t>Year 1 fall in PPC conversion rate</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0"/>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10%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-3.3%</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1"/>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20%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-6.6%</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2"/>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40% budget cut</a:t>
                      </a:r>
                    </a:p>
                  </a:txBody>
                  <a:tcPr marL="50800" marR="50800" marT="50800" marB="50800" anchor="ctr" horzOverflow="overflow">
                    <a:lnB w="38100">
                      <a:solidFill>
                        <a:srgbClr val="CB2A7B"/>
                      </a:solidFill>
                      <a:miter lim="400000"/>
                    </a:lnB>
                    <a:noFill/>
                  </a:tcPr>
                </a:tc>
                <a:tc>
                  <a:txBody>
                    <a:bodyPr/>
                    <a:lstStyle/>
                    <a:p>
                      <a:pPr defTabSz="914400"/>
                      <a:r>
                        <a:rPr sz="3000">
                          <a:latin typeface="Georgia"/>
                          <a:ea typeface="Georgia"/>
                          <a:cs typeface="Georgia"/>
                          <a:sym typeface="Georgia"/>
                        </a:rPr>
                        <a:t>-13.2%</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3"/>
                  </a:ext>
                </a:extLst>
              </a:tr>
              <a:tr h="1035564">
                <a:tc>
                  <a:txBody>
                    <a:bodyPr/>
                    <a:lstStyle/>
                    <a:p>
                      <a:pPr algn="l" defTabSz="914400">
                        <a:tabLst>
                          <a:tab pos="1663700" algn="l"/>
                        </a:tabLst>
                        <a:defRPr b="0"/>
                      </a:pPr>
                      <a:r>
                        <a:rPr sz="2200" b="1">
                          <a:solidFill>
                            <a:srgbClr val="FFFFFF"/>
                          </a:solidFill>
                          <a:latin typeface="Georgia"/>
                          <a:ea typeface="Georgia"/>
                          <a:cs typeface="Georgia"/>
                          <a:sym typeface="Georgia"/>
                        </a:rPr>
                        <a:t>100% budget withdrawal</a:t>
                      </a:r>
                    </a:p>
                  </a:txBody>
                  <a:tcPr marL="50800" marR="50800" marT="50800" marB="50800" anchor="ctr" horzOverflow="overflow">
                    <a:lnL w="12700">
                      <a:solidFill>
                        <a:srgbClr val="CB2A7B"/>
                      </a:solidFill>
                      <a:miter lim="400000"/>
                    </a:lnL>
                    <a:lnR w="12700">
                      <a:solidFill>
                        <a:srgbClr val="CB2A7B"/>
                      </a:solidFill>
                      <a:miter lim="400000"/>
                    </a:lnR>
                    <a:lnT w="38100">
                      <a:solidFill>
                        <a:srgbClr val="CB2A7B"/>
                      </a:solidFill>
                      <a:miter lim="400000"/>
                    </a:lnT>
                    <a:lnB w="12700">
                      <a:solidFill>
                        <a:srgbClr val="CB2A7B"/>
                      </a:solidFill>
                      <a:miter lim="400000"/>
                    </a:lnB>
                    <a:solidFill>
                      <a:srgbClr val="CB2A7B"/>
                    </a:solidFill>
                  </a:tcPr>
                </a:tc>
                <a:tc>
                  <a:txBody>
                    <a:bodyPr/>
                    <a:lstStyle/>
                    <a:p>
                      <a:pPr defTabSz="914400">
                        <a:tabLst>
                          <a:tab pos="1663700" algn="l"/>
                        </a:tabLst>
                        <a:defRPr b="0"/>
                      </a:pPr>
                      <a:r>
                        <a:rPr sz="3000" b="1">
                          <a:solidFill>
                            <a:srgbClr val="CB2A7B"/>
                          </a:solidFill>
                          <a:latin typeface="Georgia"/>
                          <a:ea typeface="Georgia"/>
                          <a:cs typeface="Georgia"/>
                          <a:sym typeface="Georgia"/>
                        </a:rPr>
                        <a:t>-33.1%</a:t>
                      </a:r>
                    </a:p>
                  </a:txBody>
                  <a:tcPr marL="50800" marR="50800" marT="50800" marB="50800" anchor="ctr" horzOverflow="overflow">
                    <a:lnL w="12700">
                      <a:solidFill>
                        <a:srgbClr val="CB2A7B"/>
                      </a:solidFill>
                      <a:miter lim="400000"/>
                    </a:ln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Screenshot 2026-04-16 at 08.17.05.png" descr="Screenshot 2026-04-16 at 08.17.05.png"/>
          <p:cNvPicPr>
            <a:picLocks noChangeAspect="1"/>
          </p:cNvPicPr>
          <p:nvPr/>
        </p:nvPicPr>
        <p:blipFill>
          <a:blip r:embed="rId3"/>
          <a:stretch>
            <a:fillRect/>
          </a:stretch>
        </p:blipFill>
        <p:spPr>
          <a:xfrm>
            <a:off x="3937000" y="3544108"/>
            <a:ext cx="16510000" cy="8093575"/>
          </a:xfrm>
          <a:prstGeom prst="rect">
            <a:avLst/>
          </a:prstGeom>
          <a:ln w="12700">
            <a:miter lim="400000"/>
          </a:ln>
        </p:spPr>
      </p:pic>
      <p:pic>
        <p:nvPicPr>
          <p:cNvPr id="475"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sp>
        <p:nvSpPr>
          <p:cNvPr id="476" name="Radio Attribution Projet…"/>
          <p:cNvSpPr txBox="1"/>
          <p:nvPr/>
        </p:nvSpPr>
        <p:spPr>
          <a:xfrm>
            <a:off x="2044982" y="2340448"/>
            <a:ext cx="20294037"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some of the </a:t>
            </a:r>
            <a:r>
              <a:rPr b="1" dirty="0"/>
              <a:t>mobile app downloads</a:t>
            </a:r>
            <a:r>
              <a:rPr dirty="0"/>
              <a:t> created by TV  advertising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10 (Insurance)</a:t>
            </a:r>
            <a:r>
              <a:rPr dirty="0"/>
              <a:t> are misattributed to PPC by last-click measurement</a:t>
            </a:r>
          </a:p>
        </p:txBody>
      </p:sp>
      <p:sp>
        <p:nvSpPr>
          <p:cNvPr id="477" name="Last-click hands TV’s value to PPC"/>
          <p:cNvSpPr txBox="1"/>
          <p:nvPr/>
        </p:nvSpPr>
        <p:spPr>
          <a:xfrm>
            <a:off x="842020" y="-26685"/>
            <a:ext cx="21153112"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Last-click hands TV’s value to PPC</a:t>
            </a:r>
          </a:p>
        </p:txBody>
      </p:sp>
      <p:sp>
        <p:nvSpPr>
          <p:cNvPr id="478" name="Radio Attribution Projet…"/>
          <p:cNvSpPr txBox="1"/>
          <p:nvPr/>
        </p:nvSpPr>
        <p:spPr>
          <a:xfrm>
            <a:off x="960251" y="12407120"/>
            <a:ext cx="13025892"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79"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480" name="standard attribution hands 17% of TV’s total measured value to PPC"/>
          <p:cNvSpPr txBox="1"/>
          <p:nvPr/>
        </p:nvSpPr>
        <p:spPr>
          <a:xfrm>
            <a:off x="13990009" y="7139930"/>
            <a:ext cx="2475534" cy="2473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a:solidFill>
                  <a:srgbClr val="2B5F8A"/>
                </a:solidFill>
              </a:defRPr>
            </a:pPr>
            <a:r>
              <a:t>standard attribution hands </a:t>
            </a:r>
            <a:r>
              <a:rPr b="1"/>
              <a:t>17%</a:t>
            </a:r>
            <a:r>
              <a:t> of TV’s total measured value to PPC</a:t>
            </a:r>
          </a:p>
        </p:txBody>
      </p:sp>
      <p:grpSp>
        <p:nvGrpSpPr>
          <p:cNvPr id="483" name="Group"/>
          <p:cNvGrpSpPr/>
          <p:nvPr/>
        </p:nvGrpSpPr>
        <p:grpSpPr>
          <a:xfrm>
            <a:off x="10974372" y="3773245"/>
            <a:ext cx="5611585" cy="2942967"/>
            <a:chOff x="0" y="0"/>
            <a:chExt cx="5611583" cy="2942966"/>
          </a:xfrm>
        </p:grpSpPr>
        <p:sp>
          <p:nvSpPr>
            <p:cNvPr id="481" name="Rounded Rectangle"/>
            <p:cNvSpPr/>
            <p:nvPr/>
          </p:nvSpPr>
          <p:spPr>
            <a:xfrm>
              <a:off x="3664485" y="207380"/>
              <a:ext cx="1152435" cy="700264"/>
            </a:xfrm>
            <a:prstGeom prst="roundRect">
              <a:avLst>
                <a:gd name="adj" fmla="val 27204"/>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82" name="Rounded Rectangle"/>
            <p:cNvSpPr/>
            <p:nvPr/>
          </p:nvSpPr>
          <p:spPr>
            <a:xfrm>
              <a:off x="0" y="0"/>
              <a:ext cx="5611584" cy="2942967"/>
            </a:xfrm>
            <a:prstGeom prst="roundRect">
              <a:avLst>
                <a:gd name="adj" fmla="val 6473"/>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83"/>
                                        </p:tgtEl>
                                        <p:attrNameLst>
                                          <p:attrName>style.visibility</p:attrName>
                                        </p:attrNameLst>
                                      </p:cBhvr>
                                      <p:to>
                                        <p:strVal val="visible"/>
                                      </p:to>
                                    </p:set>
                                    <p:animEffect transition="in" filter="fade">
                                      <p:cBhvr>
                                        <p:cTn id="7" dur="1000"/>
                                        <p:tgtEl>
                                          <p:spTgt spid="4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480"/>
                                        </p:tgtEl>
                                        <p:attrNameLst>
                                          <p:attrName>style.visibility</p:attrName>
                                        </p:attrNameLst>
                                      </p:cBhvr>
                                      <p:to>
                                        <p:strVal val="visible"/>
                                      </p:to>
                                    </p:set>
                                    <p:animEffect transition="in" filter="fade">
                                      <p:cBhvr>
                                        <p:cTn id="12" dur="1000"/>
                                        <p:tgtEl>
                                          <p:spTgt spid="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2" animBg="1" advAuto="0"/>
      <p:bldP spid="483"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 name="Colourtext Logo Grey 500x500.png" descr="Colourtext Logo Grey 500x500.png"/>
          <p:cNvPicPr>
            <a:picLocks noChangeAspect="1"/>
          </p:cNvPicPr>
          <p:nvPr/>
        </p:nvPicPr>
        <p:blipFill>
          <a:blip r:embed="rId3"/>
          <a:stretch>
            <a:fillRect/>
          </a:stretch>
        </p:blipFill>
        <p:spPr>
          <a:xfrm>
            <a:off x="3568331" y="11969056"/>
            <a:ext cx="3048013" cy="1530127"/>
          </a:xfrm>
          <a:prstGeom prst="rect">
            <a:avLst/>
          </a:prstGeom>
          <a:ln w="12700">
            <a:miter lim="400000"/>
          </a:ln>
        </p:spPr>
      </p:pic>
      <p:sp>
        <p:nvSpPr>
          <p:cNvPr id="488" name="TV’s structural boost to PPC"/>
          <p:cNvSpPr txBox="1"/>
          <p:nvPr/>
        </p:nvSpPr>
        <p:spPr>
          <a:xfrm>
            <a:off x="842020" y="-26685"/>
            <a:ext cx="17818517"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89" name="Radio Attribution Projet…"/>
          <p:cNvSpPr txBox="1"/>
          <p:nvPr/>
        </p:nvSpPr>
        <p:spPr>
          <a:xfrm>
            <a:off x="10746292" y="12407120"/>
            <a:ext cx="12804555"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90" name="TAM_LogoNoSubtext_Yellow.png" descr="TAM_LogoNoSubtext_Yellow.png"/>
          <p:cNvPicPr>
            <a:picLocks noChangeAspect="1"/>
          </p:cNvPicPr>
          <p:nvPr/>
        </p:nvPicPr>
        <p:blipFill>
          <a:blip r:embed="rId4"/>
          <a:stretch>
            <a:fillRect/>
          </a:stretch>
        </p:blipFill>
        <p:spPr>
          <a:xfrm>
            <a:off x="852278" y="12036844"/>
            <a:ext cx="2475534" cy="1394551"/>
          </a:xfrm>
          <a:prstGeom prst="rect">
            <a:avLst/>
          </a:prstGeom>
          <a:ln w="12700">
            <a:miter lim="400000"/>
          </a:ln>
        </p:spPr>
      </p:pic>
      <p:grpSp>
        <p:nvGrpSpPr>
          <p:cNvPr id="493" name="Group"/>
          <p:cNvGrpSpPr/>
          <p:nvPr/>
        </p:nvGrpSpPr>
        <p:grpSpPr>
          <a:xfrm>
            <a:off x="1241181" y="4991572"/>
            <a:ext cx="1394551" cy="1394551"/>
            <a:chOff x="0" y="0"/>
            <a:chExt cx="1394550" cy="1394550"/>
          </a:xfrm>
        </p:grpSpPr>
        <p:sp>
          <p:nvSpPr>
            <p:cNvPr id="491"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92" name="69%"/>
            <p:cNvSpPr txBox="1"/>
            <p:nvPr/>
          </p:nvSpPr>
          <p:spPr>
            <a:xfrm>
              <a:off x="64281" y="184680"/>
              <a:ext cx="1265988" cy="10251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69%</a:t>
              </a:r>
            </a:p>
          </p:txBody>
        </p:sp>
      </p:grpSp>
      <p:sp>
        <p:nvSpPr>
          <p:cNvPr id="494" name="Paid search converted around 51% more app downloads when TV ads were running"/>
          <p:cNvSpPr txBox="1"/>
          <p:nvPr/>
        </p:nvSpPr>
        <p:spPr>
          <a:xfrm>
            <a:off x="2949927" y="5104647"/>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app downloads when TV ads were running</a:t>
            </a:r>
          </a:p>
        </p:txBody>
      </p:sp>
      <p:grpSp>
        <p:nvGrpSpPr>
          <p:cNvPr id="507" name="Group"/>
          <p:cNvGrpSpPr/>
          <p:nvPr/>
        </p:nvGrpSpPr>
        <p:grpSpPr>
          <a:xfrm>
            <a:off x="1323885" y="3320284"/>
            <a:ext cx="21799049" cy="6501794"/>
            <a:chOff x="0" y="0"/>
            <a:chExt cx="21799048" cy="6501793"/>
          </a:xfrm>
        </p:grpSpPr>
        <p:sp>
          <p:nvSpPr>
            <p:cNvPr id="495" name="Circle"/>
            <p:cNvSpPr/>
            <p:nvPr/>
          </p:nvSpPr>
          <p:spPr>
            <a:xfrm>
              <a:off x="0" y="4319773"/>
              <a:ext cx="1394551" cy="1394552"/>
            </a:xfrm>
            <a:prstGeom prst="ellipse">
              <a:avLst/>
            </a:prstGeom>
            <a:solidFill>
              <a:srgbClr val="CB2A7B"/>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96" name="Screenshot 2026-04-16 at 08.30.52.png" descr="Screenshot 2026-04-16 at 08.30.52.png"/>
            <p:cNvPicPr>
              <a:picLocks noChangeAspect="1"/>
            </p:cNvPicPr>
            <p:nvPr/>
          </p:nvPicPr>
          <p:blipFill>
            <a:blip r:embed="rId5"/>
            <a:stretch>
              <a:fillRect/>
            </a:stretch>
          </p:blipFill>
          <p:spPr>
            <a:xfrm>
              <a:off x="7435348" y="1324027"/>
              <a:ext cx="14363701" cy="5177767"/>
            </a:xfrm>
            <a:prstGeom prst="rect">
              <a:avLst/>
            </a:prstGeom>
            <a:ln w="25400" cap="flat">
              <a:noFill/>
              <a:miter lim="400000"/>
            </a:ln>
            <a:effectLst>
              <a:outerShdw blurRad="254000" dist="127000" dir="5400000" rotWithShape="0">
                <a:srgbClr val="000000">
                  <a:alpha val="70000"/>
                </a:srgbClr>
              </a:outerShdw>
            </a:effectLst>
          </p:spPr>
        </p:pic>
        <p:sp>
          <p:nvSpPr>
            <p:cNvPr id="497" name="35%"/>
            <p:cNvSpPr txBox="1"/>
            <p:nvPr/>
          </p:nvSpPr>
          <p:spPr>
            <a:xfrm>
              <a:off x="64281" y="4504454"/>
              <a:ext cx="1265988" cy="10251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35%</a:t>
              </a:r>
            </a:p>
          </p:txBody>
        </p:sp>
        <p:sp>
          <p:nvSpPr>
            <p:cNvPr id="498" name="If TV is cut to zero, PPC’s conversion rate would fall by 33% after 1 year"/>
            <p:cNvSpPr txBox="1"/>
            <p:nvPr/>
          </p:nvSpPr>
          <p:spPr>
            <a:xfrm>
              <a:off x="1626042" y="4432849"/>
              <a:ext cx="5008298" cy="1168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
          <p:nvSpPr>
            <p:cNvPr id="499" name="-35%"/>
            <p:cNvSpPr txBox="1"/>
            <p:nvPr/>
          </p:nvSpPr>
          <p:spPr>
            <a:xfrm>
              <a:off x="19875265" y="2999692"/>
              <a:ext cx="1265988" cy="6471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3600" b="1">
                  <a:solidFill>
                    <a:srgbClr val="CB2A7B"/>
                  </a:solidFill>
                </a:defRPr>
              </a:lvl1pPr>
            </a:lstStyle>
            <a:p>
              <a:r>
                <a:t>-35%</a:t>
              </a:r>
            </a:p>
          </p:txBody>
        </p:sp>
        <p:sp>
          <p:nvSpPr>
            <p:cNvPr id="500" name="Line"/>
            <p:cNvSpPr/>
            <p:nvPr/>
          </p:nvSpPr>
          <p:spPr>
            <a:xfrm flipV="1">
              <a:off x="21298728" y="2711306"/>
              <a:ext cx="1" cy="1001063"/>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501" name="PPC app downloads with TV support"/>
            <p:cNvSpPr txBox="1"/>
            <p:nvPr/>
          </p:nvSpPr>
          <p:spPr>
            <a:xfrm>
              <a:off x="11488781" y="3102334"/>
              <a:ext cx="4735018" cy="4366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200">
                  <a:solidFill>
                    <a:srgbClr val="CB2A7B"/>
                  </a:solidFill>
                </a:defRPr>
              </a:lvl1pPr>
            </a:lstStyle>
            <a:p>
              <a:r>
                <a:t>PPC app downloads with TV support</a:t>
              </a:r>
            </a:p>
          </p:txBody>
        </p:sp>
        <p:sp>
          <p:nvSpPr>
            <p:cNvPr id="502" name="PPC app downloads - zero TV support"/>
            <p:cNvSpPr txBox="1"/>
            <p:nvPr/>
          </p:nvSpPr>
          <p:spPr>
            <a:xfrm>
              <a:off x="15555410" y="5063548"/>
              <a:ext cx="4936745" cy="4366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200">
                  <a:solidFill>
                    <a:srgbClr val="919191"/>
                  </a:solidFill>
                </a:defRPr>
              </a:lvl1pPr>
            </a:lstStyle>
            <a:p>
              <a:r>
                <a:t>PPC app downloads - zero TV support</a:t>
              </a:r>
            </a:p>
          </p:txBody>
        </p:sp>
        <p:sp>
          <p:nvSpPr>
            <p:cNvPr id="503" name="Line"/>
            <p:cNvSpPr/>
            <p:nvPr/>
          </p:nvSpPr>
          <p:spPr>
            <a:xfrm>
              <a:off x="16298970" y="3332317"/>
              <a:ext cx="722014" cy="182678"/>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504" name="Line"/>
            <p:cNvSpPr/>
            <p:nvPr/>
          </p:nvSpPr>
          <p:spPr>
            <a:xfrm flipH="1" flipV="1">
              <a:off x="18022432" y="4392309"/>
              <a:ext cx="7041" cy="636119"/>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505" name="Weeks after TV ended"/>
            <p:cNvSpPr txBox="1"/>
            <p:nvPr/>
          </p:nvSpPr>
          <p:spPr>
            <a:xfrm>
              <a:off x="13438193" y="5955346"/>
              <a:ext cx="2358010" cy="374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1800">
                  <a:solidFill>
                    <a:srgbClr val="919191"/>
                  </a:solidFill>
                </a:defRPr>
              </a:lvl1pPr>
            </a:lstStyle>
            <a:p>
              <a:r>
                <a:t>Weeks after TV ended</a:t>
              </a:r>
            </a:p>
          </p:txBody>
        </p:sp>
        <p:sp>
          <p:nvSpPr>
            <p:cNvPr id="506" name="Brand 10 (Health Insurance): What happens to the number of app downloads PPC can convert one year after TV is cut"/>
            <p:cNvSpPr txBox="1"/>
            <p:nvPr/>
          </p:nvSpPr>
          <p:spPr>
            <a:xfrm>
              <a:off x="7905752" y="-1"/>
              <a:ext cx="13422893" cy="94615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3000">
                  <a:solidFill>
                    <a:srgbClr val="797979"/>
                  </a:solidFill>
                  <a:latin typeface="Georgia"/>
                  <a:ea typeface="Georgia"/>
                  <a:cs typeface="Georgia"/>
                  <a:sym typeface="Georgia"/>
                </a:defRPr>
              </a:pPr>
              <a:r>
                <a:rPr b="1" dirty="0"/>
                <a:t>Brand 10 (Insurance):</a:t>
              </a:r>
              <a:r>
                <a:rPr dirty="0"/>
                <a:t> What happens to the number of </a:t>
              </a:r>
              <a:r>
                <a:rPr b="1" dirty="0"/>
                <a:t>app downloads</a:t>
              </a:r>
              <a:r>
                <a:rPr dirty="0"/>
                <a:t> PPC can convert </a:t>
              </a:r>
              <a:r>
                <a:rPr b="1" dirty="0"/>
                <a:t>one year</a:t>
              </a:r>
              <a:r>
                <a:rPr dirty="0"/>
                <a:t> after TV is cut</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507"/>
                                        </p:tgtEl>
                                        <p:attrNameLst>
                                          <p:attrName>style.visibility</p:attrName>
                                        </p:attrNameLst>
                                      </p:cBhvr>
                                      <p:to>
                                        <p:strVal val="visible"/>
                                      </p:to>
                                    </p:set>
                                    <p:animEffect transition="in" filter="fade">
                                      <p:cBhvr>
                                        <p:cTn id="7" dur="1000"/>
                                        <p:tgtEl>
                                          <p:spTgt spid="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1" name="Colourtext Logo Grey 500x500.png" descr="Colourtext Logo Grey 500x500.png"/>
          <p:cNvPicPr>
            <a:picLocks noChangeAspect="1"/>
          </p:cNvPicPr>
          <p:nvPr/>
        </p:nvPicPr>
        <p:blipFill>
          <a:blip r:embed="rId3"/>
          <a:stretch>
            <a:fillRect/>
          </a:stretch>
        </p:blipFill>
        <p:spPr>
          <a:xfrm>
            <a:off x="3568331" y="11969056"/>
            <a:ext cx="3048013" cy="1530127"/>
          </a:xfrm>
          <a:prstGeom prst="rect">
            <a:avLst/>
          </a:prstGeom>
          <a:ln w="12700">
            <a:miter lim="400000"/>
          </a:ln>
        </p:spPr>
      </p:pic>
      <p:sp>
        <p:nvSpPr>
          <p:cNvPr id="512" name="TV’s structural boost to PPC"/>
          <p:cNvSpPr txBox="1"/>
          <p:nvPr/>
        </p:nvSpPr>
        <p:spPr>
          <a:xfrm>
            <a:off x="842020" y="-26685"/>
            <a:ext cx="17818517"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513" name="Radio Attribution Projet…"/>
          <p:cNvSpPr txBox="1"/>
          <p:nvPr/>
        </p:nvSpPr>
        <p:spPr>
          <a:xfrm>
            <a:off x="10746292" y="12407120"/>
            <a:ext cx="12804555"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514" name="TAM_LogoNoSubtext_Yellow.png" descr="TAM_LogoNoSubtext_Yellow.png"/>
          <p:cNvPicPr>
            <a:picLocks noChangeAspect="1"/>
          </p:cNvPicPr>
          <p:nvPr/>
        </p:nvPicPr>
        <p:blipFill>
          <a:blip r:embed="rId4"/>
          <a:stretch>
            <a:fillRect/>
          </a:stretch>
        </p:blipFill>
        <p:spPr>
          <a:xfrm>
            <a:off x="852278" y="12036844"/>
            <a:ext cx="2475534" cy="1394551"/>
          </a:xfrm>
          <a:prstGeom prst="rect">
            <a:avLst/>
          </a:prstGeom>
          <a:ln w="12700">
            <a:miter lim="400000"/>
          </a:ln>
        </p:spPr>
      </p:pic>
      <p:graphicFrame>
        <p:nvGraphicFramePr>
          <p:cNvPr id="515" name="Table 1"/>
          <p:cNvGraphicFramePr/>
          <p:nvPr/>
        </p:nvGraphicFramePr>
        <p:xfrm>
          <a:off x="8749998" y="4644459"/>
          <a:ext cx="14388698" cy="5177820"/>
        </p:xfrm>
        <a:graphic>
          <a:graphicData uri="http://schemas.openxmlformats.org/drawingml/2006/table">
            <a:tbl>
              <a:tblPr firstRow="1" firstCol="1" lastRow="1">
                <a:tableStyleId>{33BA23B1-9221-436E-865A-0063620EA4FD}</a:tableStyleId>
              </a:tblPr>
              <a:tblGrid>
                <a:gridCol w="7194349">
                  <a:extLst>
                    <a:ext uri="{9D8B030D-6E8A-4147-A177-3AD203B41FA5}">
                      <a16:colId xmlns:a16="http://schemas.microsoft.com/office/drawing/2014/main" val="20000"/>
                    </a:ext>
                  </a:extLst>
                </a:gridCol>
                <a:gridCol w="7194349">
                  <a:extLst>
                    <a:ext uri="{9D8B030D-6E8A-4147-A177-3AD203B41FA5}">
                      <a16:colId xmlns:a16="http://schemas.microsoft.com/office/drawing/2014/main" val="20001"/>
                    </a:ext>
                  </a:extLst>
                </a:gridCol>
              </a:tblGrid>
              <a:tr h="1035564">
                <a:tc>
                  <a:txBody>
                    <a:bodyPr/>
                    <a:lstStyle/>
                    <a:p>
                      <a:pPr algn="l" defTabSz="914400">
                        <a:defRPr b="0">
                          <a:solidFill>
                            <a:srgbClr val="000000"/>
                          </a:solidFill>
                        </a:defRPr>
                      </a:pPr>
                      <a:r>
                        <a:rPr sz="2200" b="1">
                          <a:solidFill>
                            <a:srgbClr val="FFFFFF"/>
                          </a:solidFill>
                          <a:latin typeface="Georgia"/>
                          <a:ea typeface="Georgia"/>
                          <a:cs typeface="Georgia"/>
                          <a:sym typeface="Georgia"/>
                        </a:rPr>
                        <a:t>TV spend reduction</a:t>
                      </a:r>
                    </a:p>
                  </a:txBody>
                  <a:tcPr marL="50800" marR="50800" marT="50800" marB="50800" anchor="ctr" horzOverflow="overflow">
                    <a:lnL w="12700">
                      <a:solidFill>
                        <a:srgbClr val="5E5E5E"/>
                      </a:solidFill>
                      <a:miter lim="400000"/>
                    </a:lnL>
                  </a:tcPr>
                </a:tc>
                <a:tc>
                  <a:txBody>
                    <a:bodyPr/>
                    <a:lstStyle/>
                    <a:p>
                      <a:pPr defTabSz="914400">
                        <a:defRPr b="0">
                          <a:solidFill>
                            <a:srgbClr val="000000"/>
                          </a:solidFill>
                        </a:defRPr>
                      </a:pPr>
                      <a:r>
                        <a:rPr sz="2200" b="1">
                          <a:solidFill>
                            <a:srgbClr val="FFFFFF"/>
                          </a:solidFill>
                          <a:latin typeface="Georgia"/>
                          <a:ea typeface="Georgia"/>
                          <a:cs typeface="Georgia"/>
                          <a:sym typeface="Georgia"/>
                        </a:rPr>
                        <a:t>Year 1 fall in PPC conversion rate</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0"/>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10%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-3.5%</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1"/>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20%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-6.9%</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2"/>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40% budget cut</a:t>
                      </a:r>
                    </a:p>
                  </a:txBody>
                  <a:tcPr marL="50800" marR="50800" marT="50800" marB="50800" anchor="ctr" horzOverflow="overflow">
                    <a:lnB w="38100">
                      <a:solidFill>
                        <a:srgbClr val="CB2A7B"/>
                      </a:solidFill>
                      <a:miter lim="400000"/>
                    </a:lnB>
                    <a:noFill/>
                  </a:tcPr>
                </a:tc>
                <a:tc>
                  <a:txBody>
                    <a:bodyPr/>
                    <a:lstStyle/>
                    <a:p>
                      <a:pPr defTabSz="914400"/>
                      <a:r>
                        <a:rPr sz="3000">
                          <a:latin typeface="Georgia"/>
                          <a:ea typeface="Georgia"/>
                          <a:cs typeface="Georgia"/>
                          <a:sym typeface="Georgia"/>
                        </a:rPr>
                        <a:t>-13.9%</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3"/>
                  </a:ext>
                </a:extLst>
              </a:tr>
              <a:tr h="1035564">
                <a:tc>
                  <a:txBody>
                    <a:bodyPr/>
                    <a:lstStyle/>
                    <a:p>
                      <a:pPr algn="l" defTabSz="914400">
                        <a:tabLst>
                          <a:tab pos="1663700" algn="l"/>
                        </a:tabLst>
                        <a:defRPr b="0"/>
                      </a:pPr>
                      <a:r>
                        <a:rPr sz="2200" b="1">
                          <a:solidFill>
                            <a:srgbClr val="FFFFFF"/>
                          </a:solidFill>
                          <a:latin typeface="Georgia"/>
                          <a:ea typeface="Georgia"/>
                          <a:cs typeface="Georgia"/>
                          <a:sym typeface="Georgia"/>
                        </a:rPr>
                        <a:t>100% budget withdrawal</a:t>
                      </a:r>
                    </a:p>
                  </a:txBody>
                  <a:tcPr marL="50800" marR="50800" marT="50800" marB="50800" anchor="ctr" horzOverflow="overflow">
                    <a:lnL w="12700">
                      <a:solidFill>
                        <a:srgbClr val="CB2A7B"/>
                      </a:solidFill>
                      <a:miter lim="400000"/>
                    </a:lnL>
                    <a:lnR w="12700">
                      <a:solidFill>
                        <a:srgbClr val="CB2A7B"/>
                      </a:solidFill>
                      <a:miter lim="400000"/>
                    </a:lnR>
                    <a:lnT w="38100">
                      <a:solidFill>
                        <a:srgbClr val="CB2A7B"/>
                      </a:solidFill>
                      <a:miter lim="400000"/>
                    </a:lnT>
                    <a:lnB w="12700">
                      <a:solidFill>
                        <a:srgbClr val="CB2A7B"/>
                      </a:solidFill>
                      <a:miter lim="400000"/>
                    </a:lnB>
                    <a:solidFill>
                      <a:srgbClr val="CB2A7B"/>
                    </a:solidFill>
                  </a:tcPr>
                </a:tc>
                <a:tc>
                  <a:txBody>
                    <a:bodyPr/>
                    <a:lstStyle/>
                    <a:p>
                      <a:pPr defTabSz="914400">
                        <a:tabLst>
                          <a:tab pos="1663700" algn="l"/>
                        </a:tabLst>
                        <a:defRPr b="0"/>
                      </a:pPr>
                      <a:r>
                        <a:rPr sz="3000" b="1">
                          <a:solidFill>
                            <a:srgbClr val="CB2A7B"/>
                          </a:solidFill>
                          <a:latin typeface="Georgia"/>
                          <a:ea typeface="Georgia"/>
                          <a:cs typeface="Georgia"/>
                          <a:sym typeface="Georgia"/>
                        </a:rPr>
                        <a:t>-34.7%</a:t>
                      </a:r>
                    </a:p>
                  </a:txBody>
                  <a:tcPr marL="50800" marR="50800" marT="50800" marB="50800" anchor="ctr" horzOverflow="overflow">
                    <a:lnL w="12700">
                      <a:solidFill>
                        <a:srgbClr val="CB2A7B"/>
                      </a:solidFill>
                      <a:miter lim="400000"/>
                    </a:lnL>
                  </a:tcPr>
                </a:tc>
                <a:extLst>
                  <a:ext uri="{0D108BD9-81ED-4DB2-BD59-A6C34878D82A}">
                    <a16:rowId xmlns:a16="http://schemas.microsoft.com/office/drawing/2014/main" val="10004"/>
                  </a:ext>
                </a:extLst>
              </a:tr>
            </a:tbl>
          </a:graphicData>
        </a:graphic>
      </p:graphicFrame>
      <p:sp>
        <p:nvSpPr>
          <p:cNvPr id="516" name="Brand 10 (Health Insurance): What happens to the number of app downloads PPC can convert one year after TV is cut"/>
          <p:cNvSpPr txBox="1"/>
          <p:nvPr/>
        </p:nvSpPr>
        <p:spPr>
          <a:xfrm>
            <a:off x="9229637" y="3320284"/>
            <a:ext cx="13422893" cy="946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dirty="0"/>
              <a:t>Brand 10 (Insurance):</a:t>
            </a:r>
            <a:r>
              <a:rPr dirty="0"/>
              <a:t> What happens to the number of </a:t>
            </a:r>
            <a:r>
              <a:rPr b="1" dirty="0"/>
              <a:t>app downloads</a:t>
            </a:r>
            <a:r>
              <a:rPr dirty="0"/>
              <a:t> PPC can convert </a:t>
            </a:r>
            <a:r>
              <a:rPr b="1" dirty="0"/>
              <a:t>one year</a:t>
            </a:r>
            <a:r>
              <a:rPr dirty="0"/>
              <a:t> after TV is cut</a:t>
            </a:r>
          </a:p>
        </p:txBody>
      </p:sp>
      <p:grpSp>
        <p:nvGrpSpPr>
          <p:cNvPr id="519" name="Group"/>
          <p:cNvGrpSpPr/>
          <p:nvPr/>
        </p:nvGrpSpPr>
        <p:grpSpPr>
          <a:xfrm>
            <a:off x="1241181" y="4991572"/>
            <a:ext cx="1394551" cy="1394551"/>
            <a:chOff x="0" y="0"/>
            <a:chExt cx="1394550" cy="1394550"/>
          </a:xfrm>
        </p:grpSpPr>
        <p:sp>
          <p:nvSpPr>
            <p:cNvPr id="517"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18" name="69%"/>
            <p:cNvSpPr txBox="1"/>
            <p:nvPr/>
          </p:nvSpPr>
          <p:spPr>
            <a:xfrm>
              <a:off x="64281" y="184680"/>
              <a:ext cx="1265988" cy="10251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4200" b="1">
                  <a:solidFill>
                    <a:srgbClr val="FFFFFF"/>
                  </a:solidFill>
                </a:defRPr>
              </a:lvl1pPr>
            </a:lstStyle>
            <a:p>
              <a:r>
                <a:t>69%</a:t>
              </a:r>
            </a:p>
          </p:txBody>
        </p:sp>
      </p:grpSp>
      <p:sp>
        <p:nvSpPr>
          <p:cNvPr id="520" name="Paid search converted around 51% more app downloads when TV ads were running"/>
          <p:cNvSpPr txBox="1"/>
          <p:nvPr/>
        </p:nvSpPr>
        <p:spPr>
          <a:xfrm>
            <a:off x="2949927" y="5104647"/>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app downloads when TV ads were running</a:t>
            </a:r>
          </a:p>
        </p:txBody>
      </p:sp>
      <p:sp>
        <p:nvSpPr>
          <p:cNvPr id="521" name="Circle"/>
          <p:cNvSpPr/>
          <p:nvPr/>
        </p:nvSpPr>
        <p:spPr>
          <a:xfrm>
            <a:off x="1323885" y="7640058"/>
            <a:ext cx="1394551" cy="1394551"/>
          </a:xfrm>
          <a:prstGeom prst="ellipse">
            <a:avLst/>
          </a:prstGeom>
          <a:solidFill>
            <a:srgbClr val="CB2A7B"/>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22" name="35%"/>
          <p:cNvSpPr txBox="1"/>
          <p:nvPr/>
        </p:nvSpPr>
        <p:spPr>
          <a:xfrm>
            <a:off x="1388167" y="7824738"/>
            <a:ext cx="1265987" cy="1025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defRPr sz="4200" b="1">
                <a:solidFill>
                  <a:srgbClr val="FFFFFF"/>
                </a:solidFill>
              </a:defRPr>
            </a:lvl1pPr>
          </a:lstStyle>
          <a:p>
            <a:r>
              <a:t>35%</a:t>
            </a:r>
          </a:p>
        </p:txBody>
      </p:sp>
      <p:sp>
        <p:nvSpPr>
          <p:cNvPr id="523" name="If TV is cut to zero, PPC’s conversion rate would fall by 33% after 1 year"/>
          <p:cNvSpPr txBox="1"/>
          <p:nvPr/>
        </p:nvSpPr>
        <p:spPr>
          <a:xfrm>
            <a:off x="2949927" y="7753133"/>
            <a:ext cx="5008298" cy="1168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Radio Attribution Projet…"/>
          <p:cNvSpPr txBox="1"/>
          <p:nvPr/>
        </p:nvSpPr>
        <p:spPr>
          <a:xfrm>
            <a:off x="960251" y="4960044"/>
            <a:ext cx="8049097" cy="3795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Cut TV and the first hit is obvious</a:t>
            </a:r>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endParaRPr dirty="0"/>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You lose TV’s direct contribution to brand outcomes</a:t>
            </a:r>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endParaRPr dirty="0"/>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e.g. TV delivered 90% of all media-generated uplift in mobile app downloads for Brand 2 (</a:t>
            </a:r>
            <a:r>
              <a:rPr lang="en-GB" dirty="0"/>
              <a:t>Insurance</a:t>
            </a:r>
            <a:r>
              <a:rPr dirty="0"/>
              <a:t>)</a:t>
            </a:r>
          </a:p>
        </p:txBody>
      </p:sp>
      <p:sp>
        <p:nvSpPr>
          <p:cNvPr id="528" name="Cut TV once, take two hits"/>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Cut TV once, take two hits</a:t>
            </a:r>
          </a:p>
        </p:txBody>
      </p:sp>
      <p:grpSp>
        <p:nvGrpSpPr>
          <p:cNvPr id="532" name="Group"/>
          <p:cNvGrpSpPr/>
          <p:nvPr/>
        </p:nvGrpSpPr>
        <p:grpSpPr>
          <a:xfrm>
            <a:off x="9854709" y="4033528"/>
            <a:ext cx="12809019" cy="5648944"/>
            <a:chOff x="0" y="0"/>
            <a:chExt cx="12809018" cy="5648943"/>
          </a:xfrm>
        </p:grpSpPr>
        <p:pic>
          <p:nvPicPr>
            <p:cNvPr id="529" name="Screenshot 2026-04-15 at 09.48.13.png" descr="Screenshot 2026-04-15 at 09.48.13.png"/>
            <p:cNvPicPr>
              <a:picLocks noChangeAspect="1"/>
            </p:cNvPicPr>
            <p:nvPr/>
          </p:nvPicPr>
          <p:blipFill>
            <a:blip r:embed="rId3"/>
            <a:stretch>
              <a:fillRect/>
            </a:stretch>
          </p:blipFill>
          <p:spPr>
            <a:xfrm>
              <a:off x="0" y="0"/>
              <a:ext cx="12809019" cy="5648944"/>
            </a:xfrm>
            <a:prstGeom prst="rect">
              <a:avLst/>
            </a:prstGeom>
            <a:ln w="12700" cap="flat">
              <a:noFill/>
              <a:miter lim="400000"/>
            </a:ln>
            <a:effectLst/>
          </p:spPr>
        </p:pic>
        <p:sp>
          <p:nvSpPr>
            <p:cNvPr id="530" name="Rounded Rectangle"/>
            <p:cNvSpPr/>
            <p:nvPr/>
          </p:nvSpPr>
          <p:spPr>
            <a:xfrm>
              <a:off x="3789860" y="621177"/>
              <a:ext cx="2602165" cy="2266323"/>
            </a:xfrm>
            <a:prstGeom prst="roundRect">
              <a:avLst>
                <a:gd name="adj" fmla="val 6524"/>
              </a:avLst>
            </a:prstGeom>
            <a:noFill/>
            <a:ln w="50800" cap="flat">
              <a:solidFill>
                <a:srgbClr val="000000"/>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31" name="90% of media uplift"/>
            <p:cNvSpPr txBox="1"/>
            <p:nvPr/>
          </p:nvSpPr>
          <p:spPr>
            <a:xfrm>
              <a:off x="4174367" y="1818445"/>
              <a:ext cx="1833150" cy="74532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2200">
                  <a:solidFill>
                    <a:srgbClr val="FFFFFF"/>
                  </a:solidFill>
                </a:defRPr>
              </a:lvl1pPr>
            </a:lstStyle>
            <a:p>
              <a:r>
                <a:t>90% of media uplift</a:t>
              </a:r>
            </a:p>
          </p:txBody>
        </p:sp>
      </p:grpSp>
      <p:pic>
        <p:nvPicPr>
          <p:cNvPr id="533" name="Colourtext Logo Grey 500x500.png" descr="Colourtext Logo Grey 500x500.png"/>
          <p:cNvPicPr>
            <a:picLocks noChangeAspect="1"/>
          </p:cNvPicPr>
          <p:nvPr/>
        </p:nvPicPr>
        <p:blipFill>
          <a:blip r:embed="rId4"/>
          <a:stretch>
            <a:fillRect/>
          </a:stretch>
        </p:blipFill>
        <p:spPr>
          <a:xfrm>
            <a:off x="18076180" y="11969056"/>
            <a:ext cx="3048013" cy="1530127"/>
          </a:xfrm>
          <a:prstGeom prst="rect">
            <a:avLst/>
          </a:prstGeom>
          <a:ln w="12700">
            <a:miter lim="400000"/>
          </a:ln>
        </p:spPr>
      </p:pic>
      <p:pic>
        <p:nvPicPr>
          <p:cNvPr id="534" name="TAM_LogoNoSubtext_Yellow.png" descr="TAM_LogoNoSubtext_Yellow.png"/>
          <p:cNvPicPr>
            <a:picLocks noChangeAspect="1"/>
          </p:cNvPicPr>
          <p:nvPr/>
        </p:nvPicPr>
        <p:blipFill>
          <a:blip r:embed="rId5"/>
          <a:stretch>
            <a:fillRect/>
          </a:stretch>
        </p:blipFill>
        <p:spPr>
          <a:xfrm>
            <a:off x="21343489" y="12036844"/>
            <a:ext cx="2475534" cy="1394551"/>
          </a:xfrm>
          <a:prstGeom prst="rect">
            <a:avLst/>
          </a:prstGeom>
          <a:ln w="12700">
            <a:miter lim="400000"/>
          </a:ln>
        </p:spPr>
      </p:pic>
      <p:sp>
        <p:nvSpPr>
          <p:cNvPr id="535" name="Radio Attribution Projet…"/>
          <p:cNvSpPr txBox="1"/>
          <p:nvPr/>
        </p:nvSpPr>
        <p:spPr>
          <a:xfrm>
            <a:off x="960251" y="12407120"/>
            <a:ext cx="13511293"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
        <p:nvSpPr>
          <p:cNvPr id="536" name="Brand 2 (Health Insurance): web visits"/>
          <p:cNvSpPr txBox="1"/>
          <p:nvPr/>
        </p:nvSpPr>
        <p:spPr>
          <a:xfrm>
            <a:off x="10353162" y="3216814"/>
            <a:ext cx="11182371" cy="518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dirty="0"/>
              <a:t>Brand 2 (</a:t>
            </a:r>
            <a:r>
              <a:rPr lang="en-GB" b="1" dirty="0"/>
              <a:t>Insurance</a:t>
            </a:r>
            <a:r>
              <a:rPr b="1" dirty="0"/>
              <a:t>):</a:t>
            </a:r>
            <a:r>
              <a:rPr dirty="0"/>
              <a:t> </a:t>
            </a:r>
            <a:r>
              <a:rPr b="1" dirty="0"/>
              <a:t>web visits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The second hit is easier to miss"/>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second hit is easier to miss</a:t>
            </a:r>
          </a:p>
        </p:txBody>
      </p:sp>
      <p:pic>
        <p:nvPicPr>
          <p:cNvPr id="541" name="Colourtext Logo Grey 500x500.png" descr="Colourtext Logo Grey 500x500.png"/>
          <p:cNvPicPr>
            <a:picLocks noChangeAspect="1"/>
          </p:cNvPicPr>
          <p:nvPr/>
        </p:nvPicPr>
        <p:blipFill>
          <a:blip r:embed="rId3"/>
          <a:stretch>
            <a:fillRect/>
          </a:stretch>
        </p:blipFill>
        <p:spPr>
          <a:xfrm>
            <a:off x="18076180" y="11969056"/>
            <a:ext cx="3048013" cy="1530127"/>
          </a:xfrm>
          <a:prstGeom prst="rect">
            <a:avLst/>
          </a:prstGeom>
          <a:ln w="12700">
            <a:miter lim="400000"/>
          </a:ln>
        </p:spPr>
      </p:pic>
      <p:pic>
        <p:nvPicPr>
          <p:cNvPr id="542" name="TAM_LogoNoSubtext_Yellow.png" descr="TAM_LogoNoSubtext_Yellow.png"/>
          <p:cNvPicPr>
            <a:picLocks noChangeAspect="1"/>
          </p:cNvPicPr>
          <p:nvPr/>
        </p:nvPicPr>
        <p:blipFill>
          <a:blip r:embed="rId4"/>
          <a:stretch>
            <a:fillRect/>
          </a:stretch>
        </p:blipFill>
        <p:spPr>
          <a:xfrm>
            <a:off x="21343489" y="12036844"/>
            <a:ext cx="2475534" cy="1394551"/>
          </a:xfrm>
          <a:prstGeom prst="rect">
            <a:avLst/>
          </a:prstGeom>
          <a:ln w="12700">
            <a:miter lim="400000"/>
          </a:ln>
        </p:spPr>
      </p:pic>
      <p:sp>
        <p:nvSpPr>
          <p:cNvPr id="543" name="Radio Attribution Projet…"/>
          <p:cNvSpPr txBox="1"/>
          <p:nvPr/>
        </p:nvSpPr>
        <p:spPr>
          <a:xfrm>
            <a:off x="960251" y="12407120"/>
            <a:ext cx="13511293" cy="6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544" name="3702.jpg.jpeg" descr="3702.jpg.jpeg"/>
          <p:cNvPicPr>
            <a:picLocks noChangeAspect="1"/>
          </p:cNvPicPr>
          <p:nvPr/>
        </p:nvPicPr>
        <p:blipFill>
          <a:blip r:embed="rId5"/>
          <a:srcRect t="14037" b="29112"/>
          <a:stretch>
            <a:fillRect/>
          </a:stretch>
        </p:blipFill>
        <p:spPr>
          <a:xfrm>
            <a:off x="960252" y="5041111"/>
            <a:ext cx="10047193" cy="4283913"/>
          </a:xfrm>
          <a:prstGeom prst="rect">
            <a:avLst/>
          </a:prstGeom>
          <a:ln w="25400">
            <a:miter lim="400000"/>
          </a:ln>
          <a:effectLst>
            <a:outerShdw blurRad="254000" dist="127000" dir="5400000" rotWithShape="0">
              <a:srgbClr val="000000">
                <a:alpha val="70000"/>
              </a:srgbClr>
            </a:outerShdw>
          </a:effectLst>
        </p:spPr>
      </p:pic>
      <p:sp>
        <p:nvSpPr>
          <p:cNvPr id="545" name="TV’s brand memory reservoir drains slowly"/>
          <p:cNvSpPr txBox="1"/>
          <p:nvPr/>
        </p:nvSpPr>
        <p:spPr>
          <a:xfrm>
            <a:off x="979699" y="3986830"/>
            <a:ext cx="10008394" cy="622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600">
                <a:solidFill>
                  <a:srgbClr val="797979"/>
                </a:solidFill>
                <a:latin typeface="Georgia"/>
                <a:ea typeface="Georgia"/>
                <a:cs typeface="Georgia"/>
                <a:sym typeface="Georgia"/>
              </a:defRPr>
            </a:lvl1pPr>
          </a:lstStyle>
          <a:p>
            <a:r>
              <a:t>TV’s brand memory reservoir drains slowly</a:t>
            </a:r>
          </a:p>
        </p:txBody>
      </p:sp>
      <p:grpSp>
        <p:nvGrpSpPr>
          <p:cNvPr id="556" name="Group"/>
          <p:cNvGrpSpPr/>
          <p:nvPr/>
        </p:nvGrpSpPr>
        <p:grpSpPr>
          <a:xfrm>
            <a:off x="11665422" y="3986830"/>
            <a:ext cx="11744762" cy="5313089"/>
            <a:chOff x="0" y="0"/>
            <a:chExt cx="11744760" cy="5313088"/>
          </a:xfrm>
        </p:grpSpPr>
        <p:grpSp>
          <p:nvGrpSpPr>
            <p:cNvPr id="554" name="Group"/>
            <p:cNvGrpSpPr/>
            <p:nvPr/>
          </p:nvGrpSpPr>
          <p:grpSpPr>
            <a:xfrm>
              <a:off x="0" y="1079386"/>
              <a:ext cx="11744761" cy="4233703"/>
              <a:chOff x="0" y="0"/>
              <a:chExt cx="11744760" cy="4233701"/>
            </a:xfrm>
          </p:grpSpPr>
          <p:pic>
            <p:nvPicPr>
              <p:cNvPr id="546" name="Screenshot 2026-04-16 at 08.30.52.png" descr="Screenshot 2026-04-16 at 08.30.52.png"/>
              <p:cNvPicPr>
                <a:picLocks noChangeAspect="1"/>
              </p:cNvPicPr>
              <p:nvPr/>
            </p:nvPicPr>
            <p:blipFill>
              <a:blip r:embed="rId6"/>
              <a:stretch>
                <a:fillRect/>
              </a:stretch>
            </p:blipFill>
            <p:spPr>
              <a:xfrm>
                <a:off x="0" y="0"/>
                <a:ext cx="11744761" cy="4233702"/>
              </a:xfrm>
              <a:prstGeom prst="rect">
                <a:avLst/>
              </a:prstGeom>
              <a:ln w="25400" cap="flat">
                <a:noFill/>
                <a:miter lim="400000"/>
              </a:ln>
              <a:effectLst>
                <a:outerShdw blurRad="254000" dist="127000" dir="5400000" rotWithShape="0">
                  <a:srgbClr val="000000">
                    <a:alpha val="70000"/>
                  </a:srgbClr>
                </a:outerShdw>
              </a:effectLst>
            </p:spPr>
          </p:pic>
          <p:sp>
            <p:nvSpPr>
              <p:cNvPr id="547" name="-35%"/>
              <p:cNvSpPr txBox="1"/>
              <p:nvPr/>
            </p:nvSpPr>
            <p:spPr>
              <a:xfrm>
                <a:off x="10197141" y="1382840"/>
                <a:ext cx="1035160" cy="52914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2800" b="1">
                    <a:solidFill>
                      <a:srgbClr val="CB2A7B"/>
                    </a:solidFill>
                  </a:defRPr>
                </a:lvl1pPr>
              </a:lstStyle>
              <a:p>
                <a:r>
                  <a:t>-35%</a:t>
                </a:r>
              </a:p>
            </p:txBody>
          </p:sp>
          <p:sp>
            <p:nvSpPr>
              <p:cNvPr id="548" name="Line"/>
              <p:cNvSpPr/>
              <p:nvPr/>
            </p:nvSpPr>
            <p:spPr>
              <a:xfrm flipV="1">
                <a:off x="11335664" y="1134336"/>
                <a:ext cx="1" cy="818539"/>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549" name="PPC app downloads with TV support"/>
              <p:cNvSpPr txBox="1"/>
              <p:nvPr/>
            </p:nvSpPr>
            <p:spPr>
              <a:xfrm>
                <a:off x="2454936" y="1276085"/>
                <a:ext cx="5001446" cy="654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2200">
                    <a:solidFill>
                      <a:srgbClr val="CB2A7B"/>
                    </a:solidFill>
                  </a:defRPr>
                </a:lvl1pPr>
              </a:lstStyle>
              <a:p>
                <a:r>
                  <a:t>PPC app downloads with TV support</a:t>
                </a:r>
              </a:p>
            </p:txBody>
          </p:sp>
          <p:sp>
            <p:nvSpPr>
              <p:cNvPr id="550" name="PPC app downloads - zero TV support"/>
              <p:cNvSpPr txBox="1"/>
              <p:nvPr/>
            </p:nvSpPr>
            <p:spPr>
              <a:xfrm>
                <a:off x="6157362" y="2943393"/>
                <a:ext cx="5001447" cy="654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2200">
                    <a:solidFill>
                      <a:srgbClr val="919191"/>
                    </a:solidFill>
                  </a:defRPr>
                </a:lvl1pPr>
              </a:lstStyle>
              <a:p>
                <a:r>
                  <a:t>PPC app downloads - zero TV support</a:t>
                </a:r>
              </a:p>
            </p:txBody>
          </p:sp>
          <p:sp>
            <p:nvSpPr>
              <p:cNvPr id="551" name="Line"/>
              <p:cNvSpPr/>
              <p:nvPr/>
            </p:nvSpPr>
            <p:spPr>
              <a:xfrm>
                <a:off x="7247513" y="1642117"/>
                <a:ext cx="590370" cy="149371"/>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552" name="Line"/>
              <p:cNvSpPr/>
              <p:nvPr/>
            </p:nvSpPr>
            <p:spPr>
              <a:xfrm flipH="1" flipV="1">
                <a:off x="8656736" y="2508841"/>
                <a:ext cx="5757" cy="520135"/>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553" name="Weeks after TV ended"/>
              <p:cNvSpPr txBox="1"/>
              <p:nvPr/>
            </p:nvSpPr>
            <p:spPr>
              <a:xfrm>
                <a:off x="4908343" y="3774189"/>
                <a:ext cx="2475534" cy="4337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1800">
                    <a:solidFill>
                      <a:srgbClr val="919191"/>
                    </a:solidFill>
                  </a:defRPr>
                </a:lvl1pPr>
              </a:lstStyle>
              <a:p>
                <a:r>
                  <a:t>Weeks after TV ended</a:t>
                </a:r>
              </a:p>
            </p:txBody>
          </p:sp>
        </p:grpSp>
        <p:sp>
          <p:nvSpPr>
            <p:cNvPr id="555" name="Search efficiency declines, CPA rates increase"/>
            <p:cNvSpPr txBox="1"/>
            <p:nvPr/>
          </p:nvSpPr>
          <p:spPr>
            <a:xfrm>
              <a:off x="868184" y="-1"/>
              <a:ext cx="10008393" cy="6223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3600">
                  <a:solidFill>
                    <a:srgbClr val="797979"/>
                  </a:solidFill>
                  <a:latin typeface="Georgia"/>
                  <a:ea typeface="Georgia"/>
                  <a:cs typeface="Georgia"/>
                  <a:sym typeface="Georgia"/>
                </a:defRPr>
              </a:lvl1pPr>
            </a:lstStyle>
            <a:p>
              <a:r>
                <a:t>Search efficiency declines, CPA rates increase</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556"/>
                                        </p:tgtEl>
                                        <p:attrNameLst>
                                          <p:attrName>style.visibility</p:attrName>
                                        </p:attrNameLst>
                                      </p:cBhvr>
                                      <p:to>
                                        <p:strVal val="visible"/>
                                      </p:to>
                                    </p:set>
                                    <p:animEffect transition="in" filter="fade">
                                      <p:cBhvr>
                                        <p:cTn id="7" dur="1000"/>
                                        <p:tgtEl>
                                          <p:spTgt spid="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 grpId="1"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mateo-rojas-echeverri-eIj8K5dHylY-unsplash.jpg" descr="mateo-rojas-echeverri-eIj8K5dHylY-unsplash.jpg"/>
          <p:cNvPicPr>
            <a:picLocks noChangeAspect="1"/>
          </p:cNvPicPr>
          <p:nvPr/>
        </p:nvPicPr>
        <p:blipFill>
          <a:blip r:embed="rId3"/>
          <a:stretch>
            <a:fillRect/>
          </a:stretch>
        </p:blipFill>
        <p:spPr>
          <a:xfrm>
            <a:off x="-1" y="-2497621"/>
            <a:ext cx="24384001" cy="16254583"/>
          </a:xfrm>
          <a:prstGeom prst="rect">
            <a:avLst/>
          </a:prstGeom>
          <a:ln w="12700">
            <a:miter lim="400000"/>
          </a:ln>
        </p:spPr>
      </p:pic>
      <p:sp>
        <p:nvSpPr>
          <p:cNvPr id="561" name="Shifting money in the wrong direction"/>
          <p:cNvSpPr txBox="1"/>
          <p:nvPr/>
        </p:nvSpPr>
        <p:spPr>
          <a:xfrm>
            <a:off x="3902061" y="3307929"/>
            <a:ext cx="16579878" cy="46434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algn="ctr" defTabSz="2438339">
              <a:lnSpc>
                <a:spcPct val="80000"/>
              </a:lnSpc>
              <a:spcBef>
                <a:spcPts val="0"/>
              </a:spcBef>
              <a:defRPr sz="14200" b="1" spc="-284">
                <a:solidFill>
                  <a:srgbClr val="FFFFFF"/>
                </a:solidFill>
              </a:defRPr>
            </a:lvl1pPr>
          </a:lstStyle>
          <a:p>
            <a:r>
              <a:rPr dirty="0"/>
              <a:t>Shifting money in the wrong direction</a:t>
            </a:r>
          </a:p>
        </p:txBody>
      </p:sp>
      <p:pic>
        <p:nvPicPr>
          <p:cNvPr id="562" name="logo_white_v1.0.png" descr="logo_white_v1.0.png"/>
          <p:cNvPicPr>
            <a:picLocks noChangeAspect="1"/>
          </p:cNvPicPr>
          <p:nvPr/>
        </p:nvPicPr>
        <p:blipFill>
          <a:blip r:embed="rId4"/>
          <a:stretch>
            <a:fillRect/>
          </a:stretch>
        </p:blipFill>
        <p:spPr>
          <a:xfrm>
            <a:off x="17710863" y="367280"/>
            <a:ext cx="3309258" cy="1524001"/>
          </a:xfrm>
          <a:prstGeom prst="rect">
            <a:avLst/>
          </a:prstGeom>
          <a:ln w="12700">
            <a:miter lim="400000"/>
          </a:ln>
        </p:spPr>
      </p:pic>
      <p:grpSp>
        <p:nvGrpSpPr>
          <p:cNvPr id="565" name="Group"/>
          <p:cNvGrpSpPr/>
          <p:nvPr/>
        </p:nvGrpSpPr>
        <p:grpSpPr>
          <a:xfrm>
            <a:off x="21343005" y="431378"/>
            <a:ext cx="2476501" cy="1395806"/>
            <a:chOff x="0" y="0"/>
            <a:chExt cx="2476500" cy="1395805"/>
          </a:xfrm>
        </p:grpSpPr>
        <p:sp>
          <p:nvSpPr>
            <p:cNvPr id="56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64"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561"/>
                                        </p:tgtEl>
                                        <p:attrNameLst>
                                          <p:attrName>style.visibility</p:attrName>
                                        </p:attrNameLst>
                                      </p:cBhvr>
                                      <p:to>
                                        <p:strVal val="visible"/>
                                      </p:to>
                                    </p:set>
                                    <p:animEffect transition="in" filter="fade">
                                      <p:cBhvr>
                                        <p:cTn id="7" dur="10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 grpId="1"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 name="rodeo-project-management-software-ONe-snuCaqQ-unsplash.jpg" descr="rodeo-project-management-software-ONe-snuCaqQ-unsplash.jpg"/>
          <p:cNvPicPr>
            <a:picLocks noChangeAspect="1"/>
          </p:cNvPicPr>
          <p:nvPr/>
        </p:nvPicPr>
        <p:blipFill>
          <a:blip r:embed="rId3"/>
          <a:stretch>
            <a:fillRect/>
          </a:stretch>
        </p:blipFill>
        <p:spPr>
          <a:xfrm>
            <a:off x="0" y="-2497534"/>
            <a:ext cx="24384000" cy="16254409"/>
          </a:xfrm>
          <a:prstGeom prst="rect">
            <a:avLst/>
          </a:prstGeom>
          <a:ln w="12700">
            <a:miter lim="400000"/>
          </a:ln>
        </p:spPr>
      </p:pic>
      <p:sp>
        <p:nvSpPr>
          <p:cNvPr id="570" name="Outcome &gt; credit &gt; money"/>
          <p:cNvSpPr txBox="1"/>
          <p:nvPr/>
        </p:nvSpPr>
        <p:spPr>
          <a:xfrm>
            <a:off x="1016199" y="-533315"/>
            <a:ext cx="22351602" cy="29250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algn="ctr" defTabSz="2438339">
              <a:lnSpc>
                <a:spcPct val="80000"/>
              </a:lnSpc>
              <a:spcBef>
                <a:spcPts val="0"/>
              </a:spcBef>
              <a:defRPr sz="13000" b="1" spc="-260">
                <a:solidFill>
                  <a:srgbClr val="FFFFFF"/>
                </a:solidFill>
              </a:defRPr>
            </a:lvl1pPr>
          </a:lstStyle>
          <a:p>
            <a:r>
              <a:t>Outcome &gt; credit &gt; money</a:t>
            </a:r>
          </a:p>
        </p:txBody>
      </p:sp>
      <p:pic>
        <p:nvPicPr>
          <p:cNvPr id="571" name="logo_white_v1.0.png" descr="logo_white_v1.0.png"/>
          <p:cNvPicPr>
            <a:picLocks noChangeAspect="1"/>
          </p:cNvPicPr>
          <p:nvPr/>
        </p:nvPicPr>
        <p:blipFill>
          <a:blip r:embed="rId4"/>
          <a:stretch>
            <a:fillRect/>
          </a:stretch>
        </p:blipFill>
        <p:spPr>
          <a:xfrm>
            <a:off x="17710863" y="11829382"/>
            <a:ext cx="3309258" cy="1524001"/>
          </a:xfrm>
          <a:prstGeom prst="rect">
            <a:avLst/>
          </a:prstGeom>
          <a:ln w="12700">
            <a:miter lim="400000"/>
          </a:ln>
        </p:spPr>
      </p:pic>
      <p:grpSp>
        <p:nvGrpSpPr>
          <p:cNvPr id="574" name="Group"/>
          <p:cNvGrpSpPr/>
          <p:nvPr/>
        </p:nvGrpSpPr>
        <p:grpSpPr>
          <a:xfrm>
            <a:off x="21343005" y="11893480"/>
            <a:ext cx="2476501" cy="1395806"/>
            <a:chOff x="0" y="0"/>
            <a:chExt cx="2476500" cy="1395805"/>
          </a:xfrm>
        </p:grpSpPr>
        <p:sp>
          <p:nvSpPr>
            <p:cNvPr id="57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73"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Summary conclusions"/>
          <p:cNvSpPr txBox="1"/>
          <p:nvPr/>
        </p:nvSpPr>
        <p:spPr>
          <a:xfrm>
            <a:off x="842020" y="-26685"/>
            <a:ext cx="14958061" cy="198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Summary conclusions</a:t>
            </a:r>
          </a:p>
        </p:txBody>
      </p:sp>
      <p:grpSp>
        <p:nvGrpSpPr>
          <p:cNvPr id="582" name="Group"/>
          <p:cNvGrpSpPr/>
          <p:nvPr/>
        </p:nvGrpSpPr>
        <p:grpSpPr>
          <a:xfrm>
            <a:off x="362133" y="3324366"/>
            <a:ext cx="7620001" cy="8906201"/>
            <a:chOff x="0" y="0"/>
            <a:chExt cx="7620000" cy="8906200"/>
          </a:xfrm>
        </p:grpSpPr>
        <p:pic>
          <p:nvPicPr>
            <p:cNvPr id="579" name="Screenshot 2026-04-16 at 10.49.30.png" descr="Screenshot 2026-04-16 at 10.49.30.png"/>
            <p:cNvPicPr>
              <a:picLocks noChangeAspect="1"/>
            </p:cNvPicPr>
            <p:nvPr/>
          </p:nvPicPr>
          <p:blipFill>
            <a:blip r:embed="rId3"/>
            <a:stretch>
              <a:fillRect/>
            </a:stretch>
          </p:blipFill>
          <p:spPr>
            <a:xfrm>
              <a:off x="0" y="0"/>
              <a:ext cx="7620000" cy="4266747"/>
            </a:xfrm>
            <a:prstGeom prst="rect">
              <a:avLst/>
            </a:prstGeom>
            <a:ln w="25400" cap="flat">
              <a:noFill/>
              <a:miter lim="400000"/>
            </a:ln>
            <a:effectLst>
              <a:outerShdw blurRad="254000" dist="127000" dir="5400000" rotWithShape="0">
                <a:srgbClr val="000000">
                  <a:alpha val="70000"/>
                </a:srgbClr>
              </a:outerShdw>
            </a:effectLst>
          </p:spPr>
        </p:pic>
        <p:sp>
          <p:nvSpPr>
            <p:cNvPr id="580" name="PPC intercepted between…"/>
            <p:cNvSpPr txBox="1"/>
            <p:nvPr/>
          </p:nvSpPr>
          <p:spPr>
            <a:xfrm>
              <a:off x="807249" y="5632140"/>
              <a:ext cx="6005502" cy="32740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PPC intercepted between </a:t>
              </a:r>
            </a:p>
            <a:p>
              <a:pPr algn="ctr">
                <a:defRPr sz="4000" b="1">
                  <a:solidFill>
                    <a:srgbClr val="99195E"/>
                  </a:solidFill>
                  <a:latin typeface="Georgia"/>
                  <a:ea typeface="Georgia"/>
                  <a:cs typeface="Georgia"/>
                  <a:sym typeface="Georgia"/>
                </a:defRPr>
              </a:pPr>
              <a:r>
                <a:t>2.7% - 11.7% </a:t>
              </a:r>
            </a:p>
            <a:p>
              <a:pPr algn="ctr">
                <a:defRPr sz="2800">
                  <a:solidFill>
                    <a:srgbClr val="797979"/>
                  </a:solidFill>
                  <a:latin typeface="Georgia"/>
                  <a:ea typeface="Georgia"/>
                  <a:cs typeface="Georgia"/>
                  <a:sym typeface="Georgia"/>
                </a:defRPr>
              </a:pPr>
              <a:r>
                <a:t>of demand generated by TV advertising that would otherwise have reached the brand organically</a:t>
              </a:r>
            </a:p>
          </p:txBody>
        </p:sp>
        <p:sp>
          <p:nvSpPr>
            <p:cNvPr id="581" name="3 brands | 4 models"/>
            <p:cNvSpPr txBox="1"/>
            <p:nvPr/>
          </p:nvSpPr>
          <p:spPr>
            <a:xfrm>
              <a:off x="1305851" y="4871325"/>
              <a:ext cx="5008298" cy="482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3 brands | 4 models</a:t>
              </a:r>
            </a:p>
          </p:txBody>
        </p:sp>
      </p:grpSp>
      <p:grpSp>
        <p:nvGrpSpPr>
          <p:cNvPr id="586" name="Group"/>
          <p:cNvGrpSpPr/>
          <p:nvPr/>
        </p:nvGrpSpPr>
        <p:grpSpPr>
          <a:xfrm>
            <a:off x="8382000" y="3324366"/>
            <a:ext cx="7620000" cy="8540441"/>
            <a:chOff x="0" y="0"/>
            <a:chExt cx="7620000" cy="8540440"/>
          </a:xfrm>
        </p:grpSpPr>
        <p:pic>
          <p:nvPicPr>
            <p:cNvPr id="583" name="Screenshot 2026-04-16 at 10.49.24.png" descr="Screenshot 2026-04-16 at 10.49.24.png"/>
            <p:cNvPicPr>
              <a:picLocks noChangeAspect="1"/>
            </p:cNvPicPr>
            <p:nvPr/>
          </p:nvPicPr>
          <p:blipFill>
            <a:blip r:embed="rId4"/>
            <a:stretch>
              <a:fillRect/>
            </a:stretch>
          </p:blipFill>
          <p:spPr>
            <a:xfrm>
              <a:off x="0" y="0"/>
              <a:ext cx="7620000" cy="4266747"/>
            </a:xfrm>
            <a:prstGeom prst="rect">
              <a:avLst/>
            </a:prstGeom>
            <a:ln w="25400" cap="flat">
              <a:noFill/>
              <a:miter lim="400000"/>
            </a:ln>
            <a:effectLst>
              <a:outerShdw blurRad="254000" dist="127000" dir="5400000" rotWithShape="0">
                <a:srgbClr val="000000">
                  <a:alpha val="70000"/>
                </a:srgbClr>
              </a:outerShdw>
            </a:effectLst>
          </p:spPr>
        </p:pic>
        <p:sp>
          <p:nvSpPr>
            <p:cNvPr id="584" name="On average it took around…"/>
            <p:cNvSpPr txBox="1"/>
            <p:nvPr/>
          </p:nvSpPr>
          <p:spPr>
            <a:xfrm>
              <a:off x="1305851" y="5632140"/>
              <a:ext cx="5008298" cy="29083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On average it took around</a:t>
              </a:r>
            </a:p>
            <a:p>
              <a:pPr algn="ctr">
                <a:defRPr sz="4000" b="1">
                  <a:solidFill>
                    <a:srgbClr val="99195E"/>
                  </a:solidFill>
                  <a:latin typeface="Georgia"/>
                  <a:ea typeface="Georgia"/>
                  <a:cs typeface="Georgia"/>
                  <a:sym typeface="Georgia"/>
                </a:defRPr>
              </a:pPr>
              <a:r>
                <a:t>9 weeks</a:t>
              </a:r>
            </a:p>
            <a:p>
              <a:pPr algn="ctr">
                <a:defRPr sz="2800">
                  <a:solidFill>
                    <a:srgbClr val="797979"/>
                  </a:solidFill>
                  <a:latin typeface="Georgia"/>
                  <a:ea typeface="Georgia"/>
                  <a:cs typeface="Georgia"/>
                  <a:sym typeface="Georgia"/>
                </a:defRPr>
              </a:pPr>
              <a:r>
                <a:t>for half of TV’s brand memory effect to drain away</a:t>
              </a:r>
            </a:p>
          </p:txBody>
        </p:sp>
        <p:sp>
          <p:nvSpPr>
            <p:cNvPr id="585" name="8 brands | 9 models"/>
            <p:cNvSpPr txBox="1"/>
            <p:nvPr/>
          </p:nvSpPr>
          <p:spPr>
            <a:xfrm>
              <a:off x="1305851" y="4871325"/>
              <a:ext cx="5008298" cy="482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8 brands | 9 models</a:t>
              </a:r>
            </a:p>
          </p:txBody>
        </p:sp>
      </p:grpSp>
      <p:grpSp>
        <p:nvGrpSpPr>
          <p:cNvPr id="590" name="Group"/>
          <p:cNvGrpSpPr/>
          <p:nvPr/>
        </p:nvGrpSpPr>
        <p:grpSpPr>
          <a:xfrm>
            <a:off x="16401867" y="3324366"/>
            <a:ext cx="7620001" cy="8540441"/>
            <a:chOff x="0" y="0"/>
            <a:chExt cx="7620000" cy="8540440"/>
          </a:xfrm>
        </p:grpSpPr>
        <p:sp>
          <p:nvSpPr>
            <p:cNvPr id="587" name="Paid Search was…"/>
            <p:cNvSpPr txBox="1"/>
            <p:nvPr/>
          </p:nvSpPr>
          <p:spPr>
            <a:xfrm>
              <a:off x="807249" y="5632140"/>
              <a:ext cx="6005502" cy="29083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Paid Search was</a:t>
              </a:r>
            </a:p>
            <a:p>
              <a:pPr algn="ctr">
                <a:defRPr sz="4000" b="1">
                  <a:solidFill>
                    <a:srgbClr val="99195E"/>
                  </a:solidFill>
                  <a:latin typeface="Georgia"/>
                  <a:ea typeface="Georgia"/>
                  <a:cs typeface="Georgia"/>
                  <a:sym typeface="Georgia"/>
                </a:defRPr>
              </a:pPr>
              <a:r>
                <a:t>51% &amp; 69% </a:t>
              </a:r>
            </a:p>
            <a:p>
              <a:pPr algn="ctr">
                <a:defRPr sz="2800">
                  <a:solidFill>
                    <a:srgbClr val="797979"/>
                  </a:solidFill>
                  <a:latin typeface="Georgia"/>
                  <a:ea typeface="Georgia"/>
                  <a:cs typeface="Georgia"/>
                  <a:sym typeface="Georgia"/>
                </a:defRPr>
              </a:pPr>
              <a:r>
                <a:t>more productive when TV advertising ran at typical levels</a:t>
              </a:r>
            </a:p>
          </p:txBody>
        </p:sp>
        <p:sp>
          <p:nvSpPr>
            <p:cNvPr id="588" name="2 brands | 2 models"/>
            <p:cNvSpPr txBox="1"/>
            <p:nvPr/>
          </p:nvSpPr>
          <p:spPr>
            <a:xfrm>
              <a:off x="1305852" y="4871325"/>
              <a:ext cx="5008298" cy="482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2 brands | 2 models</a:t>
              </a:r>
            </a:p>
          </p:txBody>
        </p:sp>
        <p:pic>
          <p:nvPicPr>
            <p:cNvPr id="589" name="Screenshot 2026-04-16 at 14.35.07.png" descr="Screenshot 2026-04-16 at 14.35.07.png"/>
            <p:cNvPicPr>
              <a:picLocks noChangeAspect="1"/>
            </p:cNvPicPr>
            <p:nvPr/>
          </p:nvPicPr>
          <p:blipFill>
            <a:blip r:embed="rId5"/>
            <a:stretch>
              <a:fillRect/>
            </a:stretch>
          </p:blipFill>
          <p:spPr>
            <a:xfrm>
              <a:off x="0" y="0"/>
              <a:ext cx="7620000" cy="4266747"/>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586"/>
                                        </p:tgtEl>
                                        <p:attrNameLst>
                                          <p:attrName>style.visibility</p:attrName>
                                        </p:attrNameLst>
                                      </p:cBhvr>
                                      <p:to>
                                        <p:strVal val="visible"/>
                                      </p:to>
                                    </p:set>
                                    <p:animEffect transition="in" filter="fade">
                                      <p:cBhvr>
                                        <p:cTn id="7" dur="1000"/>
                                        <p:tgtEl>
                                          <p:spTgt spid="5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590"/>
                                        </p:tgtEl>
                                        <p:attrNameLst>
                                          <p:attrName>style.visibility</p:attrName>
                                        </p:attrNameLst>
                                      </p:cBhvr>
                                      <p:to>
                                        <p:strVal val="visible"/>
                                      </p:to>
                                    </p:set>
                                    <p:animEffect transition="in" filter="fade">
                                      <p:cBhvr>
                                        <p:cTn id="12" dur="1000"/>
                                        <p:tgtEl>
                                          <p:spTgt spid="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 grpId="1" animBg="1" advAuto="0"/>
      <p:bldP spid="590" grpId="2"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 name="Screenshot 2026-04-16 at 14.39.16.png" descr="Screenshot 2026-04-16 at 14.39.16.png"/>
          <p:cNvPicPr>
            <a:picLocks noChangeAspect="1"/>
          </p:cNvPicPr>
          <p:nvPr/>
        </p:nvPicPr>
        <p:blipFill>
          <a:blip r:embed="rId3"/>
          <a:srcRect t="8537" b="8537"/>
          <a:stretch>
            <a:fillRect/>
          </a:stretch>
        </p:blipFill>
        <p:spPr>
          <a:xfrm>
            <a:off x="0" y="-321"/>
            <a:ext cx="24384000" cy="13716642"/>
          </a:xfrm>
          <a:prstGeom prst="rect">
            <a:avLst/>
          </a:prstGeom>
          <a:ln w="12700">
            <a:miter lim="400000"/>
          </a:ln>
        </p:spPr>
      </p:pic>
      <p:sp>
        <p:nvSpPr>
          <p:cNvPr id="595" name="Rectangle"/>
          <p:cNvSpPr/>
          <p:nvPr/>
        </p:nvSpPr>
        <p:spPr>
          <a:xfrm>
            <a:off x="5632" y="2390472"/>
            <a:ext cx="17644552" cy="3870966"/>
          </a:xfrm>
          <a:prstGeom prst="rect">
            <a:avLst/>
          </a:prstGeom>
          <a:solidFill>
            <a:srgbClr val="797979">
              <a:alpha val="56389"/>
            </a:srgb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96" name="Rectangle"/>
          <p:cNvSpPr/>
          <p:nvPr/>
        </p:nvSpPr>
        <p:spPr>
          <a:xfrm>
            <a:off x="5631" y="7688146"/>
            <a:ext cx="24372737" cy="3870966"/>
          </a:xfrm>
          <a:prstGeom prst="rect">
            <a:avLst/>
          </a:prstGeom>
          <a:solidFill>
            <a:srgbClr val="797979">
              <a:alpha val="56389"/>
            </a:srgb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97" name="logo_white_v1.0.png" descr="logo_white_v1.0.png"/>
          <p:cNvPicPr>
            <a:picLocks noChangeAspect="1"/>
          </p:cNvPicPr>
          <p:nvPr/>
        </p:nvPicPr>
        <p:blipFill>
          <a:blip r:embed="rId4"/>
          <a:stretch>
            <a:fillRect/>
          </a:stretch>
        </p:blipFill>
        <p:spPr>
          <a:xfrm>
            <a:off x="17710863" y="367280"/>
            <a:ext cx="3309258" cy="1524001"/>
          </a:xfrm>
          <a:prstGeom prst="rect">
            <a:avLst/>
          </a:prstGeom>
          <a:ln w="12700">
            <a:miter lim="400000"/>
          </a:ln>
        </p:spPr>
      </p:pic>
      <p:grpSp>
        <p:nvGrpSpPr>
          <p:cNvPr id="600" name="Group"/>
          <p:cNvGrpSpPr/>
          <p:nvPr/>
        </p:nvGrpSpPr>
        <p:grpSpPr>
          <a:xfrm>
            <a:off x="21343005" y="431378"/>
            <a:ext cx="2476501" cy="1395806"/>
            <a:chOff x="0" y="0"/>
            <a:chExt cx="2476500" cy="1395805"/>
          </a:xfrm>
        </p:grpSpPr>
        <p:sp>
          <p:nvSpPr>
            <p:cNvPr id="59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99"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
        <p:nvSpPr>
          <p:cNvPr id="601" name="TV does more work than the numbers give it credit for"/>
          <p:cNvSpPr txBox="1"/>
          <p:nvPr/>
        </p:nvSpPr>
        <p:spPr>
          <a:xfrm>
            <a:off x="1181517" y="2013297"/>
            <a:ext cx="18590839" cy="3603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9500" b="1" spc="-190">
                <a:solidFill>
                  <a:srgbClr val="FFFFFF"/>
                </a:solidFill>
              </a:defRPr>
            </a:lvl1pPr>
          </a:lstStyle>
          <a:p>
            <a:r>
              <a:t>TV does more work than the numbers give it credit for</a:t>
            </a:r>
          </a:p>
        </p:txBody>
      </p:sp>
      <p:sp>
        <p:nvSpPr>
          <p:cNvPr id="602" name="It’s building demand…"/>
          <p:cNvSpPr txBox="1"/>
          <p:nvPr/>
        </p:nvSpPr>
        <p:spPr>
          <a:xfrm>
            <a:off x="1308517" y="7821662"/>
            <a:ext cx="21893966" cy="36039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p>
            <a:pPr marL="927100" indent="-927100" defTabSz="1779987">
              <a:lnSpc>
                <a:spcPct val="100000"/>
              </a:lnSpc>
              <a:spcBef>
                <a:spcPts val="0"/>
              </a:spcBef>
              <a:buSzPct val="123000"/>
              <a:buChar char="•"/>
              <a:defRPr sz="7300" b="1" spc="-145">
                <a:solidFill>
                  <a:srgbClr val="FFFFFF"/>
                </a:solidFill>
              </a:defRPr>
            </a:pPr>
            <a:r>
              <a:t>It’s building demand</a:t>
            </a:r>
          </a:p>
          <a:p>
            <a:pPr marL="927100" indent="-927100" defTabSz="1779987">
              <a:lnSpc>
                <a:spcPct val="100000"/>
              </a:lnSpc>
              <a:spcBef>
                <a:spcPts val="0"/>
              </a:spcBef>
              <a:buSzPct val="123000"/>
              <a:buChar char="•"/>
              <a:defRPr sz="7300" b="1" spc="-145">
                <a:solidFill>
                  <a:srgbClr val="FFFFFF"/>
                </a:solidFill>
              </a:defRPr>
            </a:pPr>
            <a:r>
              <a:t>It’s sustaining demand</a:t>
            </a:r>
          </a:p>
          <a:p>
            <a:pPr marL="927100" indent="-927100" defTabSz="1779987">
              <a:lnSpc>
                <a:spcPct val="100000"/>
              </a:lnSpc>
              <a:spcBef>
                <a:spcPts val="0"/>
              </a:spcBef>
              <a:buSzPct val="123000"/>
              <a:buChar char="•"/>
              <a:defRPr sz="7300" b="1" spc="-145">
                <a:solidFill>
                  <a:srgbClr val="FFFFFF"/>
                </a:solidFill>
              </a:defRPr>
            </a:pPr>
            <a:r>
              <a:t>It’s feeding channels that appear to outperform it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602">
                                            <p:bg/>
                                          </p:spTgt>
                                        </p:tgtEl>
                                        <p:attrNameLst>
                                          <p:attrName>style.visibility</p:attrName>
                                        </p:attrNameLst>
                                      </p:cBhvr>
                                      <p:to>
                                        <p:strVal val="visible"/>
                                      </p:to>
                                    </p:set>
                                    <p:animEffect transition="in" filter="fade">
                                      <p:cBhvr>
                                        <p:cTn id="7" dur="1000"/>
                                        <p:tgtEl>
                                          <p:spTgt spid="602">
                                            <p:bg/>
                                          </p:spTgt>
                                        </p:tgtEl>
                                      </p:cBhvr>
                                    </p:animEffect>
                                  </p:childTnLst>
                                </p:cTn>
                              </p:par>
                              <p:par>
                                <p:cTn id="8" presetID="10" presetClass="entr" presetSubtype="0" fill="hold" grpId="1" nodeType="withEffect">
                                  <p:stCondLst>
                                    <p:cond delay="0"/>
                                  </p:stCondLst>
                                  <p:iterate>
                                    <p:tmAbs val="0"/>
                                  </p:iterate>
                                  <p:childTnLst>
                                    <p:set>
                                      <p:cBhvr>
                                        <p:cTn id="9" fill="hold"/>
                                        <p:tgtEl>
                                          <p:spTgt spid="602">
                                            <p:txEl>
                                              <p:pRg st="0" end="0"/>
                                            </p:txEl>
                                          </p:spTgt>
                                        </p:tgtEl>
                                        <p:attrNameLst>
                                          <p:attrName>style.visibility</p:attrName>
                                        </p:attrNameLst>
                                      </p:cBhvr>
                                      <p:to>
                                        <p:strVal val="visible"/>
                                      </p:to>
                                    </p:set>
                                    <p:animEffect transition="in" filter="fade">
                                      <p:cBhvr>
                                        <p:cTn id="10" dur="1000"/>
                                        <p:tgtEl>
                                          <p:spTgt spid="60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602">
                                            <p:txEl>
                                              <p:pRg st="1" end="1"/>
                                            </p:txEl>
                                          </p:spTgt>
                                        </p:tgtEl>
                                        <p:attrNameLst>
                                          <p:attrName>style.visibility</p:attrName>
                                        </p:attrNameLst>
                                      </p:cBhvr>
                                      <p:to>
                                        <p:strVal val="visible"/>
                                      </p:to>
                                    </p:set>
                                    <p:animEffect transition="in" filter="fade">
                                      <p:cBhvr>
                                        <p:cTn id="15" dur="1000"/>
                                        <p:tgtEl>
                                          <p:spTgt spid="60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602">
                                            <p:txEl>
                                              <p:pRg st="2" end="2"/>
                                            </p:txEl>
                                          </p:spTgt>
                                        </p:tgtEl>
                                        <p:attrNameLst>
                                          <p:attrName>style.visibility</p:attrName>
                                        </p:attrNameLst>
                                      </p:cBhvr>
                                      <p:to>
                                        <p:strVal val="visible"/>
                                      </p:to>
                                    </p:set>
                                    <p:animEffect transition="in" filter="fade">
                                      <p:cBhvr>
                                        <p:cTn id="20" dur="1000"/>
                                        <p:tgtEl>
                                          <p:spTgt spid="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 grpId="1" build="p" bldLvl="5"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 name="engin-akyurt-fMM5chAxU64-unsplash.jpg" descr="engin-akyurt-fMM5chAxU64-unsplash.jpg"/>
          <p:cNvPicPr>
            <a:picLocks noChangeAspect="1"/>
          </p:cNvPicPr>
          <p:nvPr/>
        </p:nvPicPr>
        <p:blipFill>
          <a:blip r:embed="rId3"/>
          <a:srcRect t="7549" b="7549"/>
          <a:stretch>
            <a:fillRect/>
          </a:stretch>
        </p:blipFill>
        <p:spPr>
          <a:xfrm>
            <a:off x="0" y="-46139"/>
            <a:ext cx="24384000" cy="13808278"/>
          </a:xfrm>
          <a:prstGeom prst="rect">
            <a:avLst/>
          </a:prstGeom>
          <a:ln w="12700">
            <a:miter lim="400000"/>
          </a:ln>
        </p:spPr>
      </p:pic>
      <p:pic>
        <p:nvPicPr>
          <p:cNvPr id="607" name="logo_white_v1.0.png" descr="logo_white_v1.0.png"/>
          <p:cNvPicPr>
            <a:picLocks noChangeAspect="1"/>
          </p:cNvPicPr>
          <p:nvPr/>
        </p:nvPicPr>
        <p:blipFill>
          <a:blip r:embed="rId4"/>
          <a:stretch>
            <a:fillRect/>
          </a:stretch>
        </p:blipFill>
        <p:spPr>
          <a:xfrm>
            <a:off x="17710863" y="11829382"/>
            <a:ext cx="3309258" cy="1524001"/>
          </a:xfrm>
          <a:prstGeom prst="rect">
            <a:avLst/>
          </a:prstGeom>
          <a:ln w="12700">
            <a:miter lim="400000"/>
          </a:ln>
        </p:spPr>
      </p:pic>
      <p:grpSp>
        <p:nvGrpSpPr>
          <p:cNvPr id="610" name="Group"/>
          <p:cNvGrpSpPr/>
          <p:nvPr/>
        </p:nvGrpSpPr>
        <p:grpSpPr>
          <a:xfrm>
            <a:off x="21343005" y="11893480"/>
            <a:ext cx="2476501" cy="1395806"/>
            <a:chOff x="0" y="0"/>
            <a:chExt cx="2476500" cy="1395805"/>
          </a:xfrm>
        </p:grpSpPr>
        <p:sp>
          <p:nvSpPr>
            <p:cNvPr id="60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609"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
        <p:nvSpPr>
          <p:cNvPr id="611" name="We make worse decisions about the future…"/>
          <p:cNvSpPr txBox="1"/>
          <p:nvPr/>
        </p:nvSpPr>
        <p:spPr>
          <a:xfrm>
            <a:off x="1181517" y="3672181"/>
            <a:ext cx="11451595" cy="9376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ormAutofit/>
          </a:bodyPr>
          <a:lstStyle/>
          <a:p>
            <a:pPr marL="508000" indent="-508000" defTabSz="2438339">
              <a:lnSpc>
                <a:spcPct val="150000"/>
              </a:lnSpc>
              <a:spcBef>
                <a:spcPts val="0"/>
              </a:spcBef>
              <a:buSzPct val="123000"/>
              <a:buChar char="•"/>
              <a:defRPr sz="4200" b="1" spc="-84">
                <a:solidFill>
                  <a:srgbClr val="FFFFFF"/>
                </a:solidFill>
              </a:defRPr>
            </a:pPr>
            <a:r>
              <a:t>We make worse decisions about the future</a:t>
            </a:r>
          </a:p>
          <a:p>
            <a:pPr marL="508000" indent="-508000" defTabSz="2438339">
              <a:lnSpc>
                <a:spcPct val="150000"/>
              </a:lnSpc>
              <a:spcBef>
                <a:spcPts val="0"/>
              </a:spcBef>
              <a:buSzPct val="123000"/>
              <a:buChar char="•"/>
              <a:defRPr sz="4200" b="1" spc="-84">
                <a:solidFill>
                  <a:srgbClr val="FFFFFF"/>
                </a:solidFill>
              </a:defRPr>
            </a:pPr>
            <a:r>
              <a:t>Shift money in the wrong direction</a:t>
            </a:r>
          </a:p>
          <a:p>
            <a:pPr marL="508000" indent="-508000" defTabSz="2438339">
              <a:lnSpc>
                <a:spcPct val="150000"/>
              </a:lnSpc>
              <a:spcBef>
                <a:spcPts val="0"/>
              </a:spcBef>
              <a:buSzPct val="123000"/>
              <a:buChar char="•"/>
              <a:defRPr sz="4200" b="1" spc="-84">
                <a:solidFill>
                  <a:srgbClr val="FFFFFF"/>
                </a:solidFill>
              </a:defRPr>
            </a:pPr>
            <a:r>
              <a:t>Weaken the reservoir of brand memory</a:t>
            </a:r>
          </a:p>
          <a:p>
            <a:pPr marL="508000" indent="-508000" defTabSz="2438339">
              <a:lnSpc>
                <a:spcPct val="150000"/>
              </a:lnSpc>
              <a:spcBef>
                <a:spcPts val="0"/>
              </a:spcBef>
              <a:buSzPct val="123000"/>
              <a:buChar char="•"/>
              <a:defRPr sz="4200" b="1" spc="-84">
                <a:solidFill>
                  <a:srgbClr val="FFFFFF"/>
                </a:solidFill>
              </a:defRPr>
            </a:pPr>
            <a:r>
              <a:t>Make paid search look stronger than it is</a:t>
            </a:r>
          </a:p>
          <a:p>
            <a:pPr marL="508000" indent="-508000" defTabSz="2438339">
              <a:lnSpc>
                <a:spcPct val="150000"/>
              </a:lnSpc>
              <a:spcBef>
                <a:spcPts val="0"/>
              </a:spcBef>
              <a:buSzPct val="123000"/>
              <a:buChar char="•"/>
              <a:defRPr sz="4200" b="1" spc="-84">
                <a:solidFill>
                  <a:srgbClr val="FFFFFF"/>
                </a:solidFill>
              </a:defRPr>
            </a:pPr>
            <a:r>
              <a:t>When PPC conversions soften, we don’t link it to the original attribution mistake</a:t>
            </a:r>
          </a:p>
        </p:txBody>
      </p:sp>
      <p:sp>
        <p:nvSpPr>
          <p:cNvPr id="612" name="When we do bad attribution for TV"/>
          <p:cNvSpPr txBox="1"/>
          <p:nvPr/>
        </p:nvSpPr>
        <p:spPr>
          <a:xfrm>
            <a:off x="1181517" y="252958"/>
            <a:ext cx="18590839" cy="1705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389572">
              <a:lnSpc>
                <a:spcPct val="80000"/>
              </a:lnSpc>
              <a:spcBef>
                <a:spcPts val="0"/>
              </a:spcBef>
              <a:defRPr sz="9310" b="1" spc="-186">
                <a:solidFill>
                  <a:srgbClr val="FFFFFF"/>
                </a:solidFill>
              </a:defRPr>
            </a:lvl1pPr>
          </a:lstStyle>
          <a:p>
            <a:r>
              <a:t>When we do bad attribution for TV</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611">
                                            <p:bg/>
                                          </p:spTgt>
                                        </p:tgtEl>
                                        <p:attrNameLst>
                                          <p:attrName>style.visibility</p:attrName>
                                        </p:attrNameLst>
                                      </p:cBhvr>
                                      <p:to>
                                        <p:strVal val="visible"/>
                                      </p:to>
                                    </p:set>
                                    <p:animEffect transition="in" filter="fade">
                                      <p:cBhvr>
                                        <p:cTn id="7" dur="1000"/>
                                        <p:tgtEl>
                                          <p:spTgt spid="611">
                                            <p:bg/>
                                          </p:spTgt>
                                        </p:tgtEl>
                                      </p:cBhvr>
                                    </p:animEffect>
                                  </p:childTnLst>
                                </p:cTn>
                              </p:par>
                              <p:par>
                                <p:cTn id="8" presetID="10" presetClass="entr" presetSubtype="0" fill="hold" grpId="1" nodeType="withEffect">
                                  <p:stCondLst>
                                    <p:cond delay="0"/>
                                  </p:stCondLst>
                                  <p:iterate>
                                    <p:tmAbs val="0"/>
                                  </p:iterate>
                                  <p:childTnLst>
                                    <p:set>
                                      <p:cBhvr>
                                        <p:cTn id="9" fill="hold"/>
                                        <p:tgtEl>
                                          <p:spTgt spid="611">
                                            <p:txEl>
                                              <p:pRg st="0" end="0"/>
                                            </p:txEl>
                                          </p:spTgt>
                                        </p:tgtEl>
                                        <p:attrNameLst>
                                          <p:attrName>style.visibility</p:attrName>
                                        </p:attrNameLst>
                                      </p:cBhvr>
                                      <p:to>
                                        <p:strVal val="visible"/>
                                      </p:to>
                                    </p:set>
                                    <p:animEffect transition="in" filter="fade">
                                      <p:cBhvr>
                                        <p:cTn id="10" dur="1000"/>
                                        <p:tgtEl>
                                          <p:spTgt spid="6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611">
                                            <p:txEl>
                                              <p:pRg st="1" end="1"/>
                                            </p:txEl>
                                          </p:spTgt>
                                        </p:tgtEl>
                                        <p:attrNameLst>
                                          <p:attrName>style.visibility</p:attrName>
                                        </p:attrNameLst>
                                      </p:cBhvr>
                                      <p:to>
                                        <p:strVal val="visible"/>
                                      </p:to>
                                    </p:set>
                                    <p:animEffect transition="in" filter="fade">
                                      <p:cBhvr>
                                        <p:cTn id="15" dur="1000"/>
                                        <p:tgtEl>
                                          <p:spTgt spid="6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611">
                                            <p:txEl>
                                              <p:pRg st="2" end="2"/>
                                            </p:txEl>
                                          </p:spTgt>
                                        </p:tgtEl>
                                        <p:attrNameLst>
                                          <p:attrName>style.visibility</p:attrName>
                                        </p:attrNameLst>
                                      </p:cBhvr>
                                      <p:to>
                                        <p:strVal val="visible"/>
                                      </p:to>
                                    </p:set>
                                    <p:animEffect transition="in" filter="fade">
                                      <p:cBhvr>
                                        <p:cTn id="20" dur="1000"/>
                                        <p:tgtEl>
                                          <p:spTgt spid="61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611">
                                            <p:txEl>
                                              <p:pRg st="3" end="3"/>
                                            </p:txEl>
                                          </p:spTgt>
                                        </p:tgtEl>
                                        <p:attrNameLst>
                                          <p:attrName>style.visibility</p:attrName>
                                        </p:attrNameLst>
                                      </p:cBhvr>
                                      <p:to>
                                        <p:strVal val="visible"/>
                                      </p:to>
                                    </p:set>
                                    <p:animEffect transition="in" filter="fade">
                                      <p:cBhvr>
                                        <p:cTn id="25" dur="1000"/>
                                        <p:tgtEl>
                                          <p:spTgt spid="61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1" nodeType="clickEffect">
                                  <p:stCondLst>
                                    <p:cond delay="0"/>
                                  </p:stCondLst>
                                  <p:iterate>
                                    <p:tmAbs val="0"/>
                                  </p:iterate>
                                  <p:childTnLst>
                                    <p:set>
                                      <p:cBhvr>
                                        <p:cTn id="29" fill="hold"/>
                                        <p:tgtEl>
                                          <p:spTgt spid="611">
                                            <p:txEl>
                                              <p:pRg st="4" end="4"/>
                                            </p:txEl>
                                          </p:spTgt>
                                        </p:tgtEl>
                                        <p:attrNameLst>
                                          <p:attrName>style.visibility</p:attrName>
                                        </p:attrNameLst>
                                      </p:cBhvr>
                                      <p:to>
                                        <p:strVal val="visible"/>
                                      </p:to>
                                    </p:set>
                                    <p:animEffect transition="in" filter="fade">
                                      <p:cBhvr>
                                        <p:cTn id="30" dur="1000"/>
                                        <p:tgtEl>
                                          <p:spTgt spid="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 grpId="1" build="p" bldLvl="5"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 name="Colourtext lake image.jpg" descr="Colourtext lake image.jpg"/>
          <p:cNvPicPr>
            <a:picLocks noChangeAspect="1"/>
          </p:cNvPicPr>
          <p:nvPr/>
        </p:nvPicPr>
        <p:blipFill>
          <a:blip r:embed="rId3"/>
          <a:srcRect t="7812" b="7811"/>
          <a:stretch>
            <a:fillRect/>
          </a:stretch>
        </p:blipFill>
        <p:spPr>
          <a:xfrm>
            <a:off x="0" y="-64"/>
            <a:ext cx="24384000" cy="13716129"/>
          </a:xfrm>
          <a:prstGeom prst="rect">
            <a:avLst/>
          </a:prstGeom>
          <a:ln w="12700">
            <a:miter lim="400000"/>
          </a:ln>
        </p:spPr>
      </p:pic>
      <p:sp>
        <p:nvSpPr>
          <p:cNvPr id="617" name="TV behaves more like a durable brand asset…"/>
          <p:cNvSpPr txBox="1"/>
          <p:nvPr/>
        </p:nvSpPr>
        <p:spPr>
          <a:xfrm>
            <a:off x="1181517" y="5095933"/>
            <a:ext cx="19108695" cy="50019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ormAutofit/>
          </a:bodyPr>
          <a:lstStyle/>
          <a:p>
            <a:pPr marL="508000" indent="-508000" defTabSz="2438339">
              <a:lnSpc>
                <a:spcPct val="150000"/>
              </a:lnSpc>
              <a:spcBef>
                <a:spcPts val="0"/>
              </a:spcBef>
              <a:buSzPct val="123000"/>
              <a:buChar char="•"/>
              <a:defRPr b="1" spc="-96">
                <a:solidFill>
                  <a:srgbClr val="FFFFFF"/>
                </a:solidFill>
              </a:defRPr>
            </a:pPr>
            <a:r>
              <a:t>TV behaves more like a durable brand asset</a:t>
            </a:r>
          </a:p>
          <a:p>
            <a:pPr marL="508000" indent="-508000" defTabSz="2438339">
              <a:lnSpc>
                <a:spcPct val="150000"/>
              </a:lnSpc>
              <a:spcBef>
                <a:spcPts val="0"/>
              </a:spcBef>
              <a:buSzPct val="123000"/>
              <a:buChar char="•"/>
              <a:defRPr b="1" spc="-96">
                <a:solidFill>
                  <a:srgbClr val="FFFFFF"/>
                </a:solidFill>
              </a:defRPr>
            </a:pPr>
            <a:r>
              <a:t>It keeps working after the spot has aired</a:t>
            </a:r>
          </a:p>
          <a:p>
            <a:pPr marL="508000" indent="-508000" defTabSz="2438339">
              <a:lnSpc>
                <a:spcPct val="150000"/>
              </a:lnSpc>
              <a:spcBef>
                <a:spcPts val="0"/>
              </a:spcBef>
              <a:buSzPct val="123000"/>
              <a:buChar char="•"/>
              <a:defRPr b="1" spc="-96">
                <a:solidFill>
                  <a:srgbClr val="FFFFFF"/>
                </a:solidFill>
              </a:defRPr>
            </a:pPr>
            <a:r>
              <a:t>It creates value over longer horizons that attribution sees</a:t>
            </a:r>
          </a:p>
          <a:p>
            <a:pPr marL="508000" indent="-508000" defTabSz="2438339">
              <a:lnSpc>
                <a:spcPct val="150000"/>
              </a:lnSpc>
              <a:spcBef>
                <a:spcPts val="0"/>
              </a:spcBef>
              <a:buSzPct val="123000"/>
              <a:buChar char="•"/>
              <a:defRPr b="1" spc="-96">
                <a:solidFill>
                  <a:srgbClr val="FFFFFF"/>
                </a:solidFill>
              </a:defRPr>
            </a:pPr>
            <a:r>
              <a:t>When cut, the loss arrives later and proves larger &amp; harder to see</a:t>
            </a:r>
          </a:p>
        </p:txBody>
      </p:sp>
      <p:sp>
        <p:nvSpPr>
          <p:cNvPr id="618" name="Final thoughts"/>
          <p:cNvSpPr txBox="1"/>
          <p:nvPr/>
        </p:nvSpPr>
        <p:spPr>
          <a:xfrm>
            <a:off x="1181517" y="252958"/>
            <a:ext cx="18590839" cy="1705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b">
            <a:normAutofit/>
          </a:bodyPr>
          <a:lstStyle>
            <a:lvl1pPr defTabSz="2438339">
              <a:lnSpc>
                <a:spcPct val="80000"/>
              </a:lnSpc>
              <a:spcBef>
                <a:spcPts val="0"/>
              </a:spcBef>
              <a:defRPr sz="9500" b="1" spc="-190">
                <a:solidFill>
                  <a:srgbClr val="FFFFFF"/>
                </a:solidFill>
              </a:defRPr>
            </a:lvl1pPr>
          </a:lstStyle>
          <a:p>
            <a:r>
              <a:t>Final thoughts</a:t>
            </a:r>
          </a:p>
        </p:txBody>
      </p:sp>
      <p:pic>
        <p:nvPicPr>
          <p:cNvPr id="619" name="logo_white_v1.0.png" descr="logo_white_v1.0.png"/>
          <p:cNvPicPr>
            <a:picLocks noChangeAspect="1"/>
          </p:cNvPicPr>
          <p:nvPr/>
        </p:nvPicPr>
        <p:blipFill>
          <a:blip r:embed="rId4"/>
          <a:stretch>
            <a:fillRect/>
          </a:stretch>
        </p:blipFill>
        <p:spPr>
          <a:xfrm>
            <a:off x="17710863" y="11829382"/>
            <a:ext cx="3309258" cy="1524001"/>
          </a:xfrm>
          <a:prstGeom prst="rect">
            <a:avLst/>
          </a:prstGeom>
          <a:ln w="12700">
            <a:miter lim="400000"/>
          </a:ln>
        </p:spPr>
      </p:pic>
      <p:grpSp>
        <p:nvGrpSpPr>
          <p:cNvPr id="622" name="Group"/>
          <p:cNvGrpSpPr/>
          <p:nvPr/>
        </p:nvGrpSpPr>
        <p:grpSpPr>
          <a:xfrm>
            <a:off x="21343005" y="11893480"/>
            <a:ext cx="2476501" cy="1395806"/>
            <a:chOff x="0" y="0"/>
            <a:chExt cx="2476500" cy="1395805"/>
          </a:xfrm>
        </p:grpSpPr>
        <p:sp>
          <p:nvSpPr>
            <p:cNvPr id="620"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621" name="TAM_LogoNoSubtext_Yellow.png" descr="TAM_LogoNoSubtext_Yellow.png"/>
            <p:cNvPicPr>
              <a:picLocks noChangeAspect="1"/>
            </p:cNvPicPr>
            <p:nvPr/>
          </p:nvPicPr>
          <p:blipFill>
            <a:blip r:embed="rId5"/>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617">
                                            <p:bg/>
                                          </p:spTgt>
                                        </p:tgtEl>
                                        <p:attrNameLst>
                                          <p:attrName>style.visibility</p:attrName>
                                        </p:attrNameLst>
                                      </p:cBhvr>
                                      <p:to>
                                        <p:strVal val="visible"/>
                                      </p:to>
                                    </p:set>
                                    <p:animEffect transition="in" filter="fade">
                                      <p:cBhvr>
                                        <p:cTn id="7" dur="1000"/>
                                        <p:tgtEl>
                                          <p:spTgt spid="617">
                                            <p:bg/>
                                          </p:spTgt>
                                        </p:tgtEl>
                                      </p:cBhvr>
                                    </p:animEffect>
                                  </p:childTnLst>
                                </p:cTn>
                              </p:par>
                              <p:par>
                                <p:cTn id="8" presetID="10" presetClass="entr" presetSubtype="0" fill="hold" grpId="1" nodeType="withEffect">
                                  <p:stCondLst>
                                    <p:cond delay="0"/>
                                  </p:stCondLst>
                                  <p:iterate>
                                    <p:tmAbs val="0"/>
                                  </p:iterate>
                                  <p:childTnLst>
                                    <p:set>
                                      <p:cBhvr>
                                        <p:cTn id="9" fill="hold"/>
                                        <p:tgtEl>
                                          <p:spTgt spid="617">
                                            <p:txEl>
                                              <p:pRg st="0" end="0"/>
                                            </p:txEl>
                                          </p:spTgt>
                                        </p:tgtEl>
                                        <p:attrNameLst>
                                          <p:attrName>style.visibility</p:attrName>
                                        </p:attrNameLst>
                                      </p:cBhvr>
                                      <p:to>
                                        <p:strVal val="visible"/>
                                      </p:to>
                                    </p:set>
                                    <p:animEffect transition="in" filter="fade">
                                      <p:cBhvr>
                                        <p:cTn id="10" dur="1000"/>
                                        <p:tgtEl>
                                          <p:spTgt spid="6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617">
                                            <p:txEl>
                                              <p:pRg st="1" end="1"/>
                                            </p:txEl>
                                          </p:spTgt>
                                        </p:tgtEl>
                                        <p:attrNameLst>
                                          <p:attrName>style.visibility</p:attrName>
                                        </p:attrNameLst>
                                      </p:cBhvr>
                                      <p:to>
                                        <p:strVal val="visible"/>
                                      </p:to>
                                    </p:set>
                                    <p:animEffect transition="in" filter="fade">
                                      <p:cBhvr>
                                        <p:cTn id="15" dur="1000"/>
                                        <p:tgtEl>
                                          <p:spTgt spid="61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617">
                                            <p:txEl>
                                              <p:pRg st="2" end="2"/>
                                            </p:txEl>
                                          </p:spTgt>
                                        </p:tgtEl>
                                        <p:attrNameLst>
                                          <p:attrName>style.visibility</p:attrName>
                                        </p:attrNameLst>
                                      </p:cBhvr>
                                      <p:to>
                                        <p:strVal val="visible"/>
                                      </p:to>
                                    </p:set>
                                    <p:animEffect transition="in" filter="fade">
                                      <p:cBhvr>
                                        <p:cTn id="20" dur="1000"/>
                                        <p:tgtEl>
                                          <p:spTgt spid="61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617">
                                            <p:txEl>
                                              <p:pRg st="3" end="3"/>
                                            </p:txEl>
                                          </p:spTgt>
                                        </p:tgtEl>
                                        <p:attrNameLst>
                                          <p:attrName>style.visibility</p:attrName>
                                        </p:attrNameLst>
                                      </p:cBhvr>
                                      <p:to>
                                        <p:strVal val="visible"/>
                                      </p:to>
                                    </p:set>
                                    <p:animEffect transition="in" filter="fade">
                                      <p:cBhvr>
                                        <p:cTn id="25" dur="1000"/>
                                        <p:tgtEl>
                                          <p:spTgt spid="6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 grpId="1" build="p" bldLvl="5" animBg="1" advAuto="0"/>
    </p:bld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6862</Words>
  <Application>Microsoft Office PowerPoint</Application>
  <PresentationFormat>Custom</PresentationFormat>
  <Paragraphs>457</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Georgia</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Eimear Keane</dc:creator>
  <cp:lastModifiedBy>Eimear Keane</cp:lastModifiedBy>
  <cp:revision>2</cp:revision>
  <dcterms:modified xsi:type="dcterms:W3CDTF">2026-05-07T09:22:34Z</dcterms:modified>
</cp:coreProperties>
</file>